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4"/>
  </p:notesMasterIdLst>
  <p:sldIdLst>
    <p:sldId id="256" r:id="rId5"/>
    <p:sldId id="257" r:id="rId6"/>
    <p:sldId id="259" r:id="rId7"/>
    <p:sldId id="267" r:id="rId8"/>
    <p:sldId id="258" r:id="rId9"/>
    <p:sldId id="260" r:id="rId10"/>
    <p:sldId id="261" r:id="rId11"/>
    <p:sldId id="263" r:id="rId12"/>
    <p:sldId id="264" r:id="rId13"/>
    <p:sldId id="262" r:id="rId14"/>
    <p:sldId id="265" r:id="rId15"/>
    <p:sldId id="266" r:id="rId16"/>
    <p:sldId id="291" r:id="rId17"/>
    <p:sldId id="272" r:id="rId18"/>
    <p:sldId id="268" r:id="rId19"/>
    <p:sldId id="269" r:id="rId20"/>
    <p:sldId id="273" r:id="rId21"/>
    <p:sldId id="276" r:id="rId22"/>
    <p:sldId id="277" r:id="rId23"/>
    <p:sldId id="278" r:id="rId24"/>
    <p:sldId id="279" r:id="rId25"/>
    <p:sldId id="282" r:id="rId26"/>
    <p:sldId id="280" r:id="rId27"/>
    <p:sldId id="281" r:id="rId28"/>
    <p:sldId id="274" r:id="rId29"/>
    <p:sldId id="275" r:id="rId30"/>
    <p:sldId id="270" r:id="rId31"/>
    <p:sldId id="271" r:id="rId32"/>
    <p:sldId id="283" r:id="rId33"/>
    <p:sldId id="285" r:id="rId34"/>
    <p:sldId id="284" r:id="rId35"/>
    <p:sldId id="286" r:id="rId36"/>
    <p:sldId id="287" r:id="rId37"/>
    <p:sldId id="288" r:id="rId38"/>
    <p:sldId id="289" r:id="rId39"/>
    <p:sldId id="290" r:id="rId40"/>
    <p:sldId id="292" r:id="rId41"/>
    <p:sldId id="293" r:id="rId42"/>
    <p:sldId id="294" r:id="rId43"/>
    <p:sldId id="295" r:id="rId44"/>
    <p:sldId id="296" r:id="rId45"/>
    <p:sldId id="328" r:id="rId46"/>
    <p:sldId id="325"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297" r:id="rId62"/>
    <p:sldId id="326" r:id="rId63"/>
    <p:sldId id="327" r:id="rId64"/>
    <p:sldId id="318" r:id="rId65"/>
    <p:sldId id="319" r:id="rId66"/>
    <p:sldId id="320" r:id="rId67"/>
    <p:sldId id="312" r:id="rId68"/>
    <p:sldId id="313" r:id="rId69"/>
    <p:sldId id="314" r:id="rId70"/>
    <p:sldId id="315" r:id="rId71"/>
    <p:sldId id="316" r:id="rId72"/>
    <p:sldId id="317" r:id="rId73"/>
    <p:sldId id="321" r:id="rId74"/>
    <p:sldId id="322" r:id="rId75"/>
    <p:sldId id="323" r:id="rId76"/>
    <p:sldId id="324" r:id="rId77"/>
    <p:sldId id="329" r:id="rId78"/>
    <p:sldId id="330" r:id="rId79"/>
    <p:sldId id="331" r:id="rId80"/>
    <p:sldId id="332" r:id="rId81"/>
    <p:sldId id="334" r:id="rId82"/>
    <p:sldId id="335" r:id="rId83"/>
    <p:sldId id="333" r:id="rId84"/>
    <p:sldId id="336" r:id="rId85"/>
    <p:sldId id="337" r:id="rId86"/>
    <p:sldId id="338" r:id="rId87"/>
    <p:sldId id="339" r:id="rId88"/>
    <p:sldId id="340" r:id="rId89"/>
    <p:sldId id="341" r:id="rId90"/>
    <p:sldId id="342" r:id="rId91"/>
    <p:sldId id="343" r:id="rId92"/>
    <p:sldId id="344" r:id="rId93"/>
    <p:sldId id="348" r:id="rId94"/>
    <p:sldId id="345" r:id="rId95"/>
    <p:sldId id="347" r:id="rId96"/>
    <p:sldId id="346" r:id="rId97"/>
    <p:sldId id="350" r:id="rId98"/>
    <p:sldId id="352" r:id="rId99"/>
    <p:sldId id="355" r:id="rId100"/>
    <p:sldId id="353" r:id="rId101"/>
    <p:sldId id="354" r:id="rId102"/>
    <p:sldId id="349" r:id="rId103"/>
    <p:sldId id="359" r:id="rId104"/>
    <p:sldId id="356" r:id="rId105"/>
    <p:sldId id="358" r:id="rId106"/>
    <p:sldId id="362" r:id="rId107"/>
    <p:sldId id="361" r:id="rId108"/>
    <p:sldId id="360" r:id="rId109"/>
    <p:sldId id="363" r:id="rId110"/>
    <p:sldId id="364" r:id="rId111"/>
    <p:sldId id="365" r:id="rId112"/>
    <p:sldId id="368" r:id="rId113"/>
    <p:sldId id="366" r:id="rId114"/>
    <p:sldId id="367" r:id="rId115"/>
    <p:sldId id="371" r:id="rId116"/>
    <p:sldId id="378" r:id="rId117"/>
    <p:sldId id="379" r:id="rId118"/>
    <p:sldId id="384" r:id="rId119"/>
    <p:sldId id="380" r:id="rId120"/>
    <p:sldId id="372" r:id="rId121"/>
    <p:sldId id="373" r:id="rId122"/>
    <p:sldId id="374" r:id="rId123"/>
    <p:sldId id="375" r:id="rId124"/>
    <p:sldId id="376" r:id="rId125"/>
    <p:sldId id="381" r:id="rId126"/>
    <p:sldId id="382" r:id="rId127"/>
    <p:sldId id="388" r:id="rId128"/>
    <p:sldId id="383" r:id="rId129"/>
    <p:sldId id="385" r:id="rId130"/>
    <p:sldId id="386" r:id="rId131"/>
    <p:sldId id="387" r:id="rId132"/>
    <p:sldId id="389" r:id="rId133"/>
    <p:sldId id="390" r:id="rId134"/>
    <p:sldId id="391" r:id="rId135"/>
    <p:sldId id="393" r:id="rId136"/>
    <p:sldId id="392" r:id="rId137"/>
    <p:sldId id="394" r:id="rId138"/>
    <p:sldId id="395" r:id="rId139"/>
    <p:sldId id="396" r:id="rId140"/>
    <p:sldId id="397" r:id="rId141"/>
    <p:sldId id="398" r:id="rId142"/>
    <p:sldId id="399"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1775B3-BC33-425E-91A7-7CBE2D575AC0}" v="35" dt="2022-09-20T00:42:00.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82921" autoAdjust="0"/>
  </p:normalViewPr>
  <p:slideViewPr>
    <p:cSldViewPr snapToGrid="0">
      <p:cViewPr varScale="1">
        <p:scale>
          <a:sx n="104" d="100"/>
          <a:sy n="104" d="100"/>
        </p:scale>
        <p:origin x="970" y="5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microsoft.com/office/2015/10/relationships/revisionInfo" Target="revisionInfo.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notesMaster" Target="notesMasters/notesMaster1.xml"/><Relationship Id="rId90" Type="http://schemas.openxmlformats.org/officeDocument/2006/relationships/slide" Target="slides/slide8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5:46:54.624"/>
    </inkml:context>
    <inkml:brush xml:id="br0">
      <inkml:brushProperty name="width" value="0.05" units="cm"/>
      <inkml:brushProperty name="height" value="0.05" units="cm"/>
      <inkml:brushProperty name="color" value="#E71224"/>
    </inkml:brush>
  </inkml:definitions>
  <inkml:trace contextRef="#ctx0" brushRef="#br0">1 1 24575,'5'0'0,"7"10"0,7 14 0,5 13 0,3 16 0,3 14 0,1 6 0,6 6 0,-4 0 0,-7-8 0,-8-12 0,-3-10 0,-2-18 0,-5-16-8191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5:46:55.524"/>
    </inkml:context>
    <inkml:brush xml:id="br0">
      <inkml:brushProperty name="width" value="0.05" units="cm"/>
      <inkml:brushProperty name="height" value="0.05" units="cm"/>
      <inkml:brushProperty name="color" value="#E71224"/>
    </inkml:brush>
  </inkml:definitions>
  <inkml:trace contextRef="#ctx0" brushRef="#br0">323 0 24575,'-42'53'0,"14"-17"0,6-5 0,0 1 0,2 0 0,2 2 0,1 0 0,1 1 0,-10 38 0,-15 83 0,9-31 0,1-20-1365,23-86-5461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5:47:03.291"/>
    </inkml:context>
    <inkml:brush xml:id="br0">
      <inkml:brushProperty name="width" value="0.05" units="cm"/>
      <inkml:brushProperty name="height" value="0.05" units="cm"/>
      <inkml:brushProperty name="color" value="#E71224"/>
    </inkml:brush>
  </inkml:definitions>
  <inkml:trace contextRef="#ctx0" brushRef="#br0">121 1 24575,'0'10'0,"0"19"0,-5 10 0,-7 3 0,-2 5 0,3-1 0,-3 3 0,1-3 0,3-3 0,-2-9 0,1-5 0,2-3 0,3 0 0,3-5-8191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5:47:04.052"/>
    </inkml:context>
    <inkml:brush xml:id="br0">
      <inkml:brushProperty name="width" value="0.05" units="cm"/>
      <inkml:brushProperty name="height" value="0.05" units="cm"/>
      <inkml:brushProperty name="color" value="#E71224"/>
    </inkml:brush>
  </inkml:definitions>
  <inkml:trace contextRef="#ctx0" brushRef="#br0">0 1 24575,'5'5'0,"2"7"0,5 6 0,5 6 0,5 3 0,-1 3 0,-4 6 0,0 3 0,3-1 0,-3 4 0,1-1 0,3 4 0,-3-1 0,2 2 0,-4-1 0,2-9 0,-3-10-8191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5:47:12.043"/>
    </inkml:context>
    <inkml:brush xml:id="br0">
      <inkml:brushProperty name="width" value="0.05" units="cm"/>
      <inkml:brushProperty name="height" value="0.05" units="cm"/>
      <inkml:brushProperty name="color" value="#E71224"/>
    </inkml:brush>
  </inkml:definitions>
  <inkml:trace contextRef="#ctx0" brushRef="#br0">148 1 24575,'5'10'0,"-1"1"0,0-1 0,0 1 0,-1 0 0,0 1 0,-1-1 0,0 0 0,-1 1 0,-1-1 0,0 1 0,0-1 0,-1 1 0,0-1 0,-1 1 0,0-1 0,-6 16 0,-74 148 0,42-81 0,15-33 0,17-41-1365,2-1-5461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7T15:47:12.914"/>
    </inkml:context>
    <inkml:brush xml:id="br0">
      <inkml:brushProperty name="width" value="0.05" units="cm"/>
      <inkml:brushProperty name="height" value="0.05" units="cm"/>
      <inkml:brushProperty name="color" value="#E71224"/>
    </inkml:brush>
  </inkml:definitions>
  <inkml:trace contextRef="#ctx0" brushRef="#br0">0 1 24575,'6'0'0,"0"1"0,-1 0 0,1 0 0,-1 1 0,1-1 0,-1 1 0,0 0 0,0 1 0,1-1 0,-2 1 0,1 0 0,0 1 0,-1-1 0,1 1 0,-1 0 0,4 4 0,9 10 0,-2 1 0,19 29 0,-27-37 0,20 32 0,-1 1 0,38 94 0,-58-126 26,0 1-1,1-1 1,1-1 0,12 16-1,16 23-1518,-25-29-5333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55F02-B798-478B-A52C-675C823621A5}"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4C2AFC-4149-486A-BDFE-20F146AF726F}" type="slidenum">
              <a:rPr lang="en-US" smtClean="0"/>
              <a:t>‹#›</a:t>
            </a:fld>
            <a:endParaRPr lang="en-US"/>
          </a:p>
        </p:txBody>
      </p:sp>
    </p:spTree>
    <p:extLst>
      <p:ext uri="{BB962C8B-B14F-4D97-AF65-F5344CB8AC3E}">
        <p14:creationId xmlns:p14="http://schemas.microsoft.com/office/powerpoint/2010/main" val="811022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cikit-learn.org/stable/modules/permutation_importance.html#permutation-importance"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cikit-learn.org/stable/modules/generated/sklearn.inspection.permutation_importance.html#sklearn.inspection.permutation_importance"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cikit-learn.org/stable/modules/permutation_importance.html#permutation-importance"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cikit-learn.org/stable/modules/generated/sklearn.inspection.permutation_importance.html#sklearn.inspection.permutation_importance"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cikit-learn.org/stable/modules/permutation_importance.html#permutation-importanc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cikit-learn.org/stable/modules/generated/sklearn.inspection.permutation_importance.html#sklearn.inspection.permutation_importance"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cikit-learn.org/stable/modules/permutation_importance.html#permutation-importance"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cikit-learn.org/stable/modules/generated/sklearn.inspection.permutation_importance.html#sklearn.inspection.permutation_importanc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cikit-learn.org/stable/modules/generated/sklearn.inspection.permutation_importance.html#sklearn.inspection.permutation_importanc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2</a:t>
            </a:fld>
            <a:endParaRPr lang="en-US"/>
          </a:p>
        </p:txBody>
      </p:sp>
    </p:spTree>
    <p:extLst>
      <p:ext uri="{BB962C8B-B14F-4D97-AF65-F5344CB8AC3E}">
        <p14:creationId xmlns:p14="http://schemas.microsoft.com/office/powerpoint/2010/main" val="1214355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(persons, citizens, individuals, civilians, person)</a:t>
            </a:r>
          </a:p>
          <a:p>
            <a:r>
              <a:rPr lang="en-US" dirty="0"/>
              <a:t>Merge(boys, boy, Boy, Boys, girls, </a:t>
            </a:r>
            <a:r>
              <a:rPr lang="en-US" dirty="0" err="1"/>
              <a:t>ect</a:t>
            </a:r>
            <a:r>
              <a:rPr lang="en-US" dirty="0"/>
              <a:t>)</a:t>
            </a:r>
          </a:p>
          <a:p>
            <a:endParaRPr lang="en-US" dirty="0"/>
          </a:p>
          <a:p>
            <a:r>
              <a:rPr lang="en-US" dirty="0"/>
              <a:t>? Think about time and location</a:t>
            </a:r>
          </a:p>
          <a:p>
            <a:r>
              <a:rPr lang="en-US" dirty="0"/>
              <a:t>? Go with aggregation data</a:t>
            </a:r>
          </a:p>
          <a:p>
            <a:r>
              <a:rPr lang="en-US" dirty="0"/>
              <a:t>Time from ? To ?</a:t>
            </a:r>
          </a:p>
          <a:p>
            <a:endParaRPr lang="en-US" dirty="0"/>
          </a:p>
          <a:p>
            <a:r>
              <a:rPr lang="en-US" strike="sngStrike" dirty="0"/>
              <a:t>Country, from, to, </a:t>
            </a:r>
            <a:r>
              <a:rPr lang="en-US" strike="sngStrike" dirty="0" err="1"/>
              <a:t>govern_p</a:t>
            </a:r>
            <a:r>
              <a:rPr lang="en-US" strike="sngStrike" dirty="0"/>
              <a:t>, </a:t>
            </a:r>
            <a:r>
              <a:rPr lang="en-US" strike="sngStrike" dirty="0" err="1"/>
              <a:t>police_p</a:t>
            </a:r>
            <a:r>
              <a:rPr lang="en-US" strike="sngStrike" dirty="0"/>
              <a:t>, </a:t>
            </a:r>
            <a:r>
              <a:rPr lang="en-US" strike="sngStrike" dirty="0" err="1"/>
              <a:t>Person_v</a:t>
            </a:r>
            <a:r>
              <a:rPr lang="en-US" strike="sngStrike" dirty="0"/>
              <a:t>, </a:t>
            </a:r>
            <a:r>
              <a:rPr lang="en-US" strike="sngStrike" dirty="0" err="1"/>
              <a:t>children_v</a:t>
            </a:r>
            <a:endParaRPr lang="en-US" strike="sngStrike" dirty="0"/>
          </a:p>
          <a:p>
            <a:endParaRPr lang="en-US" dirty="0"/>
          </a:p>
          <a:p>
            <a:r>
              <a:rPr lang="en-US" dirty="0"/>
              <a:t>1. DW: Country, Year, Perpetrator, Victims, count(viol)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Table 1.1 “dictionary” in the chapter Property (G-P, P-P, G-C, P-C, severity) and Values (ranges) </a:t>
            </a:r>
          </a:p>
          <a:p>
            <a:r>
              <a:rPr lang="en-US" dirty="0"/>
              <a:t>3. Table 1.0  Country, Year, </a:t>
            </a:r>
            <a:r>
              <a:rPr lang="en-US" dirty="0" err="1"/>
              <a:t>Gover</a:t>
            </a:r>
            <a:r>
              <a:rPr lang="en-US" dirty="0"/>
              <a:t>-Person, Police-Person, </a:t>
            </a:r>
            <a:r>
              <a:rPr lang="en-US" dirty="0" err="1"/>
              <a:t>Gover</a:t>
            </a:r>
            <a:r>
              <a:rPr lang="en-US" dirty="0"/>
              <a:t>-Children, Police-Children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Table 1.2 with properties  from Table 1.1: G-P, P-P, G-C, P-C, severity</a:t>
            </a:r>
          </a:p>
          <a:p>
            <a:r>
              <a:rPr lang="en-US" dirty="0"/>
              <a:t>5. Table 1.3 </a:t>
            </a:r>
            <a:r>
              <a:rPr lang="en-US" dirty="0" err="1"/>
              <a:t>boolinised</a:t>
            </a:r>
            <a:r>
              <a:rPr lang="en-US" dirty="0"/>
              <a:t> version of Table 1.2</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33</a:t>
            </a:fld>
            <a:endParaRPr lang="en-US"/>
          </a:p>
        </p:txBody>
      </p:sp>
    </p:spTree>
    <p:extLst>
      <p:ext uri="{BB962C8B-B14F-4D97-AF65-F5344CB8AC3E}">
        <p14:creationId xmlns:p14="http://schemas.microsoft.com/office/powerpoint/2010/main" val="35491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p:txBody>
      </p:sp>
      <p:sp>
        <p:nvSpPr>
          <p:cNvPr id="4" name="Slide Number Placeholder 3"/>
          <p:cNvSpPr>
            <a:spLocks noGrp="1"/>
          </p:cNvSpPr>
          <p:nvPr>
            <p:ph type="sldNum" sz="quarter" idx="5"/>
          </p:nvPr>
        </p:nvSpPr>
        <p:spPr/>
        <p:txBody>
          <a:bodyPr/>
          <a:lstStyle/>
          <a:p>
            <a:fld id="{774C2AFC-4149-486A-BDFE-20F146AF726F}" type="slidenum">
              <a:rPr lang="en-US" smtClean="0"/>
              <a:t>34</a:t>
            </a:fld>
            <a:endParaRPr lang="en-US"/>
          </a:p>
        </p:txBody>
      </p:sp>
    </p:spTree>
    <p:extLst>
      <p:ext uri="{BB962C8B-B14F-4D97-AF65-F5344CB8AC3E}">
        <p14:creationId xmlns:p14="http://schemas.microsoft.com/office/powerpoint/2010/main" val="3108546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35</a:t>
            </a:fld>
            <a:endParaRPr lang="en-US"/>
          </a:p>
        </p:txBody>
      </p:sp>
    </p:spTree>
    <p:extLst>
      <p:ext uri="{BB962C8B-B14F-4D97-AF65-F5344CB8AC3E}">
        <p14:creationId xmlns:p14="http://schemas.microsoft.com/office/powerpoint/2010/main" val="232110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36</a:t>
            </a:fld>
            <a:endParaRPr lang="en-US"/>
          </a:p>
        </p:txBody>
      </p:sp>
    </p:spTree>
    <p:extLst>
      <p:ext uri="{BB962C8B-B14F-4D97-AF65-F5344CB8AC3E}">
        <p14:creationId xmlns:p14="http://schemas.microsoft.com/office/powerpoint/2010/main" val="3745930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37</a:t>
            </a:fld>
            <a:endParaRPr lang="en-US"/>
          </a:p>
        </p:txBody>
      </p:sp>
    </p:spTree>
    <p:extLst>
      <p:ext uri="{BB962C8B-B14F-4D97-AF65-F5344CB8AC3E}">
        <p14:creationId xmlns:p14="http://schemas.microsoft.com/office/powerpoint/2010/main" val="4064288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38</a:t>
            </a:fld>
            <a:endParaRPr lang="en-US"/>
          </a:p>
        </p:txBody>
      </p:sp>
    </p:spTree>
    <p:extLst>
      <p:ext uri="{BB962C8B-B14F-4D97-AF65-F5344CB8AC3E}">
        <p14:creationId xmlns:p14="http://schemas.microsoft.com/office/powerpoint/2010/main" val="3961881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Using percentile instead of avg. very high for perpetrator vs very low for </a:t>
            </a:r>
            <a:r>
              <a:rPr lang="en-US" dirty="0" err="1"/>
              <a:t>gdp</a:t>
            </a:r>
            <a:endParaRPr lang="en-US" dirty="0"/>
          </a:p>
          <a:p>
            <a:pPr marL="228600" indent="-228600">
              <a:buAutoNum type="arabicPeriod"/>
            </a:pPr>
            <a:endParaRPr lang="en-US" dirty="0"/>
          </a:p>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39</a:t>
            </a:fld>
            <a:endParaRPr lang="en-US"/>
          </a:p>
        </p:txBody>
      </p:sp>
    </p:spTree>
    <p:extLst>
      <p:ext uri="{BB962C8B-B14F-4D97-AF65-F5344CB8AC3E}">
        <p14:creationId xmlns:p14="http://schemas.microsoft.com/office/powerpoint/2010/main" val="3643506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Using percentile instead of avg. very high for perpetrator vs very low for </a:t>
            </a:r>
            <a:r>
              <a:rPr lang="en-US" dirty="0" err="1"/>
              <a:t>gdp</a:t>
            </a:r>
            <a:endParaRPr lang="en-US" dirty="0"/>
          </a:p>
          <a:p>
            <a:pPr marL="228600" indent="-228600">
              <a:buAutoNum type="arabicPeriod"/>
            </a:pPr>
            <a:endParaRPr lang="en-US" dirty="0"/>
          </a:p>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40</a:t>
            </a:fld>
            <a:endParaRPr lang="en-US"/>
          </a:p>
        </p:txBody>
      </p:sp>
    </p:spTree>
    <p:extLst>
      <p:ext uri="{BB962C8B-B14F-4D97-AF65-F5344CB8AC3E}">
        <p14:creationId xmlns:p14="http://schemas.microsoft.com/office/powerpoint/2010/main" val="2000720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C:\Users\J\Desktop\PULSAR_Jupyter_Notebook\PULSAR.ipynb</a:t>
            </a:r>
          </a:p>
          <a:p>
            <a:pPr marL="228600" indent="-228600">
              <a:buAutoNum type="arabicPeriod"/>
            </a:pPr>
            <a:endParaRPr lang="en-US" dirty="0"/>
          </a:p>
          <a:p>
            <a:pPr marL="228600" indent="-228600">
              <a:buAutoNum type="arabicPeriod"/>
            </a:pPr>
            <a:r>
              <a:rPr lang="en-US" dirty="0"/>
              <a:t>Get aggregated data:</a:t>
            </a:r>
          </a:p>
          <a:p>
            <a:pPr marL="0" indent="0">
              <a:buNone/>
            </a:pPr>
            <a:r>
              <a:rPr lang="en-US" dirty="0"/>
              <a:t>D:\jiawei\research\Research\PULSAR\vladimir\TsetlinMachine\TMMatrixApproach\Python\Agg_Perp_Vic_for_TsetlinM.csv</a:t>
            </a:r>
          </a:p>
          <a:p>
            <a:pPr marL="0" indent="0">
              <a:buNone/>
            </a:pPr>
            <a:endParaRPr lang="en-US" dirty="0"/>
          </a:p>
          <a:p>
            <a:pPr marL="0" indent="0">
              <a:buNone/>
            </a:pPr>
            <a:r>
              <a:rPr lang="en-US" dirty="0"/>
              <a:t>select Country, Year, Perpetrator, Victims, sum(</a:t>
            </a:r>
            <a:r>
              <a:rPr lang="en-US" dirty="0" err="1"/>
              <a:t>Valence_Negative_Count</a:t>
            </a:r>
            <a:r>
              <a:rPr lang="en-US" dirty="0"/>
              <a:t>) as </a:t>
            </a:r>
            <a:r>
              <a:rPr lang="en-US" dirty="0" err="1"/>
              <a:t>sum_valence_negfrom</a:t>
            </a:r>
            <a:r>
              <a:rPr lang="en-US" dirty="0"/>
              <a:t> pulsar_2where Perpetrator != '' and Victims != '' and </a:t>
            </a:r>
            <a:r>
              <a:rPr lang="en-US" dirty="0" err="1"/>
              <a:t>Valence_Negative_Count</a:t>
            </a:r>
            <a:r>
              <a:rPr lang="en-US" dirty="0"/>
              <a:t> &gt;= 1group by Country, Year, Perpetrator, </a:t>
            </a:r>
            <a:r>
              <a:rPr lang="en-US" dirty="0" err="1"/>
              <a:t>Victimsorder</a:t>
            </a:r>
            <a:r>
              <a:rPr lang="en-US" dirty="0"/>
              <a:t> by Country, Year, </a:t>
            </a:r>
            <a:r>
              <a:rPr lang="en-US" dirty="0" err="1"/>
              <a:t>sum_valence_neg</a:t>
            </a:r>
            <a:r>
              <a:rPr lang="en-US" dirty="0"/>
              <a:t> desc;</a:t>
            </a:r>
          </a:p>
          <a:p>
            <a:pPr marL="0" indent="0">
              <a:buNone/>
            </a:pPr>
            <a:endParaRPr lang="en-US" dirty="0"/>
          </a:p>
          <a:p>
            <a:pPr marL="0" indent="0">
              <a:buNone/>
            </a:pPr>
            <a:endParaRPr lang="en-US" dirty="0"/>
          </a:p>
          <a:p>
            <a:pPr marL="0" indent="0">
              <a:buNone/>
            </a:pPr>
            <a:r>
              <a:rPr lang="en-US" dirty="0"/>
              <a:t>2. From </a:t>
            </a:r>
            <a:r>
              <a:rPr lang="en-US" dirty="0" err="1"/>
              <a:t>agg</a:t>
            </a:r>
            <a:r>
              <a:rPr lang="en-US" dirty="0"/>
              <a:t> data to pair data</a:t>
            </a:r>
          </a:p>
          <a:p>
            <a:pPr marL="0" indent="0">
              <a:buNone/>
            </a:pPr>
            <a:r>
              <a:rPr lang="en-US" dirty="0"/>
              <a:t>D:\jiawei\research\Research\PULSAR\vladimir\TsetlinMachine\TMMatrixApproach\Python\pulsarToPVPair.py</a:t>
            </a:r>
          </a:p>
          <a:p>
            <a:pPr marL="0" indent="0">
              <a:buNone/>
            </a:pPr>
            <a:endParaRPr lang="en-US" dirty="0"/>
          </a:p>
          <a:p>
            <a:pPr marL="0" indent="0">
              <a:buNone/>
            </a:pPr>
            <a:endParaRPr lang="en-US" dirty="0"/>
          </a:p>
          <a:p>
            <a:pPr marL="0" indent="0">
              <a:buNone/>
            </a:pPr>
            <a:r>
              <a:rPr lang="en-US" dirty="0"/>
              <a:t>3. Form pair data to Boolean data</a:t>
            </a:r>
          </a:p>
          <a:p>
            <a:pPr marL="0" indent="0">
              <a:buNone/>
            </a:pPr>
            <a:r>
              <a:rPr lang="en-US" dirty="0"/>
              <a:t>D:\jiawei\research\Research\PULSAR\vladimir\TsetlinMachine\TMMatrixApproach\Python\p_v_bool.csv</a:t>
            </a:r>
          </a:p>
          <a:p>
            <a:pPr marL="0" indent="0">
              <a:buNone/>
            </a:pPr>
            <a:endParaRPr lang="en-US" dirty="0"/>
          </a:p>
          <a:p>
            <a:pPr marL="0" indent="0">
              <a:buNone/>
            </a:pPr>
            <a:r>
              <a:rPr lang="en-US" dirty="0"/>
              <a:t>D:\jiawei\research\Research\PULSAR\vladimir\TsetlinMachine\TMMatrixApproach\Python\pairToBool.py</a:t>
            </a:r>
          </a:p>
          <a:p>
            <a:pPr marL="0" indent="0">
              <a:buNone/>
            </a:pPr>
            <a:endParaRPr lang="en-US" dirty="0"/>
          </a:p>
          <a:p>
            <a:pPr marL="0" indent="0">
              <a:buNone/>
            </a:pPr>
            <a:r>
              <a:rPr lang="en-US" dirty="0"/>
              <a:t>4. Load Boolean data and using </a:t>
            </a:r>
            <a:r>
              <a:rPr lang="en-US" dirty="0" err="1"/>
              <a:t>Tsetlin</a:t>
            </a:r>
            <a:r>
              <a:rPr lang="en-US" dirty="0"/>
              <a:t> Machine</a:t>
            </a:r>
          </a:p>
          <a:p>
            <a:pPr marL="0" indent="0">
              <a:buNone/>
            </a:pPr>
            <a:r>
              <a:rPr lang="en-US" dirty="0"/>
              <a:t>D:\jiawei\research\Research\PULSAR\vladimir\TsetlinMachine\TMMatrixApproach\Python\sample4_2.py</a:t>
            </a:r>
          </a:p>
        </p:txBody>
      </p:sp>
      <p:sp>
        <p:nvSpPr>
          <p:cNvPr id="4" name="Slide Number Placeholder 3"/>
          <p:cNvSpPr>
            <a:spLocks noGrp="1"/>
          </p:cNvSpPr>
          <p:nvPr>
            <p:ph type="sldNum" sz="quarter" idx="5"/>
          </p:nvPr>
        </p:nvSpPr>
        <p:spPr/>
        <p:txBody>
          <a:bodyPr/>
          <a:lstStyle/>
          <a:p>
            <a:fld id="{774C2AFC-4149-486A-BDFE-20F146AF726F}" type="slidenum">
              <a:rPr lang="en-US" smtClean="0"/>
              <a:t>41</a:t>
            </a:fld>
            <a:endParaRPr lang="en-US"/>
          </a:p>
        </p:txBody>
      </p:sp>
    </p:spTree>
    <p:extLst>
      <p:ext uri="{BB962C8B-B14F-4D97-AF65-F5344CB8AC3E}">
        <p14:creationId xmlns:p14="http://schemas.microsoft.com/office/powerpoint/2010/main" val="40235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42</a:t>
            </a:fld>
            <a:endParaRPr lang="en-US"/>
          </a:p>
        </p:txBody>
      </p:sp>
    </p:spTree>
    <p:extLst>
      <p:ext uri="{BB962C8B-B14F-4D97-AF65-F5344CB8AC3E}">
        <p14:creationId xmlns:p14="http://schemas.microsoft.com/office/powerpoint/2010/main" val="303474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a:t>
            </a:fld>
            <a:endParaRPr lang="en-US"/>
          </a:p>
        </p:txBody>
      </p:sp>
    </p:spTree>
    <p:extLst>
      <p:ext uri="{BB962C8B-B14F-4D97-AF65-F5344CB8AC3E}">
        <p14:creationId xmlns:p14="http://schemas.microsoft.com/office/powerpoint/2010/main" val="1976988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43</a:t>
            </a:fld>
            <a:endParaRPr lang="en-US"/>
          </a:p>
        </p:txBody>
      </p:sp>
    </p:spTree>
    <p:extLst>
      <p:ext uri="{BB962C8B-B14F-4D97-AF65-F5344CB8AC3E}">
        <p14:creationId xmlns:p14="http://schemas.microsoft.com/office/powerpoint/2010/main" val="2747720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44</a:t>
            </a:fld>
            <a:endParaRPr lang="en-US"/>
          </a:p>
        </p:txBody>
      </p:sp>
    </p:spTree>
    <p:extLst>
      <p:ext uri="{BB962C8B-B14F-4D97-AF65-F5344CB8AC3E}">
        <p14:creationId xmlns:p14="http://schemas.microsoft.com/office/powerpoint/2010/main" val="1077481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45</a:t>
            </a:fld>
            <a:endParaRPr lang="en-US"/>
          </a:p>
        </p:txBody>
      </p:sp>
    </p:spTree>
    <p:extLst>
      <p:ext uri="{BB962C8B-B14F-4D97-AF65-F5344CB8AC3E}">
        <p14:creationId xmlns:p14="http://schemas.microsoft.com/office/powerpoint/2010/main" val="3097618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46</a:t>
            </a:fld>
            <a:endParaRPr lang="en-US"/>
          </a:p>
        </p:txBody>
      </p:sp>
    </p:spTree>
    <p:extLst>
      <p:ext uri="{BB962C8B-B14F-4D97-AF65-F5344CB8AC3E}">
        <p14:creationId xmlns:p14="http://schemas.microsoft.com/office/powerpoint/2010/main" val="4264324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47</a:t>
            </a:fld>
            <a:endParaRPr lang="en-US"/>
          </a:p>
        </p:txBody>
      </p:sp>
    </p:spTree>
    <p:extLst>
      <p:ext uri="{BB962C8B-B14F-4D97-AF65-F5344CB8AC3E}">
        <p14:creationId xmlns:p14="http://schemas.microsoft.com/office/powerpoint/2010/main" val="3920090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48</a:t>
            </a:fld>
            <a:endParaRPr lang="en-US"/>
          </a:p>
        </p:txBody>
      </p:sp>
    </p:spTree>
    <p:extLst>
      <p:ext uri="{BB962C8B-B14F-4D97-AF65-F5344CB8AC3E}">
        <p14:creationId xmlns:p14="http://schemas.microsoft.com/office/powerpoint/2010/main" val="1364521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49</a:t>
            </a:fld>
            <a:endParaRPr lang="en-US"/>
          </a:p>
        </p:txBody>
      </p:sp>
    </p:spTree>
    <p:extLst>
      <p:ext uri="{BB962C8B-B14F-4D97-AF65-F5344CB8AC3E}">
        <p14:creationId xmlns:p14="http://schemas.microsoft.com/office/powerpoint/2010/main" val="3277364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50</a:t>
            </a:fld>
            <a:endParaRPr lang="en-US"/>
          </a:p>
        </p:txBody>
      </p:sp>
    </p:spTree>
    <p:extLst>
      <p:ext uri="{BB962C8B-B14F-4D97-AF65-F5344CB8AC3E}">
        <p14:creationId xmlns:p14="http://schemas.microsoft.com/office/powerpoint/2010/main" val="2499472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51</a:t>
            </a:fld>
            <a:endParaRPr lang="en-US"/>
          </a:p>
        </p:txBody>
      </p:sp>
    </p:spTree>
    <p:extLst>
      <p:ext uri="{BB962C8B-B14F-4D97-AF65-F5344CB8AC3E}">
        <p14:creationId xmlns:p14="http://schemas.microsoft.com/office/powerpoint/2010/main" val="22146534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52</a:t>
            </a:fld>
            <a:endParaRPr lang="en-US"/>
          </a:p>
        </p:txBody>
      </p:sp>
    </p:spTree>
    <p:extLst>
      <p:ext uri="{BB962C8B-B14F-4D97-AF65-F5344CB8AC3E}">
        <p14:creationId xmlns:p14="http://schemas.microsoft.com/office/powerpoint/2010/main" val="125845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Country, Year, Victims, Perpetrator, </a:t>
            </a:r>
            <a:r>
              <a:rPr lang="en-US" dirty="0" err="1"/>
              <a:t>Valence_Positive_Count</a:t>
            </a:r>
            <a:r>
              <a:rPr lang="en-US" dirty="0"/>
              <a:t>, </a:t>
            </a:r>
            <a:r>
              <a:rPr lang="en-US" dirty="0" err="1"/>
              <a:t>Valence_Negative_Countfrom</a:t>
            </a:r>
            <a:r>
              <a:rPr lang="en-US" dirty="0"/>
              <a:t> pulsar_2where Victims != '' ;</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14</a:t>
            </a:fld>
            <a:endParaRPr lang="en-US"/>
          </a:p>
        </p:txBody>
      </p:sp>
    </p:spTree>
    <p:extLst>
      <p:ext uri="{BB962C8B-B14F-4D97-AF65-F5344CB8AC3E}">
        <p14:creationId xmlns:p14="http://schemas.microsoft.com/office/powerpoint/2010/main" val="2096482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53</a:t>
            </a:fld>
            <a:endParaRPr lang="en-US"/>
          </a:p>
        </p:txBody>
      </p:sp>
    </p:spTree>
    <p:extLst>
      <p:ext uri="{BB962C8B-B14F-4D97-AF65-F5344CB8AC3E}">
        <p14:creationId xmlns:p14="http://schemas.microsoft.com/office/powerpoint/2010/main" val="1641548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54</a:t>
            </a:fld>
            <a:endParaRPr lang="en-US"/>
          </a:p>
        </p:txBody>
      </p:sp>
    </p:spTree>
    <p:extLst>
      <p:ext uri="{BB962C8B-B14F-4D97-AF65-F5344CB8AC3E}">
        <p14:creationId xmlns:p14="http://schemas.microsoft.com/office/powerpoint/2010/main" val="993443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55</a:t>
            </a:fld>
            <a:endParaRPr lang="en-US"/>
          </a:p>
        </p:txBody>
      </p:sp>
    </p:spTree>
    <p:extLst>
      <p:ext uri="{BB962C8B-B14F-4D97-AF65-F5344CB8AC3E}">
        <p14:creationId xmlns:p14="http://schemas.microsoft.com/office/powerpoint/2010/main" val="1061807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56</a:t>
            </a:fld>
            <a:endParaRPr lang="en-US"/>
          </a:p>
        </p:txBody>
      </p:sp>
    </p:spTree>
    <p:extLst>
      <p:ext uri="{BB962C8B-B14F-4D97-AF65-F5344CB8AC3E}">
        <p14:creationId xmlns:p14="http://schemas.microsoft.com/office/powerpoint/2010/main" val="1305884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57</a:t>
            </a:fld>
            <a:endParaRPr lang="en-US"/>
          </a:p>
        </p:txBody>
      </p:sp>
    </p:spTree>
    <p:extLst>
      <p:ext uri="{BB962C8B-B14F-4D97-AF65-F5344CB8AC3E}">
        <p14:creationId xmlns:p14="http://schemas.microsoft.com/office/powerpoint/2010/main" val="592077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58</a:t>
            </a:fld>
            <a:endParaRPr lang="en-US"/>
          </a:p>
        </p:txBody>
      </p:sp>
    </p:spTree>
    <p:extLst>
      <p:ext uri="{BB962C8B-B14F-4D97-AF65-F5344CB8AC3E}">
        <p14:creationId xmlns:p14="http://schemas.microsoft.com/office/powerpoint/2010/main" val="2310838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59</a:t>
            </a:fld>
            <a:endParaRPr lang="en-US"/>
          </a:p>
        </p:txBody>
      </p:sp>
    </p:spTree>
    <p:extLst>
      <p:ext uri="{BB962C8B-B14F-4D97-AF65-F5344CB8AC3E}">
        <p14:creationId xmlns:p14="http://schemas.microsoft.com/office/powerpoint/2010/main" val="133046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60</a:t>
            </a:fld>
            <a:endParaRPr lang="en-US"/>
          </a:p>
        </p:txBody>
      </p:sp>
    </p:spTree>
    <p:extLst>
      <p:ext uri="{BB962C8B-B14F-4D97-AF65-F5344CB8AC3E}">
        <p14:creationId xmlns:p14="http://schemas.microsoft.com/office/powerpoint/2010/main" val="3360522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61</a:t>
            </a:fld>
            <a:endParaRPr lang="en-US"/>
          </a:p>
        </p:txBody>
      </p:sp>
    </p:spTree>
    <p:extLst>
      <p:ext uri="{BB962C8B-B14F-4D97-AF65-F5344CB8AC3E}">
        <p14:creationId xmlns:p14="http://schemas.microsoft.com/office/powerpoint/2010/main" val="2609474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they are computed as the mean and standard deviation of accumulation of the impurity decrease within each tree.</a:t>
            </a:r>
          </a:p>
          <a:p>
            <a:r>
              <a:rPr lang="en-US" b="0" i="0" dirty="0">
                <a:solidFill>
                  <a:srgbClr val="212529"/>
                </a:solidFill>
                <a:effectLst/>
                <a:latin typeface="-apple-system"/>
              </a:rPr>
              <a:t>Impurity-based feature </a:t>
            </a:r>
            <a:r>
              <a:rPr lang="en-US" b="0" i="0" dirty="0" err="1">
                <a:solidFill>
                  <a:srgbClr val="212529"/>
                </a:solidFill>
                <a:effectLst/>
                <a:latin typeface="-apple-system"/>
              </a:rPr>
              <a:t>importances</a:t>
            </a:r>
            <a:r>
              <a:rPr lang="en-US" b="0" i="0" dirty="0">
                <a:solidFill>
                  <a:srgbClr val="212529"/>
                </a:solidFill>
                <a:effectLst/>
                <a:latin typeface="-apple-system"/>
              </a:rPr>
              <a:t> can be misleading for </a:t>
            </a:r>
            <a:r>
              <a:rPr lang="en-US" b="1" i="0" dirty="0">
                <a:solidFill>
                  <a:srgbClr val="212529"/>
                </a:solidFill>
                <a:effectLst/>
                <a:latin typeface="-apple-system"/>
              </a:rPr>
              <a:t>high cardinality</a:t>
            </a:r>
            <a:r>
              <a:rPr lang="en-US" b="0" i="0" dirty="0">
                <a:solidFill>
                  <a:srgbClr val="212529"/>
                </a:solidFill>
                <a:effectLst/>
                <a:latin typeface="-apple-system"/>
              </a:rPr>
              <a:t> features (many unique values). See </a:t>
            </a:r>
            <a:r>
              <a:rPr lang="en-US" b="0" i="0" u="none" strike="noStrike" dirty="0">
                <a:solidFill>
                  <a:srgbClr val="2878A2"/>
                </a:solidFill>
                <a:effectLst/>
                <a:latin typeface="-apple-system"/>
                <a:hlinkClick r:id="rId3"/>
              </a:rPr>
              <a:t>Permutation feature importance</a:t>
            </a:r>
            <a:r>
              <a:rPr lang="en-US" b="0" i="0" dirty="0">
                <a:solidFill>
                  <a:srgbClr val="212529"/>
                </a:solidFill>
                <a:effectLst/>
                <a:latin typeface="-apple-system"/>
              </a:rPr>
              <a:t> as an alternative below.</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62</a:t>
            </a:fld>
            <a:endParaRPr lang="en-US"/>
          </a:p>
        </p:txBody>
      </p:sp>
    </p:spTree>
    <p:extLst>
      <p:ext uri="{BB962C8B-B14F-4D97-AF65-F5344CB8AC3E}">
        <p14:creationId xmlns:p14="http://schemas.microsoft.com/office/powerpoint/2010/main" val="2980747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Country, Year, Victims, Perpetrator, </a:t>
            </a:r>
            <a:r>
              <a:rPr lang="en-US" dirty="0" err="1"/>
              <a:t>Valence_Positive_Count</a:t>
            </a:r>
            <a:r>
              <a:rPr lang="en-US" dirty="0"/>
              <a:t>, </a:t>
            </a:r>
            <a:r>
              <a:rPr lang="en-US" dirty="0" err="1"/>
              <a:t>Valence_Negative_Countfrom</a:t>
            </a:r>
            <a:r>
              <a:rPr lang="en-US" dirty="0"/>
              <a:t> pulsar_2where Victims like '%children%' and Victims like '%women%’;</a:t>
            </a:r>
          </a:p>
          <a:p>
            <a:r>
              <a:rPr lang="en-US" dirty="0"/>
              <a:t>select Country, Year, Victims, Perpetrator, </a:t>
            </a:r>
            <a:r>
              <a:rPr lang="en-US" dirty="0" err="1"/>
              <a:t>Valence_Positive_Count</a:t>
            </a:r>
            <a:r>
              <a:rPr lang="en-US" dirty="0"/>
              <a:t>, </a:t>
            </a:r>
            <a:r>
              <a:rPr lang="en-US" dirty="0" err="1"/>
              <a:t>Valence_Negative_Countfrom</a:t>
            </a:r>
            <a:r>
              <a:rPr lang="en-US" dirty="0"/>
              <a:t> pulsar_2where Victims like 'children’;</a:t>
            </a:r>
          </a:p>
          <a:p>
            <a:r>
              <a:rPr lang="en-US" dirty="0"/>
              <a:t>select Country, Year, Victims, Perpetrator, </a:t>
            </a:r>
            <a:r>
              <a:rPr lang="en-US" dirty="0" err="1"/>
              <a:t>Valence_Positive_Count</a:t>
            </a:r>
            <a:r>
              <a:rPr lang="en-US" dirty="0"/>
              <a:t>, </a:t>
            </a:r>
            <a:r>
              <a:rPr lang="en-US" dirty="0" err="1"/>
              <a:t>Valence_Negative_Countfrom</a:t>
            </a:r>
            <a:r>
              <a:rPr lang="en-US" dirty="0"/>
              <a:t> pulsar_2where Victims like 'women';</a:t>
            </a:r>
          </a:p>
        </p:txBody>
      </p:sp>
      <p:sp>
        <p:nvSpPr>
          <p:cNvPr id="4" name="Slide Number Placeholder 3"/>
          <p:cNvSpPr>
            <a:spLocks noGrp="1"/>
          </p:cNvSpPr>
          <p:nvPr>
            <p:ph type="sldNum" sz="quarter" idx="5"/>
          </p:nvPr>
        </p:nvSpPr>
        <p:spPr/>
        <p:txBody>
          <a:bodyPr/>
          <a:lstStyle/>
          <a:p>
            <a:fld id="{774C2AFC-4149-486A-BDFE-20F146AF726F}" type="slidenum">
              <a:rPr lang="en-US" smtClean="0"/>
              <a:t>17</a:t>
            </a:fld>
            <a:endParaRPr lang="en-US"/>
          </a:p>
        </p:txBody>
      </p:sp>
    </p:spTree>
    <p:extLst>
      <p:ext uri="{BB962C8B-B14F-4D97-AF65-F5344CB8AC3E}">
        <p14:creationId xmlns:p14="http://schemas.microsoft.com/office/powerpoint/2010/main" val="272539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ubuntu"/>
              </a:rPr>
              <a:t>he permutation based importance can be used to overcome drawbacks of default feature importance computed with mean impurity decrease. It is implemented in scikit-learn as </a:t>
            </a:r>
            <a:r>
              <a:rPr lang="en-US" b="0" i="0" u="none" strike="noStrike" dirty="0" err="1">
                <a:solidFill>
                  <a:srgbClr val="0099CC"/>
                </a:solidFill>
                <a:effectLst/>
                <a:latin typeface="ubuntu"/>
                <a:hlinkClick r:id="rId3"/>
              </a:rPr>
              <a:t>permutation_importance</a:t>
            </a:r>
            <a:r>
              <a:rPr lang="en-US" b="0" i="0" dirty="0">
                <a:solidFill>
                  <a:srgbClr val="212529"/>
                </a:solidFill>
                <a:effectLst/>
                <a:latin typeface="ubuntu"/>
              </a:rPr>
              <a:t> method. As arguments it requires trained model (can be any model compatible with scikit-learn API) and validation (test data). This method will randomly shuffle each feature and compute the change in the model’s performance. The features which impact the performance the most are the most important one.</a:t>
            </a:r>
          </a:p>
          <a:p>
            <a:pPr algn="just"/>
            <a:r>
              <a:rPr lang="en-US" b="0" i="0" dirty="0">
                <a:solidFill>
                  <a:srgbClr val="212529"/>
                </a:solidFill>
                <a:effectLst/>
                <a:latin typeface="ubuntu"/>
              </a:rPr>
              <a:t>The permutation importance can be easily computed:</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63</a:t>
            </a:fld>
            <a:endParaRPr lang="en-US"/>
          </a:p>
        </p:txBody>
      </p:sp>
    </p:spTree>
    <p:extLst>
      <p:ext uri="{BB962C8B-B14F-4D97-AF65-F5344CB8AC3E}">
        <p14:creationId xmlns:p14="http://schemas.microsoft.com/office/powerpoint/2010/main" val="199904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64</a:t>
            </a:fld>
            <a:endParaRPr lang="en-US"/>
          </a:p>
        </p:txBody>
      </p:sp>
    </p:spTree>
    <p:extLst>
      <p:ext uri="{BB962C8B-B14F-4D97-AF65-F5344CB8AC3E}">
        <p14:creationId xmlns:p14="http://schemas.microsoft.com/office/powerpoint/2010/main" val="2933375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they are computed as the mean and standard deviation of accumulation of the impurity decrease within each tree.</a:t>
            </a:r>
          </a:p>
          <a:p>
            <a:r>
              <a:rPr lang="en-US" b="0" i="0" dirty="0">
                <a:solidFill>
                  <a:srgbClr val="212529"/>
                </a:solidFill>
                <a:effectLst/>
                <a:latin typeface="-apple-system"/>
              </a:rPr>
              <a:t>Impurity-based feature </a:t>
            </a:r>
            <a:r>
              <a:rPr lang="en-US" b="0" i="0" dirty="0" err="1">
                <a:solidFill>
                  <a:srgbClr val="212529"/>
                </a:solidFill>
                <a:effectLst/>
                <a:latin typeface="-apple-system"/>
              </a:rPr>
              <a:t>importances</a:t>
            </a:r>
            <a:r>
              <a:rPr lang="en-US" b="0" i="0" dirty="0">
                <a:solidFill>
                  <a:srgbClr val="212529"/>
                </a:solidFill>
                <a:effectLst/>
                <a:latin typeface="-apple-system"/>
              </a:rPr>
              <a:t> can be misleading for </a:t>
            </a:r>
            <a:r>
              <a:rPr lang="en-US" b="1" i="0" dirty="0">
                <a:solidFill>
                  <a:srgbClr val="212529"/>
                </a:solidFill>
                <a:effectLst/>
                <a:latin typeface="-apple-system"/>
              </a:rPr>
              <a:t>high cardinality</a:t>
            </a:r>
            <a:r>
              <a:rPr lang="en-US" b="0" i="0" dirty="0">
                <a:solidFill>
                  <a:srgbClr val="212529"/>
                </a:solidFill>
                <a:effectLst/>
                <a:latin typeface="-apple-system"/>
              </a:rPr>
              <a:t> features (many unique values). See </a:t>
            </a:r>
            <a:r>
              <a:rPr lang="en-US" b="0" i="0" u="none" strike="noStrike" dirty="0">
                <a:solidFill>
                  <a:srgbClr val="2878A2"/>
                </a:solidFill>
                <a:effectLst/>
                <a:latin typeface="-apple-system"/>
                <a:hlinkClick r:id="rId3"/>
              </a:rPr>
              <a:t>Permutation feature importance</a:t>
            </a:r>
            <a:r>
              <a:rPr lang="en-US" b="0" i="0" dirty="0">
                <a:solidFill>
                  <a:srgbClr val="212529"/>
                </a:solidFill>
                <a:effectLst/>
                <a:latin typeface="-apple-system"/>
              </a:rPr>
              <a:t> as an alternative below.</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65</a:t>
            </a:fld>
            <a:endParaRPr lang="en-US"/>
          </a:p>
        </p:txBody>
      </p:sp>
    </p:spTree>
    <p:extLst>
      <p:ext uri="{BB962C8B-B14F-4D97-AF65-F5344CB8AC3E}">
        <p14:creationId xmlns:p14="http://schemas.microsoft.com/office/powerpoint/2010/main" val="2939773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ubuntu"/>
              </a:rPr>
              <a:t>he permutation based importance can be used to overcome drawbacks of default feature importance computed with mean impurity decrease. It is implemented in scikit-learn as </a:t>
            </a:r>
            <a:r>
              <a:rPr lang="en-US" b="0" i="0" u="none" strike="noStrike" dirty="0" err="1">
                <a:solidFill>
                  <a:srgbClr val="0099CC"/>
                </a:solidFill>
                <a:effectLst/>
                <a:latin typeface="ubuntu"/>
                <a:hlinkClick r:id="rId3"/>
              </a:rPr>
              <a:t>permutation_importance</a:t>
            </a:r>
            <a:r>
              <a:rPr lang="en-US" b="0" i="0" dirty="0">
                <a:solidFill>
                  <a:srgbClr val="212529"/>
                </a:solidFill>
                <a:effectLst/>
                <a:latin typeface="ubuntu"/>
              </a:rPr>
              <a:t> method. As arguments it requires trained model (can be any model compatible with scikit-learn API) and validation (test data). This method will randomly shuffle each feature and compute the change in the model’s performance. The features which impact the performance the most are the most important one.</a:t>
            </a:r>
          </a:p>
          <a:p>
            <a:pPr algn="just"/>
            <a:r>
              <a:rPr lang="en-US" b="0" i="0" dirty="0">
                <a:solidFill>
                  <a:srgbClr val="212529"/>
                </a:solidFill>
                <a:effectLst/>
                <a:latin typeface="ubuntu"/>
              </a:rPr>
              <a:t>The permutation importance can be easily computed:</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66</a:t>
            </a:fld>
            <a:endParaRPr lang="en-US"/>
          </a:p>
        </p:txBody>
      </p:sp>
    </p:spTree>
    <p:extLst>
      <p:ext uri="{BB962C8B-B14F-4D97-AF65-F5344CB8AC3E}">
        <p14:creationId xmlns:p14="http://schemas.microsoft.com/office/powerpoint/2010/main" val="1015450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67</a:t>
            </a:fld>
            <a:endParaRPr lang="en-US"/>
          </a:p>
        </p:txBody>
      </p:sp>
    </p:spTree>
    <p:extLst>
      <p:ext uri="{BB962C8B-B14F-4D97-AF65-F5344CB8AC3E}">
        <p14:creationId xmlns:p14="http://schemas.microsoft.com/office/powerpoint/2010/main" val="3815359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they are computed as the mean and standard deviation of accumulation of the impurity decrease within each tree.</a:t>
            </a:r>
          </a:p>
          <a:p>
            <a:r>
              <a:rPr lang="en-US" b="0" i="0" dirty="0">
                <a:solidFill>
                  <a:srgbClr val="212529"/>
                </a:solidFill>
                <a:effectLst/>
                <a:latin typeface="-apple-system"/>
              </a:rPr>
              <a:t>Impurity-based feature </a:t>
            </a:r>
            <a:r>
              <a:rPr lang="en-US" b="0" i="0" dirty="0" err="1">
                <a:solidFill>
                  <a:srgbClr val="212529"/>
                </a:solidFill>
                <a:effectLst/>
                <a:latin typeface="-apple-system"/>
              </a:rPr>
              <a:t>importances</a:t>
            </a:r>
            <a:r>
              <a:rPr lang="en-US" b="0" i="0" dirty="0">
                <a:solidFill>
                  <a:srgbClr val="212529"/>
                </a:solidFill>
                <a:effectLst/>
                <a:latin typeface="-apple-system"/>
              </a:rPr>
              <a:t> can be misleading for </a:t>
            </a:r>
            <a:r>
              <a:rPr lang="en-US" b="1" i="0" dirty="0">
                <a:solidFill>
                  <a:srgbClr val="212529"/>
                </a:solidFill>
                <a:effectLst/>
                <a:latin typeface="-apple-system"/>
              </a:rPr>
              <a:t>high cardinality</a:t>
            </a:r>
            <a:r>
              <a:rPr lang="en-US" b="0" i="0" dirty="0">
                <a:solidFill>
                  <a:srgbClr val="212529"/>
                </a:solidFill>
                <a:effectLst/>
                <a:latin typeface="-apple-system"/>
              </a:rPr>
              <a:t> features (many unique values). See </a:t>
            </a:r>
            <a:r>
              <a:rPr lang="en-US" b="0" i="0" u="none" strike="noStrike" dirty="0">
                <a:solidFill>
                  <a:srgbClr val="2878A2"/>
                </a:solidFill>
                <a:effectLst/>
                <a:latin typeface="-apple-system"/>
                <a:hlinkClick r:id="rId3"/>
              </a:rPr>
              <a:t>Permutation feature importance</a:t>
            </a:r>
            <a:r>
              <a:rPr lang="en-US" b="0" i="0" dirty="0">
                <a:solidFill>
                  <a:srgbClr val="212529"/>
                </a:solidFill>
                <a:effectLst/>
                <a:latin typeface="-apple-system"/>
              </a:rPr>
              <a:t> as an alternative below.</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68</a:t>
            </a:fld>
            <a:endParaRPr lang="en-US"/>
          </a:p>
        </p:txBody>
      </p:sp>
    </p:spTree>
    <p:extLst>
      <p:ext uri="{BB962C8B-B14F-4D97-AF65-F5344CB8AC3E}">
        <p14:creationId xmlns:p14="http://schemas.microsoft.com/office/powerpoint/2010/main" val="34090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ubuntu"/>
              </a:rPr>
              <a:t>he permutation based importance can be used to overcome drawbacks of default feature importance computed with mean impurity decrease. It is implemented in scikit-learn as </a:t>
            </a:r>
            <a:r>
              <a:rPr lang="en-US" b="0" i="0" u="none" strike="noStrike" dirty="0" err="1">
                <a:solidFill>
                  <a:srgbClr val="0099CC"/>
                </a:solidFill>
                <a:effectLst/>
                <a:latin typeface="ubuntu"/>
                <a:hlinkClick r:id="rId3"/>
              </a:rPr>
              <a:t>permutation_importance</a:t>
            </a:r>
            <a:r>
              <a:rPr lang="en-US" b="0" i="0" dirty="0">
                <a:solidFill>
                  <a:srgbClr val="212529"/>
                </a:solidFill>
                <a:effectLst/>
                <a:latin typeface="ubuntu"/>
              </a:rPr>
              <a:t> method. As arguments it requires trained model (can be any model compatible with scikit-learn API) and validation (test data). This method will randomly shuffle each feature and compute the change in the model’s performance. The features which impact the performance the most are the most important one.</a:t>
            </a:r>
          </a:p>
          <a:p>
            <a:pPr algn="just"/>
            <a:r>
              <a:rPr lang="en-US" b="0" i="0" dirty="0">
                <a:solidFill>
                  <a:srgbClr val="212529"/>
                </a:solidFill>
                <a:effectLst/>
                <a:latin typeface="ubuntu"/>
              </a:rPr>
              <a:t>The permutation importance can be easily computed:</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69</a:t>
            </a:fld>
            <a:endParaRPr lang="en-US"/>
          </a:p>
        </p:txBody>
      </p:sp>
    </p:spTree>
    <p:extLst>
      <p:ext uri="{BB962C8B-B14F-4D97-AF65-F5344CB8AC3E}">
        <p14:creationId xmlns:p14="http://schemas.microsoft.com/office/powerpoint/2010/main" val="12731766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70</a:t>
            </a:fld>
            <a:endParaRPr lang="en-US"/>
          </a:p>
        </p:txBody>
      </p:sp>
    </p:spTree>
    <p:extLst>
      <p:ext uri="{BB962C8B-B14F-4D97-AF65-F5344CB8AC3E}">
        <p14:creationId xmlns:p14="http://schemas.microsoft.com/office/powerpoint/2010/main" val="1097806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they are computed as the mean and standard deviation of accumulation of the impurity decrease within each tree.</a:t>
            </a:r>
          </a:p>
          <a:p>
            <a:r>
              <a:rPr lang="en-US" b="0" i="0" dirty="0">
                <a:solidFill>
                  <a:srgbClr val="212529"/>
                </a:solidFill>
                <a:effectLst/>
                <a:latin typeface="-apple-system"/>
              </a:rPr>
              <a:t>Impurity-based feature </a:t>
            </a:r>
            <a:r>
              <a:rPr lang="en-US" b="0" i="0" dirty="0" err="1">
                <a:solidFill>
                  <a:srgbClr val="212529"/>
                </a:solidFill>
                <a:effectLst/>
                <a:latin typeface="-apple-system"/>
              </a:rPr>
              <a:t>importances</a:t>
            </a:r>
            <a:r>
              <a:rPr lang="en-US" b="0" i="0" dirty="0">
                <a:solidFill>
                  <a:srgbClr val="212529"/>
                </a:solidFill>
                <a:effectLst/>
                <a:latin typeface="-apple-system"/>
              </a:rPr>
              <a:t> can be misleading for </a:t>
            </a:r>
            <a:r>
              <a:rPr lang="en-US" b="1" i="0" dirty="0">
                <a:solidFill>
                  <a:srgbClr val="212529"/>
                </a:solidFill>
                <a:effectLst/>
                <a:latin typeface="-apple-system"/>
              </a:rPr>
              <a:t>high cardinality</a:t>
            </a:r>
            <a:r>
              <a:rPr lang="en-US" b="0" i="0" dirty="0">
                <a:solidFill>
                  <a:srgbClr val="212529"/>
                </a:solidFill>
                <a:effectLst/>
                <a:latin typeface="-apple-system"/>
              </a:rPr>
              <a:t> features (many unique values). See </a:t>
            </a:r>
            <a:r>
              <a:rPr lang="en-US" b="0" i="0" u="none" strike="noStrike" dirty="0">
                <a:solidFill>
                  <a:srgbClr val="2878A2"/>
                </a:solidFill>
                <a:effectLst/>
                <a:latin typeface="-apple-system"/>
                <a:hlinkClick r:id="rId3"/>
              </a:rPr>
              <a:t>Permutation feature importance</a:t>
            </a:r>
            <a:r>
              <a:rPr lang="en-US" b="0" i="0" dirty="0">
                <a:solidFill>
                  <a:srgbClr val="212529"/>
                </a:solidFill>
                <a:effectLst/>
                <a:latin typeface="-apple-system"/>
              </a:rPr>
              <a:t> as an alternative below.</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71</a:t>
            </a:fld>
            <a:endParaRPr lang="en-US"/>
          </a:p>
        </p:txBody>
      </p:sp>
    </p:spTree>
    <p:extLst>
      <p:ext uri="{BB962C8B-B14F-4D97-AF65-F5344CB8AC3E}">
        <p14:creationId xmlns:p14="http://schemas.microsoft.com/office/powerpoint/2010/main" val="1578495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ubuntu"/>
              </a:rPr>
              <a:t>he permutation based importance can be used to overcome drawbacks of default feature importance computed with mean impurity decrease. It is implemented in scikit-learn as </a:t>
            </a:r>
            <a:r>
              <a:rPr lang="en-US" b="0" i="0" u="none" strike="noStrike" dirty="0" err="1">
                <a:solidFill>
                  <a:srgbClr val="0099CC"/>
                </a:solidFill>
                <a:effectLst/>
                <a:latin typeface="ubuntu"/>
                <a:hlinkClick r:id="rId3"/>
              </a:rPr>
              <a:t>permutation_importance</a:t>
            </a:r>
            <a:r>
              <a:rPr lang="en-US" b="0" i="0" dirty="0">
                <a:solidFill>
                  <a:srgbClr val="212529"/>
                </a:solidFill>
                <a:effectLst/>
                <a:latin typeface="ubuntu"/>
              </a:rPr>
              <a:t> method. As arguments it requires trained model (can be any model compatible with scikit-learn API) and validation (test data). This method will randomly shuffle each feature and compute the change in the model’s performance. The features which impact the performance the most are the most important one.</a:t>
            </a:r>
          </a:p>
          <a:p>
            <a:pPr algn="just"/>
            <a:r>
              <a:rPr lang="en-US" b="0" i="0" dirty="0">
                <a:solidFill>
                  <a:srgbClr val="212529"/>
                </a:solidFill>
                <a:effectLst/>
                <a:latin typeface="ubuntu"/>
              </a:rPr>
              <a:t>The permutation importance can be easily computed:</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72</a:t>
            </a:fld>
            <a:endParaRPr lang="en-US"/>
          </a:p>
        </p:txBody>
      </p:sp>
    </p:spTree>
    <p:extLst>
      <p:ext uri="{BB962C8B-B14F-4D97-AF65-F5344CB8AC3E}">
        <p14:creationId xmlns:p14="http://schemas.microsoft.com/office/powerpoint/2010/main" val="316612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 = 3.9, increase training set</a:t>
            </a:r>
          </a:p>
          <a:p>
            <a:r>
              <a:rPr lang="en-US" dirty="0"/>
              <a:t>Keep training set, increasing s to 4.5</a:t>
            </a:r>
          </a:p>
          <a:p>
            <a:r>
              <a:rPr lang="en-US" dirty="0"/>
              <a:t>Each 5 runs for average</a:t>
            </a:r>
          </a:p>
        </p:txBody>
      </p:sp>
      <p:sp>
        <p:nvSpPr>
          <p:cNvPr id="4" name="Slide Number Placeholder 3"/>
          <p:cNvSpPr>
            <a:spLocks noGrp="1"/>
          </p:cNvSpPr>
          <p:nvPr>
            <p:ph type="sldNum" sz="quarter" idx="5"/>
          </p:nvPr>
        </p:nvSpPr>
        <p:spPr/>
        <p:txBody>
          <a:bodyPr/>
          <a:lstStyle/>
          <a:p>
            <a:fld id="{774C2AFC-4149-486A-BDFE-20F146AF726F}" type="slidenum">
              <a:rPr lang="en-US" smtClean="0"/>
              <a:t>22</a:t>
            </a:fld>
            <a:endParaRPr lang="en-US"/>
          </a:p>
        </p:txBody>
      </p:sp>
    </p:spTree>
    <p:extLst>
      <p:ext uri="{BB962C8B-B14F-4D97-AF65-F5344CB8AC3E}">
        <p14:creationId xmlns:p14="http://schemas.microsoft.com/office/powerpoint/2010/main" val="543611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212529"/>
                </a:solidFill>
                <a:effectLst/>
                <a:latin typeface="ubuntu"/>
              </a:rPr>
              <a:t>he permutation based importance can be used to overcome drawbacks of default feature importance computed with mean impurity decrease. It is implemented in scikit-learn as </a:t>
            </a:r>
            <a:r>
              <a:rPr lang="en-US" b="0" i="0" u="none" strike="noStrike" dirty="0" err="1">
                <a:solidFill>
                  <a:srgbClr val="0099CC"/>
                </a:solidFill>
                <a:effectLst/>
                <a:latin typeface="ubuntu"/>
                <a:hlinkClick r:id="rId3"/>
              </a:rPr>
              <a:t>permutation_importance</a:t>
            </a:r>
            <a:r>
              <a:rPr lang="en-US" b="0" i="0" dirty="0">
                <a:solidFill>
                  <a:srgbClr val="212529"/>
                </a:solidFill>
                <a:effectLst/>
                <a:latin typeface="ubuntu"/>
              </a:rPr>
              <a:t> method. As arguments it requires trained model (can be any model compatible with scikit-learn API) and validation (test data). This method will randomly shuffle each feature and compute the change in the model’s performance. The features which impact the performance the most are the most important one.</a:t>
            </a:r>
          </a:p>
          <a:p>
            <a:pPr algn="just"/>
            <a:r>
              <a:rPr lang="en-US" b="0" i="0" dirty="0">
                <a:solidFill>
                  <a:srgbClr val="212529"/>
                </a:solidFill>
                <a:effectLst/>
                <a:latin typeface="ubuntu"/>
              </a:rPr>
              <a:t>The permutation importance can be easily computed:</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73</a:t>
            </a:fld>
            <a:endParaRPr lang="en-US"/>
          </a:p>
        </p:txBody>
      </p:sp>
    </p:spTree>
    <p:extLst>
      <p:ext uri="{BB962C8B-B14F-4D97-AF65-F5344CB8AC3E}">
        <p14:creationId xmlns:p14="http://schemas.microsoft.com/office/powerpoint/2010/main" val="258591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74</a:t>
            </a:fld>
            <a:endParaRPr lang="en-US"/>
          </a:p>
        </p:txBody>
      </p:sp>
    </p:spTree>
    <p:extLst>
      <p:ext uri="{BB962C8B-B14F-4D97-AF65-F5344CB8AC3E}">
        <p14:creationId xmlns:p14="http://schemas.microsoft.com/office/powerpoint/2010/main" val="4056221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75</a:t>
            </a:fld>
            <a:endParaRPr lang="en-US"/>
          </a:p>
        </p:txBody>
      </p:sp>
    </p:spTree>
    <p:extLst>
      <p:ext uri="{BB962C8B-B14F-4D97-AF65-F5344CB8AC3E}">
        <p14:creationId xmlns:p14="http://schemas.microsoft.com/office/powerpoint/2010/main" val="1940680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76</a:t>
            </a:fld>
            <a:endParaRPr lang="en-US"/>
          </a:p>
        </p:txBody>
      </p:sp>
    </p:spTree>
    <p:extLst>
      <p:ext uri="{BB962C8B-B14F-4D97-AF65-F5344CB8AC3E}">
        <p14:creationId xmlns:p14="http://schemas.microsoft.com/office/powerpoint/2010/main" val="2717187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77</a:t>
            </a:fld>
            <a:endParaRPr lang="en-US"/>
          </a:p>
        </p:txBody>
      </p:sp>
    </p:spTree>
    <p:extLst>
      <p:ext uri="{BB962C8B-B14F-4D97-AF65-F5344CB8AC3E}">
        <p14:creationId xmlns:p14="http://schemas.microsoft.com/office/powerpoint/2010/main" val="259226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78</a:t>
            </a:fld>
            <a:endParaRPr lang="en-US"/>
          </a:p>
        </p:txBody>
      </p:sp>
    </p:spTree>
    <p:extLst>
      <p:ext uri="{BB962C8B-B14F-4D97-AF65-F5344CB8AC3E}">
        <p14:creationId xmlns:p14="http://schemas.microsoft.com/office/powerpoint/2010/main" val="3743321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79</a:t>
            </a:fld>
            <a:endParaRPr lang="en-US"/>
          </a:p>
        </p:txBody>
      </p:sp>
    </p:spTree>
    <p:extLst>
      <p:ext uri="{BB962C8B-B14F-4D97-AF65-F5344CB8AC3E}">
        <p14:creationId xmlns:p14="http://schemas.microsoft.com/office/powerpoint/2010/main" val="1667876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80</a:t>
            </a:fld>
            <a:endParaRPr lang="en-US"/>
          </a:p>
        </p:txBody>
      </p:sp>
    </p:spTree>
    <p:extLst>
      <p:ext uri="{BB962C8B-B14F-4D97-AF65-F5344CB8AC3E}">
        <p14:creationId xmlns:p14="http://schemas.microsoft.com/office/powerpoint/2010/main" val="2193526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81</a:t>
            </a:fld>
            <a:endParaRPr lang="en-US"/>
          </a:p>
        </p:txBody>
      </p:sp>
    </p:spTree>
    <p:extLst>
      <p:ext uri="{BB962C8B-B14F-4D97-AF65-F5344CB8AC3E}">
        <p14:creationId xmlns:p14="http://schemas.microsoft.com/office/powerpoint/2010/main" val="39202657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82</a:t>
            </a:fld>
            <a:endParaRPr lang="en-US"/>
          </a:p>
        </p:txBody>
      </p:sp>
    </p:spTree>
    <p:extLst>
      <p:ext uri="{BB962C8B-B14F-4D97-AF65-F5344CB8AC3E}">
        <p14:creationId xmlns:p14="http://schemas.microsoft.com/office/powerpoint/2010/main" val="181785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(persons, citizens, individuals, civilians, person)</a:t>
            </a:r>
          </a:p>
          <a:p>
            <a:r>
              <a:rPr lang="en-US" dirty="0"/>
              <a:t>Merge(boys, boy, Boy, Boys, girls, </a:t>
            </a:r>
            <a:r>
              <a:rPr lang="en-US" dirty="0" err="1"/>
              <a:t>ect</a:t>
            </a:r>
            <a:r>
              <a:rPr lang="en-US" dirty="0"/>
              <a:t>)</a:t>
            </a:r>
          </a:p>
          <a:p>
            <a:endParaRPr lang="en-US" dirty="0"/>
          </a:p>
          <a:p>
            <a:r>
              <a:rPr lang="en-US" dirty="0"/>
              <a:t>? Think about time and location</a:t>
            </a:r>
          </a:p>
          <a:p>
            <a:r>
              <a:rPr lang="en-US" dirty="0"/>
              <a:t>? Go with aggregation data</a:t>
            </a:r>
          </a:p>
          <a:p>
            <a:r>
              <a:rPr lang="en-US" dirty="0"/>
              <a:t>Time from ? To ?</a:t>
            </a:r>
          </a:p>
          <a:p>
            <a:endParaRPr lang="en-US" dirty="0"/>
          </a:p>
          <a:p>
            <a:r>
              <a:rPr lang="en-US" dirty="0"/>
              <a:t>Country, from, to, </a:t>
            </a:r>
            <a:r>
              <a:rPr lang="en-US" dirty="0" err="1"/>
              <a:t>govern_p</a:t>
            </a:r>
            <a:r>
              <a:rPr lang="en-US" dirty="0"/>
              <a:t>, </a:t>
            </a:r>
            <a:r>
              <a:rPr lang="en-US" dirty="0" err="1"/>
              <a:t>police_p</a:t>
            </a:r>
            <a:r>
              <a:rPr lang="en-US" dirty="0"/>
              <a:t>, </a:t>
            </a:r>
            <a:r>
              <a:rPr lang="en-US" dirty="0" err="1"/>
              <a:t>Person_v</a:t>
            </a:r>
            <a:r>
              <a:rPr lang="en-US" dirty="0"/>
              <a:t>, </a:t>
            </a:r>
            <a:r>
              <a:rPr lang="en-US" dirty="0" err="1"/>
              <a:t>children_v</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29</a:t>
            </a:fld>
            <a:endParaRPr lang="en-US"/>
          </a:p>
        </p:txBody>
      </p:sp>
    </p:spTree>
    <p:extLst>
      <p:ext uri="{BB962C8B-B14F-4D97-AF65-F5344CB8AC3E}">
        <p14:creationId xmlns:p14="http://schemas.microsoft.com/office/powerpoint/2010/main" val="1912386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83</a:t>
            </a:fld>
            <a:endParaRPr lang="en-US"/>
          </a:p>
        </p:txBody>
      </p:sp>
    </p:spTree>
    <p:extLst>
      <p:ext uri="{BB962C8B-B14F-4D97-AF65-F5344CB8AC3E}">
        <p14:creationId xmlns:p14="http://schemas.microsoft.com/office/powerpoint/2010/main" val="42947709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84</a:t>
            </a:fld>
            <a:endParaRPr lang="en-US"/>
          </a:p>
        </p:txBody>
      </p:sp>
    </p:spTree>
    <p:extLst>
      <p:ext uri="{BB962C8B-B14F-4D97-AF65-F5344CB8AC3E}">
        <p14:creationId xmlns:p14="http://schemas.microsoft.com/office/powerpoint/2010/main" val="19009292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85</a:t>
            </a:fld>
            <a:endParaRPr lang="en-US"/>
          </a:p>
        </p:txBody>
      </p:sp>
    </p:spTree>
    <p:extLst>
      <p:ext uri="{BB962C8B-B14F-4D97-AF65-F5344CB8AC3E}">
        <p14:creationId xmlns:p14="http://schemas.microsoft.com/office/powerpoint/2010/main" val="4075362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86</a:t>
            </a:fld>
            <a:endParaRPr lang="en-US"/>
          </a:p>
        </p:txBody>
      </p:sp>
    </p:spTree>
    <p:extLst>
      <p:ext uri="{BB962C8B-B14F-4D97-AF65-F5344CB8AC3E}">
        <p14:creationId xmlns:p14="http://schemas.microsoft.com/office/powerpoint/2010/main" val="1901469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87</a:t>
            </a:fld>
            <a:endParaRPr lang="en-US"/>
          </a:p>
        </p:txBody>
      </p:sp>
    </p:spTree>
    <p:extLst>
      <p:ext uri="{BB962C8B-B14F-4D97-AF65-F5344CB8AC3E}">
        <p14:creationId xmlns:p14="http://schemas.microsoft.com/office/powerpoint/2010/main" val="193990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88</a:t>
            </a:fld>
            <a:endParaRPr lang="en-US"/>
          </a:p>
        </p:txBody>
      </p:sp>
    </p:spTree>
    <p:extLst>
      <p:ext uri="{BB962C8B-B14F-4D97-AF65-F5344CB8AC3E}">
        <p14:creationId xmlns:p14="http://schemas.microsoft.com/office/powerpoint/2010/main" val="25143520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89</a:t>
            </a:fld>
            <a:endParaRPr lang="en-US"/>
          </a:p>
        </p:txBody>
      </p:sp>
    </p:spTree>
    <p:extLst>
      <p:ext uri="{BB962C8B-B14F-4D97-AF65-F5344CB8AC3E}">
        <p14:creationId xmlns:p14="http://schemas.microsoft.com/office/powerpoint/2010/main" val="2718666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CDCFE"/>
                </a:solidFill>
                <a:effectLst/>
                <a:latin typeface="Consolas" panose="020B0609020204030204" pitchFamily="49" charset="0"/>
              </a:rPr>
              <a:t>    V1:</a:t>
            </a: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score_p</a:t>
            </a:r>
            <a:r>
              <a:rPr lang="it-IT" b="0" dirty="0">
                <a:solidFill>
                  <a:srgbClr val="D4D4D4"/>
                </a:solidFill>
                <a:effectLst/>
                <a:latin typeface="Consolas" panose="020B0609020204030204" pitchFamily="49" charset="0"/>
              </a:rPr>
              <a:t> = </a:t>
            </a:r>
            <a:r>
              <a:rPr lang="it-IT" b="0" dirty="0">
                <a:solidFill>
                  <a:srgbClr val="DCDCAA"/>
                </a:solidFill>
                <a:effectLst/>
                <a:latin typeface="Consolas" panose="020B0609020204030204" pitchFamily="49" charset="0"/>
              </a:rPr>
              <a:t>sum_li</a:t>
            </a:r>
            <a:r>
              <a:rPr lang="it-IT" b="0" dirty="0">
                <a:solidFill>
                  <a:srgbClr val="D4D4D4"/>
                </a:solidFill>
                <a:effectLst/>
                <a:latin typeface="Consolas" panose="020B0609020204030204" pitchFamily="49" charset="0"/>
              </a:rPr>
              <a:t>(</a:t>
            </a:r>
            <a:r>
              <a:rPr lang="it-IT" b="0" dirty="0">
                <a:solidFill>
                  <a:srgbClr val="9CDCFE"/>
                </a:solidFill>
                <a:effectLst/>
                <a:latin typeface="Consolas" panose="020B0609020204030204" pitchFamily="49" charset="0"/>
              </a:rPr>
              <a:t>distance_li_p</a:t>
            </a:r>
            <a:r>
              <a:rPr lang="it-IT" b="0" dirty="0">
                <a:solidFill>
                  <a:srgbClr val="D4D4D4"/>
                </a:solidFill>
                <a:effectLst/>
                <a:latin typeface="Consolas" panose="020B0609020204030204" pitchFamily="49" charset="0"/>
              </a:rPr>
              <a:t>) + </a:t>
            </a:r>
            <a:r>
              <a:rPr lang="it-IT" b="0" dirty="0">
                <a:solidFill>
                  <a:srgbClr val="9CDCFE"/>
                </a:solidFill>
                <a:effectLst/>
                <a:latin typeface="Consolas" panose="020B0609020204030204" pitchFamily="49" charset="0"/>
              </a:rPr>
              <a:t>p_f_p</a:t>
            </a:r>
            <a:r>
              <a:rPr lang="it-IT" b="0" dirty="0">
                <a:solidFill>
                  <a:srgbClr val="D4D4D4"/>
                </a:solidFill>
                <a:effectLst/>
                <a:latin typeface="Consolas" panose="020B0609020204030204" pitchFamily="49" charset="0"/>
              </a:rPr>
              <a:t> + </a:t>
            </a:r>
            <a:r>
              <a:rPr lang="it-IT" b="0" dirty="0">
                <a:solidFill>
                  <a:srgbClr val="9CDCFE"/>
                </a:solidFill>
                <a:effectLst/>
                <a:latin typeface="Consolas" panose="020B0609020204030204" pitchFamily="49" charset="0"/>
              </a:rPr>
              <a:t>p_l_p</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r>
              <a:rPr lang="it-IT" b="0" dirty="0">
                <a:solidFill>
                  <a:srgbClr val="9CDCFE"/>
                </a:solidFill>
                <a:effectLst/>
                <a:latin typeface="Consolas" panose="020B0609020204030204" pitchFamily="49" charset="0"/>
              </a:rPr>
              <a:t>score_r</a:t>
            </a:r>
            <a:r>
              <a:rPr lang="it-IT" b="0" dirty="0">
                <a:solidFill>
                  <a:srgbClr val="D4D4D4"/>
                </a:solidFill>
                <a:effectLst/>
                <a:latin typeface="Consolas" panose="020B0609020204030204" pitchFamily="49" charset="0"/>
              </a:rPr>
              <a:t> = </a:t>
            </a:r>
            <a:r>
              <a:rPr lang="it-IT" b="0" dirty="0">
                <a:solidFill>
                  <a:srgbClr val="DCDCAA"/>
                </a:solidFill>
                <a:effectLst/>
                <a:latin typeface="Consolas" panose="020B0609020204030204" pitchFamily="49" charset="0"/>
              </a:rPr>
              <a:t>sum_li</a:t>
            </a:r>
            <a:r>
              <a:rPr lang="it-IT" b="0" dirty="0">
                <a:solidFill>
                  <a:srgbClr val="D4D4D4"/>
                </a:solidFill>
                <a:effectLst/>
                <a:latin typeface="Consolas" panose="020B0609020204030204" pitchFamily="49" charset="0"/>
              </a:rPr>
              <a:t>(</a:t>
            </a:r>
            <a:r>
              <a:rPr lang="it-IT" b="0" dirty="0">
                <a:solidFill>
                  <a:srgbClr val="9CDCFE"/>
                </a:solidFill>
                <a:effectLst/>
                <a:latin typeface="Consolas" panose="020B0609020204030204" pitchFamily="49" charset="0"/>
              </a:rPr>
              <a:t>distance_li_r</a:t>
            </a:r>
            <a:r>
              <a:rPr lang="it-IT" b="0" dirty="0">
                <a:solidFill>
                  <a:srgbClr val="D4D4D4"/>
                </a:solidFill>
                <a:effectLst/>
                <a:latin typeface="Consolas" panose="020B0609020204030204" pitchFamily="49" charset="0"/>
              </a:rPr>
              <a:t>) + </a:t>
            </a:r>
            <a:r>
              <a:rPr lang="it-IT" b="0" dirty="0">
                <a:solidFill>
                  <a:srgbClr val="9CDCFE"/>
                </a:solidFill>
                <a:effectLst/>
                <a:latin typeface="Consolas" panose="020B0609020204030204" pitchFamily="49" charset="0"/>
              </a:rPr>
              <a:t>p_f_r</a:t>
            </a:r>
            <a:r>
              <a:rPr lang="it-IT" b="0" dirty="0">
                <a:solidFill>
                  <a:srgbClr val="D4D4D4"/>
                </a:solidFill>
                <a:effectLst/>
                <a:latin typeface="Consolas" panose="020B0609020204030204" pitchFamily="49" charset="0"/>
              </a:rPr>
              <a:t> + </a:t>
            </a:r>
            <a:r>
              <a:rPr lang="it-IT" b="0" dirty="0">
                <a:solidFill>
                  <a:srgbClr val="9CDCFE"/>
                </a:solidFill>
                <a:effectLst/>
                <a:latin typeface="Consolas" panose="020B0609020204030204" pitchFamily="49" charset="0"/>
              </a:rPr>
              <a:t>p_l_r</a:t>
            </a:r>
            <a:endParaRPr lang="it-IT" b="0" dirty="0">
              <a:solidFill>
                <a:srgbClr val="D4D4D4"/>
              </a:solidFill>
              <a:effectLst/>
              <a:latin typeface="Consolas" panose="020B0609020204030204" pitchFamily="49" charset="0"/>
            </a:endParaRPr>
          </a:p>
          <a:p>
            <a:endParaRPr lang="en-US" b="0" dirty="0">
              <a:solidFill>
                <a:srgbClr val="9CDCFE"/>
              </a:solidFill>
              <a:effectLst/>
              <a:latin typeface="Consolas" panose="020B0609020204030204" pitchFamily="49" charset="0"/>
            </a:endParaRPr>
          </a:p>
          <a:p>
            <a:endParaRPr lang="en-US" b="0" dirty="0">
              <a:solidFill>
                <a:srgbClr val="9CDCFE"/>
              </a:solidFill>
              <a:effectLst/>
              <a:latin typeface="Consolas" panose="020B0609020204030204" pitchFamily="49" charset="0"/>
            </a:endParaRPr>
          </a:p>
          <a:p>
            <a:r>
              <a:rPr lang="en-US" b="0" dirty="0">
                <a:solidFill>
                  <a:srgbClr val="9CDCFE"/>
                </a:solidFill>
                <a:effectLst/>
                <a:latin typeface="Consolas" panose="020B0609020204030204" pitchFamily="49" charset="0"/>
              </a:rPr>
              <a:t>   V2:</a:t>
            </a: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portion_paired_points_p</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num_pair_p</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num_total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portion_paired_points_r</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num_pair_r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num_total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score_p</a:t>
            </a:r>
            <a:r>
              <a:rPr lang="en-US" b="0" dirty="0">
                <a:solidFill>
                  <a:srgbClr val="D4D4D4"/>
                </a:solidFill>
                <a:effectLst/>
                <a:latin typeface="Consolas" panose="020B0609020204030204" pitchFamily="49" charset="0"/>
              </a:rPr>
              <a:t> = </a:t>
            </a:r>
            <a:r>
              <a:rPr lang="en-US" b="0" dirty="0" err="1">
                <a:solidFill>
                  <a:srgbClr val="DCDCAA"/>
                </a:solidFill>
                <a:effectLst/>
                <a:latin typeface="Consolas" panose="020B0609020204030204" pitchFamily="49" charset="0"/>
              </a:rPr>
              <a:t>sum_li</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distance_li_p</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num_pair_p</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portion_paired_points_p</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p_f_p</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p_l_p</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portion_paired_points_p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score_r</a:t>
            </a:r>
            <a:r>
              <a:rPr lang="en-US" b="0" dirty="0">
                <a:solidFill>
                  <a:srgbClr val="D4D4D4"/>
                </a:solidFill>
                <a:effectLst/>
                <a:latin typeface="Consolas" panose="020B0609020204030204" pitchFamily="49" charset="0"/>
              </a:rPr>
              <a:t> = </a:t>
            </a:r>
            <a:r>
              <a:rPr lang="en-US" b="0" dirty="0" err="1">
                <a:solidFill>
                  <a:srgbClr val="DCDCAA"/>
                </a:solidFill>
                <a:effectLst/>
                <a:latin typeface="Consolas" panose="020B0609020204030204" pitchFamily="49" charset="0"/>
              </a:rPr>
              <a:t>sum_li</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distance_li_r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num_pair_r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portion_paired_points_r</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p_f_r</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p_l_r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portion_paired_points_r</a:t>
            </a:r>
            <a:r>
              <a:rPr lang="en-US" b="0" dirty="0">
                <a:solidFill>
                  <a:srgbClr val="D4D4D4"/>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99</a:t>
            </a:fld>
            <a:endParaRPr lang="en-US"/>
          </a:p>
        </p:txBody>
      </p:sp>
    </p:spTree>
    <p:extLst>
      <p:ext uri="{BB962C8B-B14F-4D97-AF65-F5344CB8AC3E}">
        <p14:creationId xmlns:p14="http://schemas.microsoft.com/office/powerpoint/2010/main" val="4163714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114</a:t>
            </a:fld>
            <a:endParaRPr lang="en-US"/>
          </a:p>
        </p:txBody>
      </p:sp>
    </p:spTree>
    <p:extLst>
      <p:ext uri="{BB962C8B-B14F-4D97-AF65-F5344CB8AC3E}">
        <p14:creationId xmlns:p14="http://schemas.microsoft.com/office/powerpoint/2010/main" val="8492962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115</a:t>
            </a:fld>
            <a:endParaRPr lang="en-US"/>
          </a:p>
        </p:txBody>
      </p:sp>
    </p:spTree>
    <p:extLst>
      <p:ext uri="{BB962C8B-B14F-4D97-AF65-F5344CB8AC3E}">
        <p14:creationId xmlns:p14="http://schemas.microsoft.com/office/powerpoint/2010/main" val="1300134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(persons, citizens, individuals, civilians, person)</a:t>
            </a:r>
          </a:p>
          <a:p>
            <a:r>
              <a:rPr lang="en-US" dirty="0"/>
              <a:t>Merge(boys, boy, Boy, Boys, girls, </a:t>
            </a:r>
            <a:r>
              <a:rPr lang="en-US" dirty="0" err="1"/>
              <a:t>ect</a:t>
            </a:r>
            <a:r>
              <a:rPr lang="en-US" dirty="0"/>
              <a:t>)</a:t>
            </a:r>
          </a:p>
          <a:p>
            <a:endParaRPr lang="en-US" dirty="0"/>
          </a:p>
          <a:p>
            <a:r>
              <a:rPr lang="en-US" dirty="0"/>
              <a:t>? Think about time and location</a:t>
            </a:r>
          </a:p>
          <a:p>
            <a:r>
              <a:rPr lang="en-US" dirty="0"/>
              <a:t>? Go with aggregation data</a:t>
            </a:r>
          </a:p>
          <a:p>
            <a:r>
              <a:rPr lang="en-US" dirty="0"/>
              <a:t>Time from ? To ?</a:t>
            </a:r>
          </a:p>
          <a:p>
            <a:endParaRPr lang="en-US" dirty="0"/>
          </a:p>
          <a:p>
            <a:r>
              <a:rPr lang="en-US" strike="sngStrike" dirty="0"/>
              <a:t>Country, from, to, </a:t>
            </a:r>
            <a:r>
              <a:rPr lang="en-US" strike="sngStrike" dirty="0" err="1"/>
              <a:t>govern_p</a:t>
            </a:r>
            <a:r>
              <a:rPr lang="en-US" strike="sngStrike" dirty="0"/>
              <a:t>, </a:t>
            </a:r>
            <a:r>
              <a:rPr lang="en-US" strike="sngStrike" dirty="0" err="1"/>
              <a:t>police_p</a:t>
            </a:r>
            <a:r>
              <a:rPr lang="en-US" strike="sngStrike" dirty="0"/>
              <a:t>, </a:t>
            </a:r>
            <a:r>
              <a:rPr lang="en-US" strike="sngStrike" dirty="0" err="1"/>
              <a:t>Person_v</a:t>
            </a:r>
            <a:r>
              <a:rPr lang="en-US" strike="sngStrike" dirty="0"/>
              <a:t>, </a:t>
            </a:r>
            <a:r>
              <a:rPr lang="en-US" strike="sngStrike" dirty="0" err="1"/>
              <a:t>children_v</a:t>
            </a:r>
            <a:endParaRPr lang="en-US" strike="sngStrike" dirty="0"/>
          </a:p>
          <a:p>
            <a:endParaRPr lang="en-US" dirty="0"/>
          </a:p>
          <a:p>
            <a:r>
              <a:rPr lang="en-US" dirty="0"/>
              <a:t>1. DW: Country, Year, Perpetrator, Victims, count(viol)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Table 1.1 “dictionary” in the chapter Property (G-P, P-P, G-C, P-C, severity) and Values (ranges) </a:t>
            </a:r>
          </a:p>
          <a:p>
            <a:r>
              <a:rPr lang="en-US" dirty="0"/>
              <a:t>3. Table 1.0  Country, Year, </a:t>
            </a:r>
            <a:r>
              <a:rPr lang="en-US" dirty="0" err="1"/>
              <a:t>Gover</a:t>
            </a:r>
            <a:r>
              <a:rPr lang="en-US" dirty="0"/>
              <a:t>-Person, Police-Person, </a:t>
            </a:r>
            <a:r>
              <a:rPr lang="en-US" dirty="0" err="1"/>
              <a:t>Gover</a:t>
            </a:r>
            <a:r>
              <a:rPr lang="en-US" dirty="0"/>
              <a:t>-Children, Police-Children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Table 1.2 with properties  from Table 1.1: G-P, P-P, G-C, P-C, severity</a:t>
            </a:r>
          </a:p>
          <a:p>
            <a:r>
              <a:rPr lang="en-US" dirty="0"/>
              <a:t>5. Table 1.3 </a:t>
            </a:r>
            <a:r>
              <a:rPr lang="en-US" dirty="0" err="1"/>
              <a:t>boolinised</a:t>
            </a:r>
            <a:r>
              <a:rPr lang="en-US" dirty="0"/>
              <a:t> version of Table 1.2</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30</a:t>
            </a:fld>
            <a:endParaRPr lang="en-US"/>
          </a:p>
        </p:txBody>
      </p:sp>
    </p:spTree>
    <p:extLst>
      <p:ext uri="{BB962C8B-B14F-4D97-AF65-F5344CB8AC3E}">
        <p14:creationId xmlns:p14="http://schemas.microsoft.com/office/powerpoint/2010/main" val="70345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116</a:t>
            </a:fld>
            <a:endParaRPr lang="en-US"/>
          </a:p>
        </p:txBody>
      </p:sp>
    </p:spTree>
    <p:extLst>
      <p:ext uri="{BB962C8B-B14F-4D97-AF65-F5344CB8AC3E}">
        <p14:creationId xmlns:p14="http://schemas.microsoft.com/office/powerpoint/2010/main" val="1112896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 f] = [25,28] v= 0.9</a:t>
            </a:r>
          </a:p>
          <a:p>
            <a:endParaRPr lang="en-US" dirty="0"/>
          </a:p>
          <a:p>
            <a:r>
              <a:rPr lang="en-US" dirty="0"/>
              <a:t>D:\jiawei\research\Research\PULSAR\vladimir\change_point\entropy.xlsx</a:t>
            </a:r>
          </a:p>
          <a:p>
            <a:endParaRPr lang="en-US" dirty="0"/>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117</a:t>
            </a:fld>
            <a:endParaRPr lang="en-US"/>
          </a:p>
        </p:txBody>
      </p:sp>
    </p:spTree>
    <p:extLst>
      <p:ext uri="{BB962C8B-B14F-4D97-AF65-F5344CB8AC3E}">
        <p14:creationId xmlns:p14="http://schemas.microsoft.com/office/powerpoint/2010/main" val="893023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118</a:t>
            </a:fld>
            <a:endParaRPr lang="en-US"/>
          </a:p>
        </p:txBody>
      </p:sp>
    </p:spTree>
    <p:extLst>
      <p:ext uri="{BB962C8B-B14F-4D97-AF65-F5344CB8AC3E}">
        <p14:creationId xmlns:p14="http://schemas.microsoft.com/office/powerpoint/2010/main" val="34282864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119</a:t>
            </a:fld>
            <a:endParaRPr lang="en-US"/>
          </a:p>
        </p:txBody>
      </p:sp>
    </p:spTree>
    <p:extLst>
      <p:ext uri="{BB962C8B-B14F-4D97-AF65-F5344CB8AC3E}">
        <p14:creationId xmlns:p14="http://schemas.microsoft.com/office/powerpoint/2010/main" val="1709207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120</a:t>
            </a:fld>
            <a:endParaRPr lang="en-US"/>
          </a:p>
        </p:txBody>
      </p:sp>
    </p:spTree>
    <p:extLst>
      <p:ext uri="{BB962C8B-B14F-4D97-AF65-F5344CB8AC3E}">
        <p14:creationId xmlns:p14="http://schemas.microsoft.com/office/powerpoint/2010/main" val="8006351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p:txBody>
      </p:sp>
      <p:sp>
        <p:nvSpPr>
          <p:cNvPr id="4" name="Slide Number Placeholder 3"/>
          <p:cNvSpPr>
            <a:spLocks noGrp="1"/>
          </p:cNvSpPr>
          <p:nvPr>
            <p:ph type="sldNum" sz="quarter" idx="5"/>
          </p:nvPr>
        </p:nvSpPr>
        <p:spPr/>
        <p:txBody>
          <a:bodyPr/>
          <a:lstStyle/>
          <a:p>
            <a:fld id="{774C2AFC-4149-486A-BDFE-20F146AF726F}" type="slidenum">
              <a:rPr lang="en-US" smtClean="0"/>
              <a:t>121</a:t>
            </a:fld>
            <a:endParaRPr lang="en-US"/>
          </a:p>
        </p:txBody>
      </p:sp>
    </p:spTree>
    <p:extLst>
      <p:ext uri="{BB962C8B-B14F-4D97-AF65-F5344CB8AC3E}">
        <p14:creationId xmlns:p14="http://schemas.microsoft.com/office/powerpoint/2010/main" val="3071264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122</a:t>
            </a:fld>
            <a:endParaRPr lang="en-US"/>
          </a:p>
        </p:txBody>
      </p:sp>
    </p:spTree>
    <p:extLst>
      <p:ext uri="{BB962C8B-B14F-4D97-AF65-F5344CB8AC3E}">
        <p14:creationId xmlns:p14="http://schemas.microsoft.com/office/powerpoint/2010/main" val="22605872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123</a:t>
            </a:fld>
            <a:endParaRPr lang="en-US"/>
          </a:p>
        </p:txBody>
      </p:sp>
    </p:spTree>
    <p:extLst>
      <p:ext uri="{BB962C8B-B14F-4D97-AF65-F5344CB8AC3E}">
        <p14:creationId xmlns:p14="http://schemas.microsoft.com/office/powerpoint/2010/main" val="12664220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124</a:t>
            </a:fld>
            <a:endParaRPr lang="en-US"/>
          </a:p>
        </p:txBody>
      </p:sp>
    </p:spTree>
    <p:extLst>
      <p:ext uri="{BB962C8B-B14F-4D97-AF65-F5344CB8AC3E}">
        <p14:creationId xmlns:p14="http://schemas.microsoft.com/office/powerpoint/2010/main" val="599160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125</a:t>
            </a:fld>
            <a:endParaRPr lang="en-US"/>
          </a:p>
        </p:txBody>
      </p:sp>
    </p:spTree>
    <p:extLst>
      <p:ext uri="{BB962C8B-B14F-4D97-AF65-F5344CB8AC3E}">
        <p14:creationId xmlns:p14="http://schemas.microsoft.com/office/powerpoint/2010/main" val="232229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(persons, citizens, individuals, civilians, person)</a:t>
            </a:r>
          </a:p>
          <a:p>
            <a:r>
              <a:rPr lang="en-US" dirty="0"/>
              <a:t>Merge(boys, boy, Boy, Boys, girls, </a:t>
            </a:r>
            <a:r>
              <a:rPr lang="en-US" dirty="0" err="1"/>
              <a:t>ect</a:t>
            </a:r>
            <a:r>
              <a:rPr lang="en-US" dirty="0"/>
              <a:t>)</a:t>
            </a:r>
          </a:p>
          <a:p>
            <a:endParaRPr lang="en-US" dirty="0"/>
          </a:p>
          <a:p>
            <a:r>
              <a:rPr lang="en-US" dirty="0"/>
              <a:t>? Think about time and location</a:t>
            </a:r>
          </a:p>
          <a:p>
            <a:r>
              <a:rPr lang="en-US" dirty="0"/>
              <a:t>? Go with aggregation data</a:t>
            </a:r>
          </a:p>
          <a:p>
            <a:r>
              <a:rPr lang="en-US" dirty="0"/>
              <a:t>Time from ? To ?</a:t>
            </a:r>
          </a:p>
          <a:p>
            <a:endParaRPr lang="en-US" dirty="0"/>
          </a:p>
          <a:p>
            <a:r>
              <a:rPr lang="en-US" strike="sngStrike" dirty="0"/>
              <a:t>Country, from, to, </a:t>
            </a:r>
            <a:r>
              <a:rPr lang="en-US" strike="sngStrike" dirty="0" err="1"/>
              <a:t>govern_p</a:t>
            </a:r>
            <a:r>
              <a:rPr lang="en-US" strike="sngStrike" dirty="0"/>
              <a:t>, </a:t>
            </a:r>
            <a:r>
              <a:rPr lang="en-US" strike="sngStrike" dirty="0" err="1"/>
              <a:t>police_p</a:t>
            </a:r>
            <a:r>
              <a:rPr lang="en-US" strike="sngStrike" dirty="0"/>
              <a:t>, </a:t>
            </a:r>
            <a:r>
              <a:rPr lang="en-US" strike="sngStrike" dirty="0" err="1"/>
              <a:t>Person_v</a:t>
            </a:r>
            <a:r>
              <a:rPr lang="en-US" strike="sngStrike" dirty="0"/>
              <a:t>, </a:t>
            </a:r>
            <a:r>
              <a:rPr lang="en-US" strike="sngStrike" dirty="0" err="1"/>
              <a:t>children_v</a:t>
            </a:r>
            <a:endParaRPr lang="en-US" strike="sngStrike" dirty="0"/>
          </a:p>
          <a:p>
            <a:endParaRPr lang="en-US" dirty="0"/>
          </a:p>
          <a:p>
            <a:r>
              <a:rPr lang="en-US" dirty="0"/>
              <a:t>1. DW: Country, Year, Perpetrator, Victims, count(viol)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Table 1.1 “dictionary” in the chapter Property (G-P, P-P, G-C, P-C, severity) and Values (ranges) </a:t>
            </a:r>
          </a:p>
          <a:p>
            <a:r>
              <a:rPr lang="en-US" dirty="0"/>
              <a:t>3. Table 1.0  Country, Year, </a:t>
            </a:r>
            <a:r>
              <a:rPr lang="en-US" dirty="0" err="1"/>
              <a:t>Gover</a:t>
            </a:r>
            <a:r>
              <a:rPr lang="en-US" dirty="0"/>
              <a:t>-Person, Police-Person, </a:t>
            </a:r>
            <a:r>
              <a:rPr lang="en-US" dirty="0" err="1"/>
              <a:t>Gover</a:t>
            </a:r>
            <a:r>
              <a:rPr lang="en-US" dirty="0"/>
              <a:t>-Children, Police-Children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Table 1.2 with properties  from Table 1.1: G-P, P-P, G-C, P-C, severity</a:t>
            </a:r>
          </a:p>
          <a:p>
            <a:r>
              <a:rPr lang="en-US" dirty="0"/>
              <a:t>5. Table 1.3 </a:t>
            </a:r>
            <a:r>
              <a:rPr lang="en-US" dirty="0" err="1"/>
              <a:t>boolinised</a:t>
            </a:r>
            <a:r>
              <a:rPr lang="en-US" dirty="0"/>
              <a:t> version of Table 1.2</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31</a:t>
            </a:fld>
            <a:endParaRPr lang="en-US"/>
          </a:p>
        </p:txBody>
      </p:sp>
    </p:spTree>
    <p:extLst>
      <p:ext uri="{BB962C8B-B14F-4D97-AF65-F5344CB8AC3E}">
        <p14:creationId xmlns:p14="http://schemas.microsoft.com/office/powerpoint/2010/main" val="25139377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126</a:t>
            </a:fld>
            <a:endParaRPr lang="en-US"/>
          </a:p>
        </p:txBody>
      </p:sp>
    </p:spTree>
    <p:extLst>
      <p:ext uri="{BB962C8B-B14F-4D97-AF65-F5344CB8AC3E}">
        <p14:creationId xmlns:p14="http://schemas.microsoft.com/office/powerpoint/2010/main" val="36137187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127</a:t>
            </a:fld>
            <a:endParaRPr lang="en-US"/>
          </a:p>
        </p:txBody>
      </p:sp>
    </p:spTree>
    <p:extLst>
      <p:ext uri="{BB962C8B-B14F-4D97-AF65-F5344CB8AC3E}">
        <p14:creationId xmlns:p14="http://schemas.microsoft.com/office/powerpoint/2010/main" val="2214562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128</a:t>
            </a:fld>
            <a:endParaRPr lang="en-US"/>
          </a:p>
        </p:txBody>
      </p:sp>
    </p:spTree>
    <p:extLst>
      <p:ext uri="{BB962C8B-B14F-4D97-AF65-F5344CB8AC3E}">
        <p14:creationId xmlns:p14="http://schemas.microsoft.com/office/powerpoint/2010/main" val="40801409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129</a:t>
            </a:fld>
            <a:endParaRPr lang="en-US"/>
          </a:p>
        </p:txBody>
      </p:sp>
    </p:spTree>
    <p:extLst>
      <p:ext uri="{BB962C8B-B14F-4D97-AF65-F5344CB8AC3E}">
        <p14:creationId xmlns:p14="http://schemas.microsoft.com/office/powerpoint/2010/main" val="980580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130</a:t>
            </a:fld>
            <a:endParaRPr lang="en-US"/>
          </a:p>
        </p:txBody>
      </p:sp>
    </p:spTree>
    <p:extLst>
      <p:ext uri="{BB962C8B-B14F-4D97-AF65-F5344CB8AC3E}">
        <p14:creationId xmlns:p14="http://schemas.microsoft.com/office/powerpoint/2010/main" val="34237334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131</a:t>
            </a:fld>
            <a:endParaRPr lang="en-US"/>
          </a:p>
        </p:txBody>
      </p:sp>
    </p:spTree>
    <p:extLst>
      <p:ext uri="{BB962C8B-B14F-4D97-AF65-F5344CB8AC3E}">
        <p14:creationId xmlns:p14="http://schemas.microsoft.com/office/powerpoint/2010/main" val="38688629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132</a:t>
            </a:fld>
            <a:endParaRPr lang="en-US"/>
          </a:p>
        </p:txBody>
      </p:sp>
    </p:spTree>
    <p:extLst>
      <p:ext uri="{BB962C8B-B14F-4D97-AF65-F5344CB8AC3E}">
        <p14:creationId xmlns:p14="http://schemas.microsoft.com/office/powerpoint/2010/main" val="28714472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133</a:t>
            </a:fld>
            <a:endParaRPr lang="en-US"/>
          </a:p>
        </p:txBody>
      </p:sp>
    </p:spTree>
    <p:extLst>
      <p:ext uri="{BB962C8B-B14F-4D97-AF65-F5344CB8AC3E}">
        <p14:creationId xmlns:p14="http://schemas.microsoft.com/office/powerpoint/2010/main" val="9889147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134</a:t>
            </a:fld>
            <a:endParaRPr lang="en-US"/>
          </a:p>
        </p:txBody>
      </p:sp>
    </p:spTree>
    <p:extLst>
      <p:ext uri="{BB962C8B-B14F-4D97-AF65-F5344CB8AC3E}">
        <p14:creationId xmlns:p14="http://schemas.microsoft.com/office/powerpoint/2010/main" val="11594911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135</a:t>
            </a:fld>
            <a:endParaRPr lang="en-US"/>
          </a:p>
        </p:txBody>
      </p:sp>
    </p:spTree>
    <p:extLst>
      <p:ext uri="{BB962C8B-B14F-4D97-AF65-F5344CB8AC3E}">
        <p14:creationId xmlns:p14="http://schemas.microsoft.com/office/powerpoint/2010/main" val="242717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Merge (persons, citizens, individuals, civilians, person)</a:t>
            </a:r>
          </a:p>
          <a:p>
            <a:r>
              <a:rPr lang="en-US" dirty="0"/>
              <a:t>Merge(boys, boy, Boy, Boys, girls, </a:t>
            </a:r>
            <a:r>
              <a:rPr lang="en-US" dirty="0" err="1"/>
              <a:t>ect</a:t>
            </a:r>
            <a:r>
              <a:rPr lang="en-US" dirty="0"/>
              <a:t>)</a:t>
            </a:r>
          </a:p>
          <a:p>
            <a:endParaRPr lang="en-US" dirty="0"/>
          </a:p>
          <a:p>
            <a:r>
              <a:rPr lang="en-US" dirty="0"/>
              <a:t>? Think about time and location</a:t>
            </a:r>
          </a:p>
          <a:p>
            <a:r>
              <a:rPr lang="en-US" dirty="0"/>
              <a:t>? Go with aggregation data</a:t>
            </a:r>
          </a:p>
          <a:p>
            <a:r>
              <a:rPr lang="en-US" dirty="0"/>
              <a:t>Time from ? To ?</a:t>
            </a:r>
          </a:p>
          <a:p>
            <a:endParaRPr lang="en-US" dirty="0"/>
          </a:p>
          <a:p>
            <a:r>
              <a:rPr lang="en-US" strike="sngStrike" dirty="0"/>
              <a:t>Country, from, to, </a:t>
            </a:r>
            <a:r>
              <a:rPr lang="en-US" strike="sngStrike" dirty="0" err="1"/>
              <a:t>govern_p</a:t>
            </a:r>
            <a:r>
              <a:rPr lang="en-US" strike="sngStrike" dirty="0"/>
              <a:t>, </a:t>
            </a:r>
            <a:r>
              <a:rPr lang="en-US" strike="sngStrike" dirty="0" err="1"/>
              <a:t>police_p</a:t>
            </a:r>
            <a:r>
              <a:rPr lang="en-US" strike="sngStrike" dirty="0"/>
              <a:t>, </a:t>
            </a:r>
            <a:r>
              <a:rPr lang="en-US" strike="sngStrike" dirty="0" err="1"/>
              <a:t>Person_v</a:t>
            </a:r>
            <a:r>
              <a:rPr lang="en-US" strike="sngStrike" dirty="0"/>
              <a:t>, </a:t>
            </a:r>
            <a:r>
              <a:rPr lang="en-US" strike="sngStrike" dirty="0" err="1"/>
              <a:t>children_v</a:t>
            </a:r>
            <a:endParaRPr lang="en-US" strike="sngStrike" dirty="0"/>
          </a:p>
          <a:p>
            <a:endParaRPr lang="en-US" dirty="0"/>
          </a:p>
          <a:p>
            <a:r>
              <a:rPr lang="en-US" dirty="0"/>
              <a:t>1. DW: Country, Year, Perpetrator, Victims, count(viol)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Table 1.1 “dictionary” in the chapter Property (G-P, P-P, G-C, P-C, severity) and Values (ranges) </a:t>
            </a:r>
          </a:p>
          <a:p>
            <a:r>
              <a:rPr lang="en-US" dirty="0"/>
              <a:t>3. Table 1.0  Country, Year, </a:t>
            </a:r>
            <a:r>
              <a:rPr lang="en-US" dirty="0" err="1"/>
              <a:t>Gover</a:t>
            </a:r>
            <a:r>
              <a:rPr lang="en-US" dirty="0"/>
              <a:t>-Person, Police-Person, </a:t>
            </a:r>
            <a:r>
              <a:rPr lang="en-US" dirty="0" err="1"/>
              <a:t>Gover</a:t>
            </a:r>
            <a:r>
              <a:rPr lang="en-US" dirty="0"/>
              <a:t>-Children, Police-Children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Table 1.2 with properties  from Table 1.1: G-P, P-P, G-C, P-C, severity</a:t>
            </a:r>
          </a:p>
          <a:p>
            <a:r>
              <a:rPr lang="en-US" dirty="0"/>
              <a:t>5. Table 1.3 </a:t>
            </a:r>
            <a:r>
              <a:rPr lang="en-US" dirty="0" err="1"/>
              <a:t>boolinised</a:t>
            </a:r>
            <a:r>
              <a:rPr lang="en-US" dirty="0"/>
              <a:t> version of Table 1.2</a:t>
            </a:r>
          </a:p>
          <a:p>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32</a:t>
            </a:fld>
            <a:endParaRPr lang="en-US"/>
          </a:p>
        </p:txBody>
      </p:sp>
    </p:spTree>
    <p:extLst>
      <p:ext uri="{BB962C8B-B14F-4D97-AF65-F5344CB8AC3E}">
        <p14:creationId xmlns:p14="http://schemas.microsoft.com/office/powerpoint/2010/main" val="9505986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136</a:t>
            </a:fld>
            <a:endParaRPr lang="en-US"/>
          </a:p>
        </p:txBody>
      </p:sp>
    </p:spTree>
    <p:extLst>
      <p:ext uri="{BB962C8B-B14F-4D97-AF65-F5344CB8AC3E}">
        <p14:creationId xmlns:p14="http://schemas.microsoft.com/office/powerpoint/2010/main" val="13890962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D:\jiawei\research\Research\PULSAR\vladimir\change_point\entropy.xlsx</a:t>
            </a:r>
          </a:p>
          <a:p>
            <a:endParaRPr lang="en-US" dirty="0"/>
          </a:p>
          <a:p>
            <a:r>
              <a:rPr lang="en-US" dirty="0"/>
              <a:t>Entropy 0 lower -</a:t>
            </a:r>
            <a:r>
              <a:rPr lang="en-US" dirty="0">
                <a:sym typeface="Wingdings" panose="05000000000000000000" pitchFamily="2" charset="2"/>
              </a:rPr>
              <a:t> difference between cp acc and mean acc higher</a:t>
            </a:r>
            <a:endParaRPr lang="en-US" dirty="0"/>
          </a:p>
        </p:txBody>
      </p:sp>
      <p:sp>
        <p:nvSpPr>
          <p:cNvPr id="4" name="Slide Number Placeholder 3"/>
          <p:cNvSpPr>
            <a:spLocks noGrp="1"/>
          </p:cNvSpPr>
          <p:nvPr>
            <p:ph type="sldNum" sz="quarter" idx="5"/>
          </p:nvPr>
        </p:nvSpPr>
        <p:spPr/>
        <p:txBody>
          <a:bodyPr/>
          <a:lstStyle/>
          <a:p>
            <a:fld id="{774C2AFC-4149-486A-BDFE-20F146AF726F}" type="slidenum">
              <a:rPr lang="en-US" smtClean="0"/>
              <a:t>137</a:t>
            </a:fld>
            <a:endParaRPr lang="en-US"/>
          </a:p>
        </p:txBody>
      </p:sp>
    </p:spTree>
    <p:extLst>
      <p:ext uri="{BB962C8B-B14F-4D97-AF65-F5344CB8AC3E}">
        <p14:creationId xmlns:p14="http://schemas.microsoft.com/office/powerpoint/2010/main" val="2640669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DBB-9AFB-42E9-8D66-3C5FC7228A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95B419-4241-4A44-9B8A-9F31B5CB0C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1833D6-881D-4CB3-8EFE-BD64EE68EBA8}"/>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5" name="Footer Placeholder 4">
            <a:extLst>
              <a:ext uri="{FF2B5EF4-FFF2-40B4-BE49-F238E27FC236}">
                <a16:creationId xmlns:a16="http://schemas.microsoft.com/office/drawing/2014/main" id="{E33406E9-22ED-4A83-B67C-275C0EFBE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7FE99-BFA8-4ED8-A509-3BEB6EC92FB3}"/>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164783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1947-579D-45A7-8197-F666E8142B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E0DBA0-3A9B-4DBA-A440-1989CE7C2D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7DB3B-7DED-4F16-8B93-8F6A820EB540}"/>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5" name="Footer Placeholder 4">
            <a:extLst>
              <a:ext uri="{FF2B5EF4-FFF2-40B4-BE49-F238E27FC236}">
                <a16:creationId xmlns:a16="http://schemas.microsoft.com/office/drawing/2014/main" id="{768F5CEE-1C8E-4DC8-905F-B2D579B8A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AB740-91A5-489F-A92B-78B0989A997C}"/>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279615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D7EC78-43B1-43F2-83F4-E3FEAF475D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5E88BC-680F-419D-A0C5-7EDB03B6EB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C8D73-0DA4-4913-94F9-092E11C75ECE}"/>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5" name="Footer Placeholder 4">
            <a:extLst>
              <a:ext uri="{FF2B5EF4-FFF2-40B4-BE49-F238E27FC236}">
                <a16:creationId xmlns:a16="http://schemas.microsoft.com/office/drawing/2014/main" id="{75E651CF-C73E-4421-89A2-78647B0B3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8DF5C-4E68-4D4C-9F92-F1A7B7B739D7}"/>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2445292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2B84-B15B-4196-8FF2-9C65FBC620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DC0AA-6146-4AC4-A7FC-BDD3966876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DC3DD-4DCB-4B7B-9585-8568DB303E88}"/>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5" name="Footer Placeholder 4">
            <a:extLst>
              <a:ext uri="{FF2B5EF4-FFF2-40B4-BE49-F238E27FC236}">
                <a16:creationId xmlns:a16="http://schemas.microsoft.com/office/drawing/2014/main" id="{B55BE222-E32F-45F0-A6DF-B0AAD68FD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307F7-4E6F-47C0-B5B3-C9A842A8C49A}"/>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13248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E7E9-3F0E-4A69-B6FC-15F79742D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2C57CC-CA40-48AA-8920-8D54B54F1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6170B-39B8-4B83-9A3F-7833CCE3D208}"/>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5" name="Footer Placeholder 4">
            <a:extLst>
              <a:ext uri="{FF2B5EF4-FFF2-40B4-BE49-F238E27FC236}">
                <a16:creationId xmlns:a16="http://schemas.microsoft.com/office/drawing/2014/main" id="{AAEC16CA-9728-43D4-8832-9167420E3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9EA4A-1AAB-45B5-B1DF-0BF8D2B3F517}"/>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320103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B8200-40E8-4C91-AB88-AB499531C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AFD68-FC55-4D69-9F67-4EFDC2EA6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2B2BC-FA86-4B5E-8DAE-7B90D59E35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36F065-25FD-4840-AD02-3CD8EFB77856}"/>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6" name="Footer Placeholder 5">
            <a:extLst>
              <a:ext uri="{FF2B5EF4-FFF2-40B4-BE49-F238E27FC236}">
                <a16:creationId xmlns:a16="http://schemas.microsoft.com/office/drawing/2014/main" id="{61F2279C-B347-4C0E-B0BB-5245FB4EC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82A50-2E5A-4CB8-BC64-0C5E77331D80}"/>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118295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77E8-8B70-4ACA-8071-03C3937078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BED4FD-2A6D-46BF-A6E6-A3D691164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90D01E-6CFA-46DC-96FD-0E026D1CA6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F515D4-4B06-41E9-B540-51F532A02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D17E3-AD22-458E-98A9-55B2756E81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C2E1E8-54E0-4449-ABBB-D9E76F98C833}"/>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8" name="Footer Placeholder 7">
            <a:extLst>
              <a:ext uri="{FF2B5EF4-FFF2-40B4-BE49-F238E27FC236}">
                <a16:creationId xmlns:a16="http://schemas.microsoft.com/office/drawing/2014/main" id="{7C0EC62E-CC24-4FFB-8E58-9340A137CE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070A13-6BB8-4760-BBD4-A5D51120D2CB}"/>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43358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CBAD-16FC-402B-9761-F51EA12866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42933D-9929-479B-BECF-758581D9E7A7}"/>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4" name="Footer Placeholder 3">
            <a:extLst>
              <a:ext uri="{FF2B5EF4-FFF2-40B4-BE49-F238E27FC236}">
                <a16:creationId xmlns:a16="http://schemas.microsoft.com/office/drawing/2014/main" id="{A9A22A9F-9C60-4881-8329-0A4BC276BF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B15874-1189-4306-B578-5C728F3E6579}"/>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209502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BFA79-C2B7-4955-8320-131D484F4EE5}"/>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3" name="Footer Placeholder 2">
            <a:extLst>
              <a:ext uri="{FF2B5EF4-FFF2-40B4-BE49-F238E27FC236}">
                <a16:creationId xmlns:a16="http://schemas.microsoft.com/office/drawing/2014/main" id="{EE3EEC6C-A247-40EE-8D97-A293228D62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BD1074-30BC-470C-B4C6-E9A0BED96CB2}"/>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2190901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CE1F-39EC-4A66-891C-A0B7B15C6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3C380E-F0DE-41D8-A9EA-726DA27B36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FD53C6-EAC7-413B-AA29-53EF7F5A6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F8EC26-EA18-407F-83AB-83DFE0EA3B45}"/>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6" name="Footer Placeholder 5">
            <a:extLst>
              <a:ext uri="{FF2B5EF4-FFF2-40B4-BE49-F238E27FC236}">
                <a16:creationId xmlns:a16="http://schemas.microsoft.com/office/drawing/2014/main" id="{B1210BC2-6803-4C04-9A9E-3D2E6D2EC8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BDA2EC-68CF-4A05-98F7-75BF94327A15}"/>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151934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3709-174B-499E-88C7-C47488488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45E387-FF8E-4100-8699-8FC64D69E7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4B3427-0352-4096-A24F-D9E03662A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4A27D-81AE-4831-A7E4-4496E0D8EADB}"/>
              </a:ext>
            </a:extLst>
          </p:cNvPr>
          <p:cNvSpPr>
            <a:spLocks noGrp="1"/>
          </p:cNvSpPr>
          <p:nvPr>
            <p:ph type="dt" sz="half" idx="10"/>
          </p:nvPr>
        </p:nvSpPr>
        <p:spPr/>
        <p:txBody>
          <a:bodyPr/>
          <a:lstStyle/>
          <a:p>
            <a:fld id="{9985BE48-954C-41FC-A90D-F7AA047CC532}" type="datetimeFigureOut">
              <a:rPr lang="en-US" smtClean="0"/>
              <a:t>9/25/2022</a:t>
            </a:fld>
            <a:endParaRPr lang="en-US"/>
          </a:p>
        </p:txBody>
      </p:sp>
      <p:sp>
        <p:nvSpPr>
          <p:cNvPr id="6" name="Footer Placeholder 5">
            <a:extLst>
              <a:ext uri="{FF2B5EF4-FFF2-40B4-BE49-F238E27FC236}">
                <a16:creationId xmlns:a16="http://schemas.microsoft.com/office/drawing/2014/main" id="{CD3EF059-0EB5-43BB-8CF1-8B89D9CF67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FBB9F-EEE5-4406-B301-7B57C17C0461}"/>
              </a:ext>
            </a:extLst>
          </p:cNvPr>
          <p:cNvSpPr>
            <a:spLocks noGrp="1"/>
          </p:cNvSpPr>
          <p:nvPr>
            <p:ph type="sldNum" sz="quarter" idx="12"/>
          </p:nvPr>
        </p:nvSpPr>
        <p:spPr/>
        <p:txBody>
          <a:bodyPr/>
          <a:lstStyle/>
          <a:p>
            <a:fld id="{1757FA84-8AEC-4949-B681-F73457962C1F}" type="slidenum">
              <a:rPr lang="en-US" smtClean="0"/>
              <a:t>‹#›</a:t>
            </a:fld>
            <a:endParaRPr lang="en-US"/>
          </a:p>
        </p:txBody>
      </p:sp>
    </p:spTree>
    <p:extLst>
      <p:ext uri="{BB962C8B-B14F-4D97-AF65-F5344CB8AC3E}">
        <p14:creationId xmlns:p14="http://schemas.microsoft.com/office/powerpoint/2010/main" val="227836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11DEA-1E53-42BF-A42F-A75D70B91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9CA005-05E9-49E2-A8D9-58194139CF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7B85E-E853-4362-A2E3-7FD6A15BC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5BE48-954C-41FC-A90D-F7AA047CC532}" type="datetimeFigureOut">
              <a:rPr lang="en-US" smtClean="0"/>
              <a:t>9/25/2022</a:t>
            </a:fld>
            <a:endParaRPr lang="en-US"/>
          </a:p>
        </p:txBody>
      </p:sp>
      <p:sp>
        <p:nvSpPr>
          <p:cNvPr id="5" name="Footer Placeholder 4">
            <a:extLst>
              <a:ext uri="{FF2B5EF4-FFF2-40B4-BE49-F238E27FC236}">
                <a16:creationId xmlns:a16="http://schemas.microsoft.com/office/drawing/2014/main" id="{D6B955B4-883F-4952-926C-BEBB90EFE2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268150-DB03-4754-9F8D-3D40871C4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7FA84-8AEC-4949-B681-F73457962C1F}" type="slidenum">
              <a:rPr lang="en-US" smtClean="0"/>
              <a:t>‹#›</a:t>
            </a:fld>
            <a:endParaRPr lang="en-US"/>
          </a:p>
        </p:txBody>
      </p:sp>
    </p:spTree>
    <p:extLst>
      <p:ext uri="{BB962C8B-B14F-4D97-AF65-F5344CB8AC3E}">
        <p14:creationId xmlns:p14="http://schemas.microsoft.com/office/powerpoint/2010/main" val="1168873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package" Target="../embeddings/Microsoft_Excel_Worksheet2.xlsx"/><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5.emf"/></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1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25.png"/><Relationship Id="rId4" Type="http://schemas.openxmlformats.org/officeDocument/2006/relationships/image" Target="../media/image127.png"/><Relationship Id="rId9" Type="http://schemas.openxmlformats.org/officeDocument/2006/relationships/image" Target="../media/image13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1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2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2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13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2.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13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png"/><Relationship Id="rId9" Type="http://schemas.openxmlformats.org/officeDocument/2006/relationships/image" Target="../media/image204.png"/></Relationships>
</file>

<file path=ppt/slides/_rels/slide13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208.png"/><Relationship Id="rId4" Type="http://schemas.openxmlformats.org/officeDocument/2006/relationships/image" Target="../media/image207.png"/></Relationships>
</file>

<file path=ppt/slides/_rels/slide135.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13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s>
</file>

<file path=ppt/slides/_rels/slide1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1.xml"/><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13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7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72.png"/><Relationship Id="rId4" Type="http://schemas.openxmlformats.org/officeDocument/2006/relationships/image" Target="../media/image74.png"/><Relationship Id="rId9"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customXml" Target="../ink/ink5.xml"/><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3.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90.png"/><Relationship Id="rId14" Type="http://schemas.openxmlformats.org/officeDocument/2006/relationships/customXml" Target="../ink/ink6.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A296-9D70-4BF5-98ED-2FCEE1EBF607}"/>
              </a:ext>
            </a:extLst>
          </p:cNvPr>
          <p:cNvSpPr>
            <a:spLocks noGrp="1"/>
          </p:cNvSpPr>
          <p:nvPr>
            <p:ph type="ctrTitle"/>
          </p:nvPr>
        </p:nvSpPr>
        <p:spPr/>
        <p:txBody>
          <a:bodyPr/>
          <a:lstStyle/>
          <a:p>
            <a:r>
              <a:rPr lang="en-US" dirty="0"/>
              <a:t>Project Summary</a:t>
            </a:r>
          </a:p>
        </p:txBody>
      </p:sp>
      <p:sp>
        <p:nvSpPr>
          <p:cNvPr id="3" name="Subtitle 2">
            <a:extLst>
              <a:ext uri="{FF2B5EF4-FFF2-40B4-BE49-F238E27FC236}">
                <a16:creationId xmlns:a16="http://schemas.microsoft.com/office/drawing/2014/main" id="{17BACD60-4EA7-4264-AC3A-812271DD5A66}"/>
              </a:ext>
            </a:extLst>
          </p:cNvPr>
          <p:cNvSpPr>
            <a:spLocks noGrp="1"/>
          </p:cNvSpPr>
          <p:nvPr>
            <p:ph type="subTitle" idx="1"/>
          </p:nvPr>
        </p:nvSpPr>
        <p:spPr/>
        <p:txBody>
          <a:bodyPr/>
          <a:lstStyle/>
          <a:p>
            <a:r>
              <a:rPr lang="en-US" dirty="0"/>
              <a:t>09/13/2021</a:t>
            </a:r>
          </a:p>
        </p:txBody>
      </p:sp>
    </p:spTree>
    <p:extLst>
      <p:ext uri="{BB962C8B-B14F-4D97-AF65-F5344CB8AC3E}">
        <p14:creationId xmlns:p14="http://schemas.microsoft.com/office/powerpoint/2010/main" val="503380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r>
              <a:rPr lang="en-US" dirty="0"/>
              <a:t>Data collection and storage: data warehouse</a:t>
            </a:r>
          </a:p>
          <a:p>
            <a:pPr lvl="1"/>
            <a:r>
              <a:rPr lang="en-US" dirty="0"/>
              <a:t>Aggregated data</a:t>
            </a:r>
          </a:p>
          <a:p>
            <a:pPr lvl="2"/>
            <a:r>
              <a:rPr lang="en-US" dirty="0"/>
              <a:t>1. PULSAR aggregated Aspect data</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2. Aggregated PULSAR Aspect + Views </a:t>
            </a:r>
            <a:r>
              <a:rPr lang="en-US" dirty="0" err="1"/>
              <a:t>ged</a:t>
            </a:r>
            <a:r>
              <a:rPr lang="en-US" dirty="0"/>
              <a:t> data</a:t>
            </a:r>
          </a:p>
        </p:txBody>
      </p:sp>
      <p:pic>
        <p:nvPicPr>
          <p:cNvPr id="11" name="Picture 10">
            <a:extLst>
              <a:ext uri="{FF2B5EF4-FFF2-40B4-BE49-F238E27FC236}">
                <a16:creationId xmlns:a16="http://schemas.microsoft.com/office/drawing/2014/main" id="{7E118C60-7309-4BF3-B375-B44BF6080AFA}"/>
              </a:ext>
            </a:extLst>
          </p:cNvPr>
          <p:cNvPicPr>
            <a:picLocks noChangeAspect="1"/>
          </p:cNvPicPr>
          <p:nvPr/>
        </p:nvPicPr>
        <p:blipFill>
          <a:blip r:embed="rId2"/>
          <a:stretch>
            <a:fillRect/>
          </a:stretch>
        </p:blipFill>
        <p:spPr>
          <a:xfrm>
            <a:off x="331543" y="1874227"/>
            <a:ext cx="7115175" cy="2019300"/>
          </a:xfrm>
          <a:prstGeom prst="rect">
            <a:avLst/>
          </a:prstGeom>
        </p:spPr>
      </p:pic>
      <p:pic>
        <p:nvPicPr>
          <p:cNvPr id="13" name="Picture 12">
            <a:extLst>
              <a:ext uri="{FF2B5EF4-FFF2-40B4-BE49-F238E27FC236}">
                <a16:creationId xmlns:a16="http://schemas.microsoft.com/office/drawing/2014/main" id="{21FE86A8-BFDF-44FB-819F-976C3415F24F}"/>
              </a:ext>
            </a:extLst>
          </p:cNvPr>
          <p:cNvPicPr>
            <a:picLocks noChangeAspect="1"/>
          </p:cNvPicPr>
          <p:nvPr/>
        </p:nvPicPr>
        <p:blipFill>
          <a:blip r:embed="rId3"/>
          <a:stretch>
            <a:fillRect/>
          </a:stretch>
        </p:blipFill>
        <p:spPr>
          <a:xfrm>
            <a:off x="331543" y="4136657"/>
            <a:ext cx="9229725" cy="2095500"/>
          </a:xfrm>
          <a:prstGeom prst="rect">
            <a:avLst/>
          </a:prstGeom>
        </p:spPr>
      </p:pic>
    </p:spTree>
    <p:extLst>
      <p:ext uri="{BB962C8B-B14F-4D97-AF65-F5344CB8AC3E}">
        <p14:creationId xmlns:p14="http://schemas.microsoft.com/office/powerpoint/2010/main" val="27068332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EB300-581B-4A52-8B8F-6273DFDEE88B}"/>
              </a:ext>
            </a:extLst>
          </p:cNvPr>
          <p:cNvPicPr>
            <a:picLocks noChangeAspect="1"/>
          </p:cNvPicPr>
          <p:nvPr/>
        </p:nvPicPr>
        <p:blipFill>
          <a:blip r:embed="rId2"/>
          <a:stretch>
            <a:fillRect/>
          </a:stretch>
        </p:blipFill>
        <p:spPr>
          <a:xfrm>
            <a:off x="2391772" y="411125"/>
            <a:ext cx="4410075" cy="3019425"/>
          </a:xfrm>
          <a:prstGeom prst="rect">
            <a:avLst/>
          </a:prstGeom>
        </p:spPr>
      </p:pic>
      <p:sp>
        <p:nvSpPr>
          <p:cNvPr id="6" name="TextBox 5">
            <a:extLst>
              <a:ext uri="{FF2B5EF4-FFF2-40B4-BE49-F238E27FC236}">
                <a16:creationId xmlns:a16="http://schemas.microsoft.com/office/drawing/2014/main" id="{AC4D31F5-C368-403C-9B59-2F9C2900AD54}"/>
              </a:ext>
            </a:extLst>
          </p:cNvPr>
          <p:cNvSpPr txBox="1"/>
          <p:nvPr/>
        </p:nvSpPr>
        <p:spPr>
          <a:xfrm>
            <a:off x="1052624" y="572865"/>
            <a:ext cx="1106072" cy="369332"/>
          </a:xfrm>
          <a:prstGeom prst="rect">
            <a:avLst/>
          </a:prstGeom>
          <a:noFill/>
        </p:spPr>
        <p:txBody>
          <a:bodyPr wrap="none" rtlCol="0">
            <a:spAutoFit/>
          </a:bodyPr>
          <a:lstStyle/>
          <a:p>
            <a:r>
              <a:rPr lang="en-US" altLang="zh-CN" dirty="0"/>
              <a:t>Label: cos</a:t>
            </a:r>
            <a:endParaRPr lang="en-US" dirty="0"/>
          </a:p>
        </p:txBody>
      </p:sp>
      <p:sp>
        <p:nvSpPr>
          <p:cNvPr id="7" name="TextBox 6">
            <a:extLst>
              <a:ext uri="{FF2B5EF4-FFF2-40B4-BE49-F238E27FC236}">
                <a16:creationId xmlns:a16="http://schemas.microsoft.com/office/drawing/2014/main" id="{6BC03FCE-3D13-4DBE-9510-801BCFB72073}"/>
              </a:ext>
            </a:extLst>
          </p:cNvPr>
          <p:cNvSpPr txBox="1"/>
          <p:nvPr/>
        </p:nvSpPr>
        <p:spPr>
          <a:xfrm>
            <a:off x="928577" y="3645154"/>
            <a:ext cx="1282210" cy="369332"/>
          </a:xfrm>
          <a:prstGeom prst="rect">
            <a:avLst/>
          </a:prstGeom>
          <a:noFill/>
        </p:spPr>
        <p:txBody>
          <a:bodyPr wrap="none" rtlCol="0">
            <a:spAutoFit/>
          </a:bodyPr>
          <a:lstStyle/>
          <a:p>
            <a:r>
              <a:rPr lang="en-US" altLang="zh-CN" dirty="0"/>
              <a:t>Feature: sin</a:t>
            </a:r>
            <a:endParaRPr lang="en-US" dirty="0"/>
          </a:p>
        </p:txBody>
      </p:sp>
      <p:pic>
        <p:nvPicPr>
          <p:cNvPr id="8" name="Picture 7">
            <a:extLst>
              <a:ext uri="{FF2B5EF4-FFF2-40B4-BE49-F238E27FC236}">
                <a16:creationId xmlns:a16="http://schemas.microsoft.com/office/drawing/2014/main" id="{2E4969C6-E0C2-425A-A5F9-8F91AE5D3E0B}"/>
              </a:ext>
            </a:extLst>
          </p:cNvPr>
          <p:cNvPicPr>
            <a:picLocks noChangeAspect="1"/>
          </p:cNvPicPr>
          <p:nvPr/>
        </p:nvPicPr>
        <p:blipFill>
          <a:blip r:embed="rId3"/>
          <a:stretch>
            <a:fillRect/>
          </a:stretch>
        </p:blipFill>
        <p:spPr>
          <a:xfrm>
            <a:off x="2401658" y="3645154"/>
            <a:ext cx="4400189" cy="3200572"/>
          </a:xfrm>
          <a:prstGeom prst="rect">
            <a:avLst/>
          </a:prstGeom>
        </p:spPr>
      </p:pic>
      <p:cxnSp>
        <p:nvCxnSpPr>
          <p:cNvPr id="10" name="Straight Connector 9">
            <a:extLst>
              <a:ext uri="{FF2B5EF4-FFF2-40B4-BE49-F238E27FC236}">
                <a16:creationId xmlns:a16="http://schemas.microsoft.com/office/drawing/2014/main" id="{E2018031-BA00-4991-ACD6-BCC8952E1C15}"/>
              </a:ext>
            </a:extLst>
          </p:cNvPr>
          <p:cNvCxnSpPr/>
          <p:nvPr/>
        </p:nvCxnSpPr>
        <p:spPr>
          <a:xfrm>
            <a:off x="2158696" y="2767762"/>
            <a:ext cx="4763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E21D7C-578D-4920-9E11-3BCCB4D445CB}"/>
              </a:ext>
            </a:extLst>
          </p:cNvPr>
          <p:cNvCxnSpPr/>
          <p:nvPr/>
        </p:nvCxnSpPr>
        <p:spPr>
          <a:xfrm>
            <a:off x="2158696" y="4065181"/>
            <a:ext cx="47633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922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BC0431-5108-434D-AAC9-4A8FFEFD0BBA}"/>
              </a:ext>
            </a:extLst>
          </p:cNvPr>
          <p:cNvPicPr>
            <a:picLocks noChangeAspect="1"/>
          </p:cNvPicPr>
          <p:nvPr/>
        </p:nvPicPr>
        <p:blipFill>
          <a:blip r:embed="rId2"/>
          <a:stretch>
            <a:fillRect/>
          </a:stretch>
        </p:blipFill>
        <p:spPr>
          <a:xfrm>
            <a:off x="305022" y="942197"/>
            <a:ext cx="11220450" cy="2333625"/>
          </a:xfrm>
          <a:prstGeom prst="rect">
            <a:avLst/>
          </a:prstGeom>
        </p:spPr>
      </p:pic>
      <p:pic>
        <p:nvPicPr>
          <p:cNvPr id="5" name="Picture 4">
            <a:extLst>
              <a:ext uri="{FF2B5EF4-FFF2-40B4-BE49-F238E27FC236}">
                <a16:creationId xmlns:a16="http://schemas.microsoft.com/office/drawing/2014/main" id="{2C060725-D809-4A1D-ADA1-AF9765CFD4DA}"/>
              </a:ext>
            </a:extLst>
          </p:cNvPr>
          <p:cNvPicPr>
            <a:picLocks noChangeAspect="1"/>
          </p:cNvPicPr>
          <p:nvPr/>
        </p:nvPicPr>
        <p:blipFill>
          <a:blip r:embed="rId3"/>
          <a:stretch>
            <a:fillRect/>
          </a:stretch>
        </p:blipFill>
        <p:spPr>
          <a:xfrm>
            <a:off x="333597" y="4534083"/>
            <a:ext cx="11163300" cy="2305050"/>
          </a:xfrm>
          <a:prstGeom prst="rect">
            <a:avLst/>
          </a:prstGeom>
        </p:spPr>
      </p:pic>
      <p:sp>
        <p:nvSpPr>
          <p:cNvPr id="6" name="TextBox 5">
            <a:extLst>
              <a:ext uri="{FF2B5EF4-FFF2-40B4-BE49-F238E27FC236}">
                <a16:creationId xmlns:a16="http://schemas.microsoft.com/office/drawing/2014/main" id="{12BF76A4-7CEE-4143-9D82-EACCDC3C6081}"/>
              </a:ext>
            </a:extLst>
          </p:cNvPr>
          <p:cNvSpPr txBox="1"/>
          <p:nvPr/>
        </p:nvSpPr>
        <p:spPr>
          <a:xfrm>
            <a:off x="1052624" y="572865"/>
            <a:ext cx="927049" cy="369332"/>
          </a:xfrm>
          <a:prstGeom prst="rect">
            <a:avLst/>
          </a:prstGeom>
          <a:noFill/>
        </p:spPr>
        <p:txBody>
          <a:bodyPr wrap="none" rtlCol="0">
            <a:spAutoFit/>
          </a:bodyPr>
          <a:lstStyle/>
          <a:p>
            <a:r>
              <a:rPr lang="en-US" altLang="zh-CN" dirty="0"/>
              <a:t>Training</a:t>
            </a:r>
            <a:endParaRPr lang="en-US" dirty="0"/>
          </a:p>
        </p:txBody>
      </p:sp>
      <p:sp>
        <p:nvSpPr>
          <p:cNvPr id="7" name="TextBox 6">
            <a:extLst>
              <a:ext uri="{FF2B5EF4-FFF2-40B4-BE49-F238E27FC236}">
                <a16:creationId xmlns:a16="http://schemas.microsoft.com/office/drawing/2014/main" id="{6BF19DF4-4608-4E47-8586-F0BF91235C58}"/>
              </a:ext>
            </a:extLst>
          </p:cNvPr>
          <p:cNvSpPr txBox="1"/>
          <p:nvPr/>
        </p:nvSpPr>
        <p:spPr>
          <a:xfrm>
            <a:off x="960227" y="4218604"/>
            <a:ext cx="555921" cy="369332"/>
          </a:xfrm>
          <a:prstGeom prst="rect">
            <a:avLst/>
          </a:prstGeom>
          <a:noFill/>
        </p:spPr>
        <p:txBody>
          <a:bodyPr wrap="none" rtlCol="0">
            <a:spAutoFit/>
          </a:bodyPr>
          <a:lstStyle/>
          <a:p>
            <a:r>
              <a:rPr lang="en-US" altLang="zh-CN" dirty="0"/>
              <a:t>Test</a:t>
            </a:r>
            <a:endParaRPr lang="en-US" dirty="0"/>
          </a:p>
        </p:txBody>
      </p:sp>
      <p:sp>
        <p:nvSpPr>
          <p:cNvPr id="9" name="TextBox 8">
            <a:extLst>
              <a:ext uri="{FF2B5EF4-FFF2-40B4-BE49-F238E27FC236}">
                <a16:creationId xmlns:a16="http://schemas.microsoft.com/office/drawing/2014/main" id="{6312A71B-0DA1-4677-9E44-798F731C0CCF}"/>
              </a:ext>
            </a:extLst>
          </p:cNvPr>
          <p:cNvSpPr txBox="1"/>
          <p:nvPr/>
        </p:nvSpPr>
        <p:spPr>
          <a:xfrm>
            <a:off x="3527351" y="18867"/>
            <a:ext cx="6097772" cy="1477328"/>
          </a:xfrm>
          <a:prstGeom prst="rect">
            <a:avLst/>
          </a:prstGeom>
          <a:noFill/>
        </p:spPr>
        <p:txBody>
          <a:bodyPr wrap="square">
            <a:spAutoFit/>
          </a:bodyPr>
          <a:lstStyle/>
          <a:p>
            <a:r>
              <a:rPr lang="en-US" dirty="0"/>
              <a:t>id of the </a:t>
            </a:r>
            <a:r>
              <a:rPr lang="en-US" dirty="0" err="1"/>
              <a:t>min_score</a:t>
            </a:r>
            <a:r>
              <a:rPr lang="en-US" dirty="0"/>
              <a:t>:  80</a:t>
            </a:r>
          </a:p>
          <a:p>
            <a:r>
              <a:rPr lang="en-US" dirty="0"/>
              <a:t>id of min threshold for label:  8 </a:t>
            </a:r>
          </a:p>
          <a:p>
            <a:r>
              <a:rPr lang="en-US" dirty="0"/>
              <a:t>and </a:t>
            </a:r>
            <a:r>
              <a:rPr lang="en-US" dirty="0" err="1"/>
              <a:t>threold</a:t>
            </a:r>
            <a:r>
              <a:rPr lang="en-US" dirty="0"/>
              <a:t> value is:  9</a:t>
            </a:r>
          </a:p>
          <a:p>
            <a:r>
              <a:rPr lang="en-US" dirty="0"/>
              <a:t>id of min threshold for feature:  8 </a:t>
            </a:r>
          </a:p>
          <a:p>
            <a:r>
              <a:rPr lang="en-US" dirty="0"/>
              <a:t>and </a:t>
            </a:r>
            <a:r>
              <a:rPr lang="en-US" dirty="0" err="1"/>
              <a:t>threold</a:t>
            </a:r>
            <a:r>
              <a:rPr lang="en-US" dirty="0"/>
              <a:t> value is:  9</a:t>
            </a:r>
          </a:p>
        </p:txBody>
      </p:sp>
      <p:sp>
        <p:nvSpPr>
          <p:cNvPr id="11" name="TextBox 10">
            <a:extLst>
              <a:ext uri="{FF2B5EF4-FFF2-40B4-BE49-F238E27FC236}">
                <a16:creationId xmlns:a16="http://schemas.microsoft.com/office/drawing/2014/main" id="{E6D24DE2-1F6C-4CC7-B9FE-AAEE83061648}"/>
              </a:ext>
            </a:extLst>
          </p:cNvPr>
          <p:cNvSpPr txBox="1"/>
          <p:nvPr/>
        </p:nvSpPr>
        <p:spPr>
          <a:xfrm>
            <a:off x="3527351" y="3166289"/>
            <a:ext cx="6097772" cy="1477328"/>
          </a:xfrm>
          <a:prstGeom prst="rect">
            <a:avLst/>
          </a:prstGeom>
          <a:noFill/>
        </p:spPr>
        <p:txBody>
          <a:bodyPr wrap="square">
            <a:spAutoFit/>
          </a:bodyPr>
          <a:lstStyle/>
          <a:p>
            <a:r>
              <a:rPr lang="en-US" dirty="0"/>
              <a:t>id of the </a:t>
            </a:r>
            <a:r>
              <a:rPr lang="en-US" dirty="0" err="1"/>
              <a:t>min_score</a:t>
            </a:r>
            <a:r>
              <a:rPr lang="en-US" dirty="0"/>
              <a:t>:  80</a:t>
            </a:r>
          </a:p>
          <a:p>
            <a:r>
              <a:rPr lang="en-US" dirty="0"/>
              <a:t>id of min threshold for label:  8 </a:t>
            </a:r>
          </a:p>
          <a:p>
            <a:r>
              <a:rPr lang="en-US" dirty="0"/>
              <a:t>and </a:t>
            </a:r>
            <a:r>
              <a:rPr lang="en-US" dirty="0" err="1"/>
              <a:t>threold</a:t>
            </a:r>
            <a:r>
              <a:rPr lang="en-US" dirty="0"/>
              <a:t> value is:  9</a:t>
            </a:r>
          </a:p>
          <a:p>
            <a:r>
              <a:rPr lang="en-US" dirty="0"/>
              <a:t>id of min threshold for feature:  8 </a:t>
            </a:r>
          </a:p>
          <a:p>
            <a:r>
              <a:rPr lang="en-US" dirty="0"/>
              <a:t>and </a:t>
            </a:r>
            <a:r>
              <a:rPr lang="en-US" dirty="0" err="1"/>
              <a:t>threold</a:t>
            </a:r>
            <a:r>
              <a:rPr lang="en-US" dirty="0"/>
              <a:t> value is:  9</a:t>
            </a:r>
          </a:p>
        </p:txBody>
      </p:sp>
      <p:sp>
        <p:nvSpPr>
          <p:cNvPr id="12" name="TextBox 11">
            <a:extLst>
              <a:ext uri="{FF2B5EF4-FFF2-40B4-BE49-F238E27FC236}">
                <a16:creationId xmlns:a16="http://schemas.microsoft.com/office/drawing/2014/main" id="{65A07179-CECD-4656-BDF2-60B5DA5C5142}"/>
              </a:ext>
            </a:extLst>
          </p:cNvPr>
          <p:cNvSpPr txBox="1"/>
          <p:nvPr/>
        </p:nvSpPr>
        <p:spPr>
          <a:xfrm>
            <a:off x="8856921" y="478465"/>
            <a:ext cx="1875706" cy="369332"/>
          </a:xfrm>
          <a:prstGeom prst="rect">
            <a:avLst/>
          </a:prstGeom>
          <a:noFill/>
        </p:spPr>
        <p:txBody>
          <a:bodyPr wrap="none" rtlCol="0">
            <a:spAutoFit/>
          </a:bodyPr>
          <a:lstStyle/>
          <a:p>
            <a:r>
              <a:rPr lang="en-US" dirty="0"/>
              <a:t>Score function: v2</a:t>
            </a:r>
          </a:p>
        </p:txBody>
      </p:sp>
    </p:spTree>
    <p:extLst>
      <p:ext uri="{BB962C8B-B14F-4D97-AF65-F5344CB8AC3E}">
        <p14:creationId xmlns:p14="http://schemas.microsoft.com/office/powerpoint/2010/main" val="9166090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a:extLst>
              <a:ext uri="{FF2B5EF4-FFF2-40B4-BE49-F238E27FC236}">
                <a16:creationId xmlns:a16="http://schemas.microsoft.com/office/drawing/2014/main" id="{0EC34F40-220D-4CDD-A9EB-3766F70533F1}"/>
              </a:ext>
            </a:extLst>
          </p:cNvPr>
          <p:cNvGraphicFramePr>
            <a:graphicFrameLocks noChangeAspect="1"/>
          </p:cNvGraphicFramePr>
          <p:nvPr>
            <p:extLst>
              <p:ext uri="{D42A27DB-BD31-4B8C-83A1-F6EECF244321}">
                <p14:modId xmlns:p14="http://schemas.microsoft.com/office/powerpoint/2010/main" val="3396559022"/>
              </p:ext>
            </p:extLst>
          </p:nvPr>
        </p:nvGraphicFramePr>
        <p:xfrm>
          <a:off x="269875" y="1104900"/>
          <a:ext cx="10758488" cy="1258888"/>
        </p:xfrm>
        <a:graphic>
          <a:graphicData uri="http://schemas.openxmlformats.org/presentationml/2006/ole">
            <mc:AlternateContent xmlns:mc="http://schemas.openxmlformats.org/markup-compatibility/2006">
              <mc:Choice xmlns:v="urn:schemas-microsoft-com:vml" Requires="v">
                <p:oleObj name="Worksheet" r:id="rId2" imgW="6309360" imgH="738967" progId="Excel.Sheet.12">
                  <p:embed/>
                </p:oleObj>
              </mc:Choice>
              <mc:Fallback>
                <p:oleObj name="Worksheet" r:id="rId2" imgW="6309360" imgH="738967" progId="Excel.Sheet.12">
                  <p:embed/>
                  <p:pic>
                    <p:nvPicPr>
                      <p:cNvPr id="14" name="Object 13">
                        <a:extLst>
                          <a:ext uri="{FF2B5EF4-FFF2-40B4-BE49-F238E27FC236}">
                            <a16:creationId xmlns:a16="http://schemas.microsoft.com/office/drawing/2014/main" id="{0EC34F40-220D-4CDD-A9EB-3766F70533F1}"/>
                          </a:ext>
                        </a:extLst>
                      </p:cNvPr>
                      <p:cNvPicPr/>
                      <p:nvPr/>
                    </p:nvPicPr>
                    <p:blipFill>
                      <a:blip r:embed="rId3"/>
                      <a:stretch>
                        <a:fillRect/>
                      </a:stretch>
                    </p:blipFill>
                    <p:spPr>
                      <a:xfrm>
                        <a:off x="269875" y="1104900"/>
                        <a:ext cx="10758488" cy="1258888"/>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5817D2C0-EEB8-4365-954B-D7857F3231F6}"/>
              </a:ext>
            </a:extLst>
          </p:cNvPr>
          <p:cNvSpPr txBox="1"/>
          <p:nvPr/>
        </p:nvSpPr>
        <p:spPr>
          <a:xfrm>
            <a:off x="269449" y="98142"/>
            <a:ext cx="9725155" cy="861774"/>
          </a:xfrm>
          <a:prstGeom prst="rect">
            <a:avLst/>
          </a:prstGeom>
          <a:noFill/>
        </p:spPr>
        <p:txBody>
          <a:bodyPr wrap="square" rtlCol="0">
            <a:spAutoFit/>
          </a:bodyPr>
          <a:lstStyle/>
          <a:p>
            <a:r>
              <a:rPr lang="en-US" sz="3200" b="0" i="0" dirty="0">
                <a:solidFill>
                  <a:srgbClr val="000000"/>
                </a:solidFill>
                <a:effectLst/>
                <a:latin typeface="Linux Libertine"/>
              </a:rPr>
              <a:t>Accuracy of different score system: no shift considered</a:t>
            </a:r>
            <a:endParaRPr lang="en-US" dirty="0"/>
          </a:p>
          <a:p>
            <a:endParaRPr lang="en-US" dirty="0"/>
          </a:p>
        </p:txBody>
      </p:sp>
      <p:sp>
        <p:nvSpPr>
          <p:cNvPr id="12" name="TextBox 11">
            <a:extLst>
              <a:ext uri="{FF2B5EF4-FFF2-40B4-BE49-F238E27FC236}">
                <a16:creationId xmlns:a16="http://schemas.microsoft.com/office/drawing/2014/main" id="{EA959588-71E0-402B-B036-0C6E9C01D651}"/>
              </a:ext>
            </a:extLst>
          </p:cNvPr>
          <p:cNvSpPr txBox="1"/>
          <p:nvPr/>
        </p:nvSpPr>
        <p:spPr>
          <a:xfrm>
            <a:off x="269449" y="2639860"/>
            <a:ext cx="3418436" cy="646331"/>
          </a:xfrm>
          <a:prstGeom prst="rect">
            <a:avLst/>
          </a:prstGeom>
          <a:noFill/>
        </p:spPr>
        <p:txBody>
          <a:bodyPr wrap="none" rtlCol="0">
            <a:spAutoFit/>
          </a:bodyPr>
          <a:lstStyle/>
          <a:p>
            <a:r>
              <a:rPr lang="en-US" dirty="0"/>
              <a:t>Cos/Sin may not be a good sample</a:t>
            </a:r>
          </a:p>
          <a:p>
            <a:r>
              <a:rPr lang="en-US" dirty="0"/>
              <a:t>Shift should be considered</a:t>
            </a:r>
          </a:p>
        </p:txBody>
      </p:sp>
      <p:pic>
        <p:nvPicPr>
          <p:cNvPr id="3" name="Picture 2">
            <a:extLst>
              <a:ext uri="{FF2B5EF4-FFF2-40B4-BE49-F238E27FC236}">
                <a16:creationId xmlns:a16="http://schemas.microsoft.com/office/drawing/2014/main" id="{05D217E1-71F9-428F-B62D-73C97E7BCB38}"/>
              </a:ext>
            </a:extLst>
          </p:cNvPr>
          <p:cNvPicPr>
            <a:picLocks noChangeAspect="1"/>
          </p:cNvPicPr>
          <p:nvPr/>
        </p:nvPicPr>
        <p:blipFill>
          <a:blip r:embed="rId4"/>
          <a:stretch>
            <a:fillRect/>
          </a:stretch>
        </p:blipFill>
        <p:spPr>
          <a:xfrm>
            <a:off x="4675556" y="2989638"/>
            <a:ext cx="4371975" cy="3009900"/>
          </a:xfrm>
          <a:prstGeom prst="rect">
            <a:avLst/>
          </a:prstGeom>
        </p:spPr>
      </p:pic>
      <p:sp>
        <p:nvSpPr>
          <p:cNvPr id="5" name="TextBox 4">
            <a:extLst>
              <a:ext uri="{FF2B5EF4-FFF2-40B4-BE49-F238E27FC236}">
                <a16:creationId xmlns:a16="http://schemas.microsoft.com/office/drawing/2014/main" id="{16033F63-15A7-466A-8E51-9C08D2AF42C3}"/>
              </a:ext>
            </a:extLst>
          </p:cNvPr>
          <p:cNvSpPr txBox="1"/>
          <p:nvPr/>
        </p:nvSpPr>
        <p:spPr>
          <a:xfrm>
            <a:off x="6096000" y="5999538"/>
            <a:ext cx="864660" cy="369332"/>
          </a:xfrm>
          <a:prstGeom prst="rect">
            <a:avLst/>
          </a:prstGeom>
          <a:noFill/>
        </p:spPr>
        <p:txBody>
          <a:bodyPr wrap="none" rtlCol="0">
            <a:spAutoFit/>
          </a:bodyPr>
          <a:lstStyle/>
          <a:p>
            <a:r>
              <a:rPr lang="en-US" dirty="0"/>
              <a:t>feature</a:t>
            </a:r>
          </a:p>
        </p:txBody>
      </p:sp>
      <p:sp>
        <p:nvSpPr>
          <p:cNvPr id="15" name="TextBox 14">
            <a:extLst>
              <a:ext uri="{FF2B5EF4-FFF2-40B4-BE49-F238E27FC236}">
                <a16:creationId xmlns:a16="http://schemas.microsoft.com/office/drawing/2014/main" id="{6C1C6AEB-4EC8-4990-AFCB-5326F52C9AD8}"/>
              </a:ext>
            </a:extLst>
          </p:cNvPr>
          <p:cNvSpPr txBox="1"/>
          <p:nvPr/>
        </p:nvSpPr>
        <p:spPr>
          <a:xfrm>
            <a:off x="3810896" y="3950999"/>
            <a:ext cx="638316" cy="369332"/>
          </a:xfrm>
          <a:prstGeom prst="rect">
            <a:avLst/>
          </a:prstGeom>
          <a:noFill/>
        </p:spPr>
        <p:txBody>
          <a:bodyPr wrap="none" rtlCol="0">
            <a:spAutoFit/>
          </a:bodyPr>
          <a:lstStyle/>
          <a:p>
            <a:r>
              <a:rPr lang="en-US" dirty="0"/>
              <a:t>label</a:t>
            </a:r>
          </a:p>
        </p:txBody>
      </p:sp>
      <p:sp>
        <p:nvSpPr>
          <p:cNvPr id="16" name="TextBox 15">
            <a:extLst>
              <a:ext uri="{FF2B5EF4-FFF2-40B4-BE49-F238E27FC236}">
                <a16:creationId xmlns:a16="http://schemas.microsoft.com/office/drawing/2014/main" id="{7262D063-B5E8-4699-B3E2-0FA6CD182B44}"/>
              </a:ext>
            </a:extLst>
          </p:cNvPr>
          <p:cNvSpPr txBox="1"/>
          <p:nvPr/>
        </p:nvSpPr>
        <p:spPr>
          <a:xfrm>
            <a:off x="6398151" y="2603208"/>
            <a:ext cx="1023101" cy="369332"/>
          </a:xfrm>
          <a:prstGeom prst="rect">
            <a:avLst/>
          </a:prstGeom>
          <a:noFill/>
        </p:spPr>
        <p:txBody>
          <a:bodyPr wrap="none" rtlCol="0">
            <a:spAutoFit/>
          </a:bodyPr>
          <a:lstStyle/>
          <a:p>
            <a:r>
              <a:rPr lang="en-US" dirty="0"/>
              <a:t>Accuracy</a:t>
            </a:r>
          </a:p>
        </p:txBody>
      </p:sp>
      <p:sp>
        <p:nvSpPr>
          <p:cNvPr id="18" name="TextBox 17">
            <a:extLst>
              <a:ext uri="{FF2B5EF4-FFF2-40B4-BE49-F238E27FC236}">
                <a16:creationId xmlns:a16="http://schemas.microsoft.com/office/drawing/2014/main" id="{77D3F760-3DBE-42FE-9FF8-D1F11888E564}"/>
              </a:ext>
            </a:extLst>
          </p:cNvPr>
          <p:cNvSpPr txBox="1"/>
          <p:nvPr/>
        </p:nvSpPr>
        <p:spPr>
          <a:xfrm>
            <a:off x="7763627" y="6164374"/>
            <a:ext cx="617477" cy="369332"/>
          </a:xfrm>
          <a:prstGeom prst="rect">
            <a:avLst/>
          </a:prstGeom>
          <a:noFill/>
        </p:spPr>
        <p:txBody>
          <a:bodyPr wrap="none" rtlCol="0">
            <a:spAutoFit/>
          </a:bodyPr>
          <a:lstStyle/>
          <a:p>
            <a:r>
              <a:rPr lang="en-US" dirty="0"/>
              <a:t>(9,9)</a:t>
            </a:r>
          </a:p>
        </p:txBody>
      </p:sp>
      <p:sp>
        <p:nvSpPr>
          <p:cNvPr id="19" name="TextBox 18">
            <a:extLst>
              <a:ext uri="{FF2B5EF4-FFF2-40B4-BE49-F238E27FC236}">
                <a16:creationId xmlns:a16="http://schemas.microsoft.com/office/drawing/2014/main" id="{D3456B19-4C9B-44A5-ABC5-D1B62E790156}"/>
              </a:ext>
            </a:extLst>
          </p:cNvPr>
          <p:cNvSpPr txBox="1"/>
          <p:nvPr/>
        </p:nvSpPr>
        <p:spPr>
          <a:xfrm>
            <a:off x="4884743" y="2443446"/>
            <a:ext cx="617477" cy="369332"/>
          </a:xfrm>
          <a:prstGeom prst="rect">
            <a:avLst/>
          </a:prstGeom>
          <a:noFill/>
        </p:spPr>
        <p:txBody>
          <a:bodyPr wrap="none" rtlCol="0">
            <a:spAutoFit/>
          </a:bodyPr>
          <a:lstStyle/>
          <a:p>
            <a:r>
              <a:rPr lang="en-US" dirty="0"/>
              <a:t>(1,1)</a:t>
            </a:r>
          </a:p>
        </p:txBody>
      </p:sp>
      <p:cxnSp>
        <p:nvCxnSpPr>
          <p:cNvPr id="20" name="Straight Connector 19">
            <a:extLst>
              <a:ext uri="{FF2B5EF4-FFF2-40B4-BE49-F238E27FC236}">
                <a16:creationId xmlns:a16="http://schemas.microsoft.com/office/drawing/2014/main" id="{BC8ABC36-563A-4492-A7FF-245C171ADE60}"/>
              </a:ext>
            </a:extLst>
          </p:cNvPr>
          <p:cNvCxnSpPr>
            <a:cxnSpLocks/>
            <a:stCxn id="19" idx="2"/>
          </p:cNvCxnSpPr>
          <p:nvPr/>
        </p:nvCxnSpPr>
        <p:spPr>
          <a:xfrm>
            <a:off x="5193482" y="2812778"/>
            <a:ext cx="0" cy="312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E4FFBF-4492-430D-95B6-A1B13918CD6E}"/>
              </a:ext>
            </a:extLst>
          </p:cNvPr>
          <p:cNvCxnSpPr>
            <a:endCxn id="18" idx="0"/>
          </p:cNvCxnSpPr>
          <p:nvPr/>
        </p:nvCxnSpPr>
        <p:spPr>
          <a:xfrm>
            <a:off x="8072365" y="5582093"/>
            <a:ext cx="1" cy="58228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966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17D2C0-EEB8-4365-954B-D7857F3231F6}"/>
              </a:ext>
            </a:extLst>
          </p:cNvPr>
          <p:cNvSpPr txBox="1"/>
          <p:nvPr/>
        </p:nvSpPr>
        <p:spPr>
          <a:xfrm>
            <a:off x="269449" y="98142"/>
            <a:ext cx="9725155" cy="861774"/>
          </a:xfrm>
          <a:prstGeom prst="rect">
            <a:avLst/>
          </a:prstGeom>
          <a:noFill/>
        </p:spPr>
        <p:txBody>
          <a:bodyPr wrap="square" rtlCol="0">
            <a:spAutoFit/>
          </a:bodyPr>
          <a:lstStyle/>
          <a:p>
            <a:r>
              <a:rPr lang="en-US" sz="3200" b="0" i="0" dirty="0">
                <a:solidFill>
                  <a:srgbClr val="000000"/>
                </a:solidFill>
                <a:effectLst/>
                <a:latin typeface="Linux Libertine"/>
              </a:rPr>
              <a:t>Accuracy of different score system: no shift considered</a:t>
            </a:r>
            <a:endParaRPr lang="en-US" dirty="0"/>
          </a:p>
          <a:p>
            <a:endParaRPr lang="en-US" dirty="0"/>
          </a:p>
        </p:txBody>
      </p:sp>
      <p:sp>
        <p:nvSpPr>
          <p:cNvPr id="12" name="TextBox 11">
            <a:extLst>
              <a:ext uri="{FF2B5EF4-FFF2-40B4-BE49-F238E27FC236}">
                <a16:creationId xmlns:a16="http://schemas.microsoft.com/office/drawing/2014/main" id="{EA959588-71E0-402B-B036-0C6E9C01D651}"/>
              </a:ext>
            </a:extLst>
          </p:cNvPr>
          <p:cNvSpPr txBox="1"/>
          <p:nvPr/>
        </p:nvSpPr>
        <p:spPr>
          <a:xfrm>
            <a:off x="269449" y="2639860"/>
            <a:ext cx="3418436" cy="646331"/>
          </a:xfrm>
          <a:prstGeom prst="rect">
            <a:avLst/>
          </a:prstGeom>
          <a:noFill/>
        </p:spPr>
        <p:txBody>
          <a:bodyPr wrap="none" rtlCol="0">
            <a:spAutoFit/>
          </a:bodyPr>
          <a:lstStyle/>
          <a:p>
            <a:r>
              <a:rPr lang="en-US" dirty="0"/>
              <a:t>Cos/Sin may not be a good sample</a:t>
            </a:r>
          </a:p>
          <a:p>
            <a:r>
              <a:rPr lang="en-US" dirty="0"/>
              <a:t>Shift should be considered</a:t>
            </a:r>
          </a:p>
        </p:txBody>
      </p:sp>
      <p:sp>
        <p:nvSpPr>
          <p:cNvPr id="5" name="TextBox 4">
            <a:extLst>
              <a:ext uri="{FF2B5EF4-FFF2-40B4-BE49-F238E27FC236}">
                <a16:creationId xmlns:a16="http://schemas.microsoft.com/office/drawing/2014/main" id="{16033F63-15A7-466A-8E51-9C08D2AF42C3}"/>
              </a:ext>
            </a:extLst>
          </p:cNvPr>
          <p:cNvSpPr txBox="1"/>
          <p:nvPr/>
        </p:nvSpPr>
        <p:spPr>
          <a:xfrm>
            <a:off x="6096000" y="5999538"/>
            <a:ext cx="864660" cy="369332"/>
          </a:xfrm>
          <a:prstGeom prst="rect">
            <a:avLst/>
          </a:prstGeom>
          <a:noFill/>
        </p:spPr>
        <p:txBody>
          <a:bodyPr wrap="none" rtlCol="0">
            <a:spAutoFit/>
          </a:bodyPr>
          <a:lstStyle/>
          <a:p>
            <a:r>
              <a:rPr lang="en-US" dirty="0"/>
              <a:t>feature</a:t>
            </a:r>
          </a:p>
        </p:txBody>
      </p:sp>
      <p:sp>
        <p:nvSpPr>
          <p:cNvPr id="15" name="TextBox 14">
            <a:extLst>
              <a:ext uri="{FF2B5EF4-FFF2-40B4-BE49-F238E27FC236}">
                <a16:creationId xmlns:a16="http://schemas.microsoft.com/office/drawing/2014/main" id="{6C1C6AEB-4EC8-4990-AFCB-5326F52C9AD8}"/>
              </a:ext>
            </a:extLst>
          </p:cNvPr>
          <p:cNvSpPr txBox="1"/>
          <p:nvPr/>
        </p:nvSpPr>
        <p:spPr>
          <a:xfrm>
            <a:off x="3810896" y="3950999"/>
            <a:ext cx="638316" cy="369332"/>
          </a:xfrm>
          <a:prstGeom prst="rect">
            <a:avLst/>
          </a:prstGeom>
          <a:noFill/>
        </p:spPr>
        <p:txBody>
          <a:bodyPr wrap="none" rtlCol="0">
            <a:spAutoFit/>
          </a:bodyPr>
          <a:lstStyle/>
          <a:p>
            <a:r>
              <a:rPr lang="en-US" dirty="0"/>
              <a:t>label</a:t>
            </a:r>
          </a:p>
        </p:txBody>
      </p:sp>
      <p:sp>
        <p:nvSpPr>
          <p:cNvPr id="16" name="TextBox 15">
            <a:extLst>
              <a:ext uri="{FF2B5EF4-FFF2-40B4-BE49-F238E27FC236}">
                <a16:creationId xmlns:a16="http://schemas.microsoft.com/office/drawing/2014/main" id="{7262D063-B5E8-4699-B3E2-0FA6CD182B44}"/>
              </a:ext>
            </a:extLst>
          </p:cNvPr>
          <p:cNvSpPr txBox="1"/>
          <p:nvPr/>
        </p:nvSpPr>
        <p:spPr>
          <a:xfrm>
            <a:off x="6398151" y="2603208"/>
            <a:ext cx="1023101" cy="369332"/>
          </a:xfrm>
          <a:prstGeom prst="rect">
            <a:avLst/>
          </a:prstGeom>
          <a:noFill/>
        </p:spPr>
        <p:txBody>
          <a:bodyPr wrap="none" rtlCol="0">
            <a:spAutoFit/>
          </a:bodyPr>
          <a:lstStyle/>
          <a:p>
            <a:r>
              <a:rPr lang="en-US" dirty="0"/>
              <a:t>Accuracy</a:t>
            </a:r>
          </a:p>
        </p:txBody>
      </p:sp>
      <p:cxnSp>
        <p:nvCxnSpPr>
          <p:cNvPr id="20" name="Straight Connector 19">
            <a:extLst>
              <a:ext uri="{FF2B5EF4-FFF2-40B4-BE49-F238E27FC236}">
                <a16:creationId xmlns:a16="http://schemas.microsoft.com/office/drawing/2014/main" id="{BC8ABC36-563A-4492-A7FF-245C171ADE60}"/>
              </a:ext>
            </a:extLst>
          </p:cNvPr>
          <p:cNvCxnSpPr>
            <a:cxnSpLocks/>
          </p:cNvCxnSpPr>
          <p:nvPr/>
        </p:nvCxnSpPr>
        <p:spPr>
          <a:xfrm>
            <a:off x="5193482" y="2812778"/>
            <a:ext cx="0" cy="312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E4FFBF-4492-430D-95B6-A1B13918CD6E}"/>
              </a:ext>
            </a:extLst>
          </p:cNvPr>
          <p:cNvCxnSpPr>
            <a:cxnSpLocks/>
          </p:cNvCxnSpPr>
          <p:nvPr/>
        </p:nvCxnSpPr>
        <p:spPr>
          <a:xfrm>
            <a:off x="8072365" y="5582093"/>
            <a:ext cx="1" cy="582281"/>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7F4E26D-6214-4B5A-9B26-5CCEBE79DECB}"/>
              </a:ext>
            </a:extLst>
          </p:cNvPr>
          <p:cNvPicPr>
            <a:picLocks noChangeAspect="1"/>
          </p:cNvPicPr>
          <p:nvPr/>
        </p:nvPicPr>
        <p:blipFill>
          <a:blip r:embed="rId2"/>
          <a:stretch>
            <a:fillRect/>
          </a:stretch>
        </p:blipFill>
        <p:spPr>
          <a:xfrm>
            <a:off x="4449212" y="2979692"/>
            <a:ext cx="4220164" cy="3019846"/>
          </a:xfrm>
          <a:prstGeom prst="rect">
            <a:avLst/>
          </a:prstGeom>
        </p:spPr>
      </p:pic>
      <p:graphicFrame>
        <p:nvGraphicFramePr>
          <p:cNvPr id="21" name="Object 20">
            <a:extLst>
              <a:ext uri="{FF2B5EF4-FFF2-40B4-BE49-F238E27FC236}">
                <a16:creationId xmlns:a16="http://schemas.microsoft.com/office/drawing/2014/main" id="{057AD2F8-01A7-411D-84A3-7AC9841E20C9}"/>
              </a:ext>
            </a:extLst>
          </p:cNvPr>
          <p:cNvGraphicFramePr>
            <a:graphicFrameLocks noChangeAspect="1"/>
          </p:cNvGraphicFramePr>
          <p:nvPr>
            <p:extLst>
              <p:ext uri="{D42A27DB-BD31-4B8C-83A1-F6EECF244321}">
                <p14:modId xmlns:p14="http://schemas.microsoft.com/office/powerpoint/2010/main" val="4174356205"/>
              </p:ext>
            </p:extLst>
          </p:nvPr>
        </p:nvGraphicFramePr>
        <p:xfrm>
          <a:off x="269875" y="1104900"/>
          <a:ext cx="10758488" cy="1258888"/>
        </p:xfrm>
        <a:graphic>
          <a:graphicData uri="http://schemas.openxmlformats.org/presentationml/2006/ole">
            <mc:AlternateContent xmlns:mc="http://schemas.openxmlformats.org/markup-compatibility/2006">
              <mc:Choice xmlns:v="urn:schemas-microsoft-com:vml" Requires="v">
                <p:oleObj name="Worksheet" r:id="rId3" imgW="6309360" imgH="738967" progId="Excel.Sheet.12">
                  <p:embed/>
                </p:oleObj>
              </mc:Choice>
              <mc:Fallback>
                <p:oleObj name="Worksheet" r:id="rId3" imgW="6309360" imgH="738967" progId="Excel.Sheet.12">
                  <p:embed/>
                  <p:pic>
                    <p:nvPicPr>
                      <p:cNvPr id="21" name="Object 20">
                        <a:extLst>
                          <a:ext uri="{FF2B5EF4-FFF2-40B4-BE49-F238E27FC236}">
                            <a16:creationId xmlns:a16="http://schemas.microsoft.com/office/drawing/2014/main" id="{057AD2F8-01A7-411D-84A3-7AC9841E20C9}"/>
                          </a:ext>
                        </a:extLst>
                      </p:cNvPr>
                      <p:cNvPicPr/>
                      <p:nvPr/>
                    </p:nvPicPr>
                    <p:blipFill>
                      <a:blip r:embed="rId4"/>
                      <a:stretch>
                        <a:fillRect/>
                      </a:stretch>
                    </p:blipFill>
                    <p:spPr>
                      <a:xfrm>
                        <a:off x="269875" y="1104900"/>
                        <a:ext cx="10758488" cy="1258888"/>
                      </a:xfrm>
                      <a:prstGeom prst="rect">
                        <a:avLst/>
                      </a:prstGeom>
                    </p:spPr>
                  </p:pic>
                </p:oleObj>
              </mc:Fallback>
            </mc:AlternateContent>
          </a:graphicData>
        </a:graphic>
      </p:graphicFrame>
    </p:spTree>
    <p:extLst>
      <p:ext uri="{BB962C8B-B14F-4D97-AF65-F5344CB8AC3E}">
        <p14:creationId xmlns:p14="http://schemas.microsoft.com/office/powerpoint/2010/main" val="33898457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0C0058C-94A2-4EBF-A1EA-B1B2960FCC1D}"/>
              </a:ext>
            </a:extLst>
          </p:cNvPr>
          <p:cNvPicPr>
            <a:picLocks noChangeAspect="1"/>
          </p:cNvPicPr>
          <p:nvPr/>
        </p:nvPicPr>
        <p:blipFill>
          <a:blip r:embed="rId2"/>
          <a:stretch>
            <a:fillRect/>
          </a:stretch>
        </p:blipFill>
        <p:spPr>
          <a:xfrm>
            <a:off x="2391772" y="3614687"/>
            <a:ext cx="4410075" cy="3019425"/>
          </a:xfrm>
          <a:prstGeom prst="rect">
            <a:avLst/>
          </a:prstGeom>
        </p:spPr>
      </p:pic>
      <p:pic>
        <p:nvPicPr>
          <p:cNvPr id="4" name="Picture 3">
            <a:extLst>
              <a:ext uri="{FF2B5EF4-FFF2-40B4-BE49-F238E27FC236}">
                <a16:creationId xmlns:a16="http://schemas.microsoft.com/office/drawing/2014/main" id="{53EEB300-581B-4A52-8B8F-6273DFDEE88B}"/>
              </a:ext>
            </a:extLst>
          </p:cNvPr>
          <p:cNvPicPr>
            <a:picLocks noChangeAspect="1"/>
          </p:cNvPicPr>
          <p:nvPr/>
        </p:nvPicPr>
        <p:blipFill>
          <a:blip r:embed="rId2"/>
          <a:stretch>
            <a:fillRect/>
          </a:stretch>
        </p:blipFill>
        <p:spPr>
          <a:xfrm>
            <a:off x="2391772" y="411125"/>
            <a:ext cx="4410075" cy="3019425"/>
          </a:xfrm>
          <a:prstGeom prst="rect">
            <a:avLst/>
          </a:prstGeom>
        </p:spPr>
      </p:pic>
      <p:sp>
        <p:nvSpPr>
          <p:cNvPr id="6" name="TextBox 5">
            <a:extLst>
              <a:ext uri="{FF2B5EF4-FFF2-40B4-BE49-F238E27FC236}">
                <a16:creationId xmlns:a16="http://schemas.microsoft.com/office/drawing/2014/main" id="{AC4D31F5-C368-403C-9B59-2F9C2900AD54}"/>
              </a:ext>
            </a:extLst>
          </p:cNvPr>
          <p:cNvSpPr txBox="1"/>
          <p:nvPr/>
        </p:nvSpPr>
        <p:spPr>
          <a:xfrm>
            <a:off x="1052624" y="572865"/>
            <a:ext cx="1106072" cy="369332"/>
          </a:xfrm>
          <a:prstGeom prst="rect">
            <a:avLst/>
          </a:prstGeom>
          <a:noFill/>
        </p:spPr>
        <p:txBody>
          <a:bodyPr wrap="none" rtlCol="0">
            <a:spAutoFit/>
          </a:bodyPr>
          <a:lstStyle/>
          <a:p>
            <a:r>
              <a:rPr lang="en-US" altLang="zh-CN" dirty="0"/>
              <a:t>Label: cos</a:t>
            </a:r>
            <a:endParaRPr lang="en-US" dirty="0"/>
          </a:p>
        </p:txBody>
      </p:sp>
      <p:sp>
        <p:nvSpPr>
          <p:cNvPr id="7" name="TextBox 6">
            <a:extLst>
              <a:ext uri="{FF2B5EF4-FFF2-40B4-BE49-F238E27FC236}">
                <a16:creationId xmlns:a16="http://schemas.microsoft.com/office/drawing/2014/main" id="{6BC03FCE-3D13-4DBE-9510-801BCFB72073}"/>
              </a:ext>
            </a:extLst>
          </p:cNvPr>
          <p:cNvSpPr txBox="1"/>
          <p:nvPr/>
        </p:nvSpPr>
        <p:spPr>
          <a:xfrm>
            <a:off x="928577" y="3645154"/>
            <a:ext cx="1376467" cy="369332"/>
          </a:xfrm>
          <a:prstGeom prst="rect">
            <a:avLst/>
          </a:prstGeom>
          <a:noFill/>
        </p:spPr>
        <p:txBody>
          <a:bodyPr wrap="none" rtlCol="0">
            <a:spAutoFit/>
          </a:bodyPr>
          <a:lstStyle/>
          <a:p>
            <a:r>
              <a:rPr lang="en-US" altLang="zh-CN" dirty="0"/>
              <a:t>Feature: cos</a:t>
            </a:r>
            <a:endParaRPr lang="en-US" dirty="0"/>
          </a:p>
        </p:txBody>
      </p:sp>
      <p:cxnSp>
        <p:nvCxnSpPr>
          <p:cNvPr id="10" name="Straight Connector 9">
            <a:extLst>
              <a:ext uri="{FF2B5EF4-FFF2-40B4-BE49-F238E27FC236}">
                <a16:creationId xmlns:a16="http://schemas.microsoft.com/office/drawing/2014/main" id="{E2018031-BA00-4991-ACD6-BCC8952E1C15}"/>
              </a:ext>
            </a:extLst>
          </p:cNvPr>
          <p:cNvCxnSpPr/>
          <p:nvPr/>
        </p:nvCxnSpPr>
        <p:spPr>
          <a:xfrm>
            <a:off x="2158696" y="2767762"/>
            <a:ext cx="4763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E21D7C-578D-4920-9E11-3BCCB4D445CB}"/>
              </a:ext>
            </a:extLst>
          </p:cNvPr>
          <p:cNvCxnSpPr/>
          <p:nvPr/>
        </p:nvCxnSpPr>
        <p:spPr>
          <a:xfrm>
            <a:off x="2158696" y="5957780"/>
            <a:ext cx="476338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155B8F-793A-48D6-9DE9-84C49F9BD6AD}"/>
              </a:ext>
            </a:extLst>
          </p:cNvPr>
          <p:cNvSpPr txBox="1"/>
          <p:nvPr/>
        </p:nvSpPr>
        <p:spPr>
          <a:xfrm>
            <a:off x="7468929" y="1736171"/>
            <a:ext cx="6097772" cy="369332"/>
          </a:xfrm>
          <a:prstGeom prst="rect">
            <a:avLst/>
          </a:prstGeom>
          <a:noFill/>
        </p:spPr>
        <p:txBody>
          <a:bodyPr wrap="square">
            <a:spAutoFit/>
          </a:bodyPr>
          <a:lstStyle/>
          <a:p>
            <a:r>
              <a:rPr lang="en-US" dirty="0" err="1"/>
              <a:t>p_lwf</a:t>
            </a:r>
            <a:r>
              <a:rPr lang="en-US" dirty="0"/>
              <a:t> = </a:t>
            </a:r>
            <a:r>
              <a:rPr lang="en-US" dirty="0" err="1"/>
              <a:t>p_fl</a:t>
            </a:r>
            <a:r>
              <a:rPr lang="en-US" dirty="0"/>
              <a:t> / </a:t>
            </a:r>
            <a:r>
              <a:rPr lang="en-US" dirty="0" err="1"/>
              <a:t>p_f</a:t>
            </a:r>
            <a:endParaRPr lang="en-US" dirty="0"/>
          </a:p>
        </p:txBody>
      </p:sp>
      <p:pic>
        <p:nvPicPr>
          <p:cNvPr id="15" name="Picture 14">
            <a:extLst>
              <a:ext uri="{FF2B5EF4-FFF2-40B4-BE49-F238E27FC236}">
                <a16:creationId xmlns:a16="http://schemas.microsoft.com/office/drawing/2014/main" id="{CC22A19E-77AB-42E5-A32F-DE266A132779}"/>
              </a:ext>
            </a:extLst>
          </p:cNvPr>
          <p:cNvPicPr>
            <a:picLocks noChangeAspect="1"/>
          </p:cNvPicPr>
          <p:nvPr/>
        </p:nvPicPr>
        <p:blipFill>
          <a:blip r:embed="rId3"/>
          <a:stretch>
            <a:fillRect/>
          </a:stretch>
        </p:blipFill>
        <p:spPr>
          <a:xfrm>
            <a:off x="7052785" y="2918881"/>
            <a:ext cx="4210638" cy="3038899"/>
          </a:xfrm>
          <a:prstGeom prst="rect">
            <a:avLst/>
          </a:prstGeom>
        </p:spPr>
      </p:pic>
    </p:spTree>
    <p:extLst>
      <p:ext uri="{BB962C8B-B14F-4D97-AF65-F5344CB8AC3E}">
        <p14:creationId xmlns:p14="http://schemas.microsoft.com/office/powerpoint/2010/main" val="286471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EB300-581B-4A52-8B8F-6273DFDEE88B}"/>
              </a:ext>
            </a:extLst>
          </p:cNvPr>
          <p:cNvPicPr>
            <a:picLocks noChangeAspect="1"/>
          </p:cNvPicPr>
          <p:nvPr/>
        </p:nvPicPr>
        <p:blipFill>
          <a:blip r:embed="rId2"/>
          <a:stretch>
            <a:fillRect/>
          </a:stretch>
        </p:blipFill>
        <p:spPr>
          <a:xfrm>
            <a:off x="2391772" y="411125"/>
            <a:ext cx="4410075" cy="3019425"/>
          </a:xfrm>
          <a:prstGeom prst="rect">
            <a:avLst/>
          </a:prstGeom>
        </p:spPr>
      </p:pic>
      <p:sp>
        <p:nvSpPr>
          <p:cNvPr id="6" name="TextBox 5">
            <a:extLst>
              <a:ext uri="{FF2B5EF4-FFF2-40B4-BE49-F238E27FC236}">
                <a16:creationId xmlns:a16="http://schemas.microsoft.com/office/drawing/2014/main" id="{AC4D31F5-C368-403C-9B59-2F9C2900AD54}"/>
              </a:ext>
            </a:extLst>
          </p:cNvPr>
          <p:cNvSpPr txBox="1"/>
          <p:nvPr/>
        </p:nvSpPr>
        <p:spPr>
          <a:xfrm>
            <a:off x="1052624" y="572865"/>
            <a:ext cx="1106072" cy="369332"/>
          </a:xfrm>
          <a:prstGeom prst="rect">
            <a:avLst/>
          </a:prstGeom>
          <a:noFill/>
        </p:spPr>
        <p:txBody>
          <a:bodyPr wrap="none" rtlCol="0">
            <a:spAutoFit/>
          </a:bodyPr>
          <a:lstStyle/>
          <a:p>
            <a:r>
              <a:rPr lang="en-US" altLang="zh-CN" dirty="0"/>
              <a:t>Label: cos</a:t>
            </a:r>
            <a:endParaRPr lang="en-US" dirty="0"/>
          </a:p>
        </p:txBody>
      </p:sp>
      <p:sp>
        <p:nvSpPr>
          <p:cNvPr id="7" name="TextBox 6">
            <a:extLst>
              <a:ext uri="{FF2B5EF4-FFF2-40B4-BE49-F238E27FC236}">
                <a16:creationId xmlns:a16="http://schemas.microsoft.com/office/drawing/2014/main" id="{6BC03FCE-3D13-4DBE-9510-801BCFB72073}"/>
              </a:ext>
            </a:extLst>
          </p:cNvPr>
          <p:cNvSpPr txBox="1"/>
          <p:nvPr/>
        </p:nvSpPr>
        <p:spPr>
          <a:xfrm>
            <a:off x="928577" y="3645154"/>
            <a:ext cx="1282210" cy="369332"/>
          </a:xfrm>
          <a:prstGeom prst="rect">
            <a:avLst/>
          </a:prstGeom>
          <a:noFill/>
        </p:spPr>
        <p:txBody>
          <a:bodyPr wrap="none" rtlCol="0">
            <a:spAutoFit/>
          </a:bodyPr>
          <a:lstStyle/>
          <a:p>
            <a:r>
              <a:rPr lang="en-US" altLang="zh-CN" dirty="0"/>
              <a:t>Feature: sin</a:t>
            </a:r>
            <a:endParaRPr lang="en-US" dirty="0"/>
          </a:p>
        </p:txBody>
      </p:sp>
      <p:pic>
        <p:nvPicPr>
          <p:cNvPr id="8" name="Picture 7">
            <a:extLst>
              <a:ext uri="{FF2B5EF4-FFF2-40B4-BE49-F238E27FC236}">
                <a16:creationId xmlns:a16="http://schemas.microsoft.com/office/drawing/2014/main" id="{2E4969C6-E0C2-425A-A5F9-8F91AE5D3E0B}"/>
              </a:ext>
            </a:extLst>
          </p:cNvPr>
          <p:cNvPicPr>
            <a:picLocks noChangeAspect="1"/>
          </p:cNvPicPr>
          <p:nvPr/>
        </p:nvPicPr>
        <p:blipFill>
          <a:blip r:embed="rId3"/>
          <a:stretch>
            <a:fillRect/>
          </a:stretch>
        </p:blipFill>
        <p:spPr>
          <a:xfrm>
            <a:off x="2401658" y="3645154"/>
            <a:ext cx="4400189" cy="3200572"/>
          </a:xfrm>
          <a:prstGeom prst="rect">
            <a:avLst/>
          </a:prstGeom>
        </p:spPr>
      </p:pic>
      <p:cxnSp>
        <p:nvCxnSpPr>
          <p:cNvPr id="10" name="Straight Connector 9">
            <a:extLst>
              <a:ext uri="{FF2B5EF4-FFF2-40B4-BE49-F238E27FC236}">
                <a16:creationId xmlns:a16="http://schemas.microsoft.com/office/drawing/2014/main" id="{E2018031-BA00-4991-ACD6-BCC8952E1C15}"/>
              </a:ext>
            </a:extLst>
          </p:cNvPr>
          <p:cNvCxnSpPr/>
          <p:nvPr/>
        </p:nvCxnSpPr>
        <p:spPr>
          <a:xfrm>
            <a:off x="2158696" y="2767762"/>
            <a:ext cx="4763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E21D7C-578D-4920-9E11-3BCCB4D445CB}"/>
              </a:ext>
            </a:extLst>
          </p:cNvPr>
          <p:cNvCxnSpPr/>
          <p:nvPr/>
        </p:nvCxnSpPr>
        <p:spPr>
          <a:xfrm>
            <a:off x="2158696" y="4065181"/>
            <a:ext cx="4763386"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58B68B3-BEEA-4558-8423-BEF858E636A3}"/>
              </a:ext>
            </a:extLst>
          </p:cNvPr>
          <p:cNvPicPr>
            <a:picLocks noChangeAspect="1"/>
          </p:cNvPicPr>
          <p:nvPr/>
        </p:nvPicPr>
        <p:blipFill>
          <a:blip r:embed="rId4"/>
          <a:stretch>
            <a:fillRect/>
          </a:stretch>
        </p:blipFill>
        <p:spPr>
          <a:xfrm>
            <a:off x="7320073" y="3429000"/>
            <a:ext cx="4229100" cy="3095625"/>
          </a:xfrm>
          <a:prstGeom prst="rect">
            <a:avLst/>
          </a:prstGeom>
        </p:spPr>
      </p:pic>
      <p:sp>
        <p:nvSpPr>
          <p:cNvPr id="13" name="TextBox 12">
            <a:extLst>
              <a:ext uri="{FF2B5EF4-FFF2-40B4-BE49-F238E27FC236}">
                <a16:creationId xmlns:a16="http://schemas.microsoft.com/office/drawing/2014/main" id="{6B155B8F-793A-48D6-9DE9-84C49F9BD6AD}"/>
              </a:ext>
            </a:extLst>
          </p:cNvPr>
          <p:cNvSpPr txBox="1"/>
          <p:nvPr/>
        </p:nvSpPr>
        <p:spPr>
          <a:xfrm>
            <a:off x="7320073" y="1736171"/>
            <a:ext cx="6097772" cy="369332"/>
          </a:xfrm>
          <a:prstGeom prst="rect">
            <a:avLst/>
          </a:prstGeom>
          <a:noFill/>
        </p:spPr>
        <p:txBody>
          <a:bodyPr wrap="square">
            <a:spAutoFit/>
          </a:bodyPr>
          <a:lstStyle/>
          <a:p>
            <a:r>
              <a:rPr lang="en-US" dirty="0" err="1"/>
              <a:t>p_lwf</a:t>
            </a:r>
            <a:r>
              <a:rPr lang="en-US" dirty="0"/>
              <a:t> = </a:t>
            </a:r>
            <a:r>
              <a:rPr lang="en-US" dirty="0" err="1"/>
              <a:t>p_fl</a:t>
            </a:r>
            <a:r>
              <a:rPr lang="en-US" dirty="0"/>
              <a:t> / </a:t>
            </a:r>
            <a:r>
              <a:rPr lang="en-US" dirty="0" err="1"/>
              <a:t>p_f</a:t>
            </a:r>
            <a:endParaRPr lang="en-US" dirty="0"/>
          </a:p>
        </p:txBody>
      </p:sp>
    </p:spTree>
    <p:extLst>
      <p:ext uri="{BB962C8B-B14F-4D97-AF65-F5344CB8AC3E}">
        <p14:creationId xmlns:p14="http://schemas.microsoft.com/office/powerpoint/2010/main" val="11658433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2801B-5792-4EAE-AF64-4E8BEA74DEF8}"/>
              </a:ext>
            </a:extLst>
          </p:cNvPr>
          <p:cNvPicPr>
            <a:picLocks noChangeAspect="1"/>
          </p:cNvPicPr>
          <p:nvPr/>
        </p:nvPicPr>
        <p:blipFill>
          <a:blip r:embed="rId2"/>
          <a:stretch>
            <a:fillRect/>
          </a:stretch>
        </p:blipFill>
        <p:spPr>
          <a:xfrm>
            <a:off x="1525402" y="707421"/>
            <a:ext cx="5782482" cy="5010849"/>
          </a:xfrm>
          <a:prstGeom prst="rect">
            <a:avLst/>
          </a:prstGeom>
        </p:spPr>
      </p:pic>
      <p:sp>
        <p:nvSpPr>
          <p:cNvPr id="6" name="TextBox 5">
            <a:extLst>
              <a:ext uri="{FF2B5EF4-FFF2-40B4-BE49-F238E27FC236}">
                <a16:creationId xmlns:a16="http://schemas.microsoft.com/office/drawing/2014/main" id="{AC4D31F5-C368-403C-9B59-2F9C2900AD54}"/>
              </a:ext>
            </a:extLst>
          </p:cNvPr>
          <p:cNvSpPr txBox="1"/>
          <p:nvPr/>
        </p:nvSpPr>
        <p:spPr>
          <a:xfrm>
            <a:off x="170131" y="572865"/>
            <a:ext cx="1685141" cy="646331"/>
          </a:xfrm>
          <a:prstGeom prst="rect">
            <a:avLst/>
          </a:prstGeom>
          <a:noFill/>
        </p:spPr>
        <p:txBody>
          <a:bodyPr wrap="none" rtlCol="0">
            <a:spAutoFit/>
          </a:bodyPr>
          <a:lstStyle/>
          <a:p>
            <a:r>
              <a:rPr lang="en-US" altLang="zh-CN" dirty="0"/>
              <a:t>Label: </a:t>
            </a:r>
          </a:p>
          <a:p>
            <a:r>
              <a:rPr lang="en-US" altLang="zh-CN" dirty="0"/>
              <a:t>random seeds:2</a:t>
            </a:r>
            <a:endParaRPr lang="en-US" dirty="0"/>
          </a:p>
        </p:txBody>
      </p:sp>
      <p:sp>
        <p:nvSpPr>
          <p:cNvPr id="7" name="TextBox 6">
            <a:extLst>
              <a:ext uri="{FF2B5EF4-FFF2-40B4-BE49-F238E27FC236}">
                <a16:creationId xmlns:a16="http://schemas.microsoft.com/office/drawing/2014/main" id="{6BC03FCE-3D13-4DBE-9510-801BCFB72073}"/>
              </a:ext>
            </a:extLst>
          </p:cNvPr>
          <p:cNvSpPr txBox="1"/>
          <p:nvPr/>
        </p:nvSpPr>
        <p:spPr>
          <a:xfrm>
            <a:off x="46084" y="3645154"/>
            <a:ext cx="1787669" cy="646331"/>
          </a:xfrm>
          <a:prstGeom prst="rect">
            <a:avLst/>
          </a:prstGeom>
          <a:noFill/>
        </p:spPr>
        <p:txBody>
          <a:bodyPr wrap="none" rtlCol="0">
            <a:spAutoFit/>
          </a:bodyPr>
          <a:lstStyle/>
          <a:p>
            <a:r>
              <a:rPr lang="en-US" altLang="zh-CN" dirty="0"/>
              <a:t>Feature: </a:t>
            </a:r>
          </a:p>
          <a:p>
            <a:r>
              <a:rPr lang="en-US" dirty="0"/>
              <a:t>Random seeds: 1</a:t>
            </a:r>
          </a:p>
        </p:txBody>
      </p:sp>
      <p:cxnSp>
        <p:nvCxnSpPr>
          <p:cNvPr id="10" name="Straight Connector 9">
            <a:extLst>
              <a:ext uri="{FF2B5EF4-FFF2-40B4-BE49-F238E27FC236}">
                <a16:creationId xmlns:a16="http://schemas.microsoft.com/office/drawing/2014/main" id="{E2018031-BA00-4991-ACD6-BCC8952E1C15}"/>
              </a:ext>
            </a:extLst>
          </p:cNvPr>
          <p:cNvCxnSpPr>
            <a:cxnSpLocks/>
          </p:cNvCxnSpPr>
          <p:nvPr/>
        </p:nvCxnSpPr>
        <p:spPr>
          <a:xfrm>
            <a:off x="1525402" y="1087818"/>
            <a:ext cx="60024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E21D7C-578D-4920-9E11-3BCCB4D445CB}"/>
              </a:ext>
            </a:extLst>
          </p:cNvPr>
          <p:cNvCxnSpPr>
            <a:cxnSpLocks/>
          </p:cNvCxnSpPr>
          <p:nvPr/>
        </p:nvCxnSpPr>
        <p:spPr>
          <a:xfrm>
            <a:off x="1833753" y="3767473"/>
            <a:ext cx="547413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155B8F-793A-48D6-9DE9-84C49F9BD6AD}"/>
              </a:ext>
            </a:extLst>
          </p:cNvPr>
          <p:cNvSpPr txBox="1"/>
          <p:nvPr/>
        </p:nvSpPr>
        <p:spPr>
          <a:xfrm>
            <a:off x="8510919" y="1639499"/>
            <a:ext cx="6097772" cy="369332"/>
          </a:xfrm>
          <a:prstGeom prst="rect">
            <a:avLst/>
          </a:prstGeom>
          <a:noFill/>
        </p:spPr>
        <p:txBody>
          <a:bodyPr wrap="square">
            <a:spAutoFit/>
          </a:bodyPr>
          <a:lstStyle/>
          <a:p>
            <a:r>
              <a:rPr lang="en-US" dirty="0" err="1"/>
              <a:t>p_lwf</a:t>
            </a:r>
            <a:r>
              <a:rPr lang="en-US" dirty="0"/>
              <a:t> = </a:t>
            </a:r>
            <a:r>
              <a:rPr lang="en-US" dirty="0" err="1"/>
              <a:t>p_fl</a:t>
            </a:r>
            <a:r>
              <a:rPr lang="en-US" dirty="0"/>
              <a:t> / </a:t>
            </a:r>
            <a:r>
              <a:rPr lang="en-US" dirty="0" err="1"/>
              <a:t>p_f</a:t>
            </a:r>
            <a:endParaRPr lang="en-US" dirty="0"/>
          </a:p>
        </p:txBody>
      </p:sp>
      <p:pic>
        <p:nvPicPr>
          <p:cNvPr id="5" name="Picture 4">
            <a:extLst>
              <a:ext uri="{FF2B5EF4-FFF2-40B4-BE49-F238E27FC236}">
                <a16:creationId xmlns:a16="http://schemas.microsoft.com/office/drawing/2014/main" id="{2220948F-D07B-4D42-B30F-C527DDC765A4}"/>
              </a:ext>
            </a:extLst>
          </p:cNvPr>
          <p:cNvPicPr>
            <a:picLocks noChangeAspect="1"/>
          </p:cNvPicPr>
          <p:nvPr/>
        </p:nvPicPr>
        <p:blipFill>
          <a:blip r:embed="rId3"/>
          <a:stretch>
            <a:fillRect/>
          </a:stretch>
        </p:blipFill>
        <p:spPr>
          <a:xfrm>
            <a:off x="7307884" y="3090527"/>
            <a:ext cx="4134427" cy="2981741"/>
          </a:xfrm>
          <a:prstGeom prst="rect">
            <a:avLst/>
          </a:prstGeom>
        </p:spPr>
      </p:pic>
    </p:spTree>
    <p:extLst>
      <p:ext uri="{BB962C8B-B14F-4D97-AF65-F5344CB8AC3E}">
        <p14:creationId xmlns:p14="http://schemas.microsoft.com/office/powerpoint/2010/main" val="2788083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D7FFAF-02BB-4187-9224-3F929D02B28A}"/>
              </a:ext>
            </a:extLst>
          </p:cNvPr>
          <p:cNvPicPr>
            <a:picLocks noChangeAspect="1"/>
          </p:cNvPicPr>
          <p:nvPr/>
        </p:nvPicPr>
        <p:blipFill>
          <a:blip r:embed="rId2"/>
          <a:stretch>
            <a:fillRect/>
          </a:stretch>
        </p:blipFill>
        <p:spPr>
          <a:xfrm>
            <a:off x="1942134" y="852874"/>
            <a:ext cx="5753903" cy="5010849"/>
          </a:xfrm>
          <a:prstGeom prst="rect">
            <a:avLst/>
          </a:prstGeom>
        </p:spPr>
      </p:pic>
      <p:sp>
        <p:nvSpPr>
          <p:cNvPr id="6" name="TextBox 5">
            <a:extLst>
              <a:ext uri="{FF2B5EF4-FFF2-40B4-BE49-F238E27FC236}">
                <a16:creationId xmlns:a16="http://schemas.microsoft.com/office/drawing/2014/main" id="{AC4D31F5-C368-403C-9B59-2F9C2900AD54}"/>
              </a:ext>
            </a:extLst>
          </p:cNvPr>
          <p:cNvSpPr txBox="1"/>
          <p:nvPr/>
        </p:nvSpPr>
        <p:spPr>
          <a:xfrm>
            <a:off x="170131" y="572865"/>
            <a:ext cx="1919180" cy="646331"/>
          </a:xfrm>
          <a:prstGeom prst="rect">
            <a:avLst/>
          </a:prstGeom>
          <a:noFill/>
        </p:spPr>
        <p:txBody>
          <a:bodyPr wrap="none" rtlCol="0">
            <a:spAutoFit/>
          </a:bodyPr>
          <a:lstStyle/>
          <a:p>
            <a:r>
              <a:rPr lang="en-US" altLang="zh-CN" dirty="0"/>
              <a:t>Label: </a:t>
            </a:r>
          </a:p>
          <a:p>
            <a:r>
              <a:rPr lang="en-US" altLang="zh-CN" dirty="0"/>
              <a:t>random seeds:999</a:t>
            </a:r>
            <a:endParaRPr lang="en-US" dirty="0"/>
          </a:p>
        </p:txBody>
      </p:sp>
      <p:sp>
        <p:nvSpPr>
          <p:cNvPr id="7" name="TextBox 6">
            <a:extLst>
              <a:ext uri="{FF2B5EF4-FFF2-40B4-BE49-F238E27FC236}">
                <a16:creationId xmlns:a16="http://schemas.microsoft.com/office/drawing/2014/main" id="{6BC03FCE-3D13-4DBE-9510-801BCFB72073}"/>
              </a:ext>
            </a:extLst>
          </p:cNvPr>
          <p:cNvSpPr txBox="1"/>
          <p:nvPr/>
        </p:nvSpPr>
        <p:spPr>
          <a:xfrm>
            <a:off x="46084" y="3645154"/>
            <a:ext cx="1787669" cy="646331"/>
          </a:xfrm>
          <a:prstGeom prst="rect">
            <a:avLst/>
          </a:prstGeom>
          <a:noFill/>
        </p:spPr>
        <p:txBody>
          <a:bodyPr wrap="none" rtlCol="0">
            <a:spAutoFit/>
          </a:bodyPr>
          <a:lstStyle/>
          <a:p>
            <a:r>
              <a:rPr lang="en-US" altLang="zh-CN" dirty="0"/>
              <a:t>Feature: </a:t>
            </a:r>
          </a:p>
          <a:p>
            <a:r>
              <a:rPr lang="en-US" dirty="0"/>
              <a:t>Random seeds: 3</a:t>
            </a:r>
          </a:p>
        </p:txBody>
      </p:sp>
      <p:cxnSp>
        <p:nvCxnSpPr>
          <p:cNvPr id="10" name="Straight Connector 9">
            <a:extLst>
              <a:ext uri="{FF2B5EF4-FFF2-40B4-BE49-F238E27FC236}">
                <a16:creationId xmlns:a16="http://schemas.microsoft.com/office/drawing/2014/main" id="{E2018031-BA00-4991-ACD6-BCC8952E1C15}"/>
              </a:ext>
            </a:extLst>
          </p:cNvPr>
          <p:cNvCxnSpPr>
            <a:cxnSpLocks/>
          </p:cNvCxnSpPr>
          <p:nvPr/>
        </p:nvCxnSpPr>
        <p:spPr>
          <a:xfrm>
            <a:off x="2089311" y="1769661"/>
            <a:ext cx="60024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E21D7C-578D-4920-9E11-3BCCB4D445CB}"/>
              </a:ext>
            </a:extLst>
          </p:cNvPr>
          <p:cNvCxnSpPr>
            <a:cxnSpLocks/>
          </p:cNvCxnSpPr>
          <p:nvPr/>
        </p:nvCxnSpPr>
        <p:spPr>
          <a:xfrm>
            <a:off x="2216527" y="3895066"/>
            <a:ext cx="547413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155B8F-793A-48D6-9DE9-84C49F9BD6AD}"/>
              </a:ext>
            </a:extLst>
          </p:cNvPr>
          <p:cNvSpPr txBox="1"/>
          <p:nvPr/>
        </p:nvSpPr>
        <p:spPr>
          <a:xfrm>
            <a:off x="8510919" y="1639499"/>
            <a:ext cx="6097772" cy="369332"/>
          </a:xfrm>
          <a:prstGeom prst="rect">
            <a:avLst/>
          </a:prstGeom>
          <a:noFill/>
        </p:spPr>
        <p:txBody>
          <a:bodyPr wrap="square">
            <a:spAutoFit/>
          </a:bodyPr>
          <a:lstStyle/>
          <a:p>
            <a:r>
              <a:rPr lang="en-US" dirty="0" err="1"/>
              <a:t>p_lwf</a:t>
            </a:r>
            <a:r>
              <a:rPr lang="en-US" dirty="0"/>
              <a:t> = </a:t>
            </a:r>
            <a:r>
              <a:rPr lang="en-US" dirty="0" err="1"/>
              <a:t>p_fl</a:t>
            </a:r>
            <a:r>
              <a:rPr lang="en-US" dirty="0"/>
              <a:t> / </a:t>
            </a:r>
            <a:r>
              <a:rPr lang="en-US" dirty="0" err="1"/>
              <a:t>p_f</a:t>
            </a:r>
            <a:endParaRPr lang="en-US" dirty="0"/>
          </a:p>
        </p:txBody>
      </p:sp>
      <p:pic>
        <p:nvPicPr>
          <p:cNvPr id="9" name="Picture 8">
            <a:extLst>
              <a:ext uri="{FF2B5EF4-FFF2-40B4-BE49-F238E27FC236}">
                <a16:creationId xmlns:a16="http://schemas.microsoft.com/office/drawing/2014/main" id="{388ADAE0-5374-40C4-B1F8-7F8745404F20}"/>
              </a:ext>
            </a:extLst>
          </p:cNvPr>
          <p:cNvPicPr>
            <a:picLocks noChangeAspect="1"/>
          </p:cNvPicPr>
          <p:nvPr/>
        </p:nvPicPr>
        <p:blipFill>
          <a:blip r:embed="rId3"/>
          <a:stretch>
            <a:fillRect/>
          </a:stretch>
        </p:blipFill>
        <p:spPr>
          <a:xfrm>
            <a:off x="7690658" y="3448452"/>
            <a:ext cx="4220164" cy="2981741"/>
          </a:xfrm>
          <a:prstGeom prst="rect">
            <a:avLst/>
          </a:prstGeom>
        </p:spPr>
      </p:pic>
    </p:spTree>
    <p:extLst>
      <p:ext uri="{BB962C8B-B14F-4D97-AF65-F5344CB8AC3E}">
        <p14:creationId xmlns:p14="http://schemas.microsoft.com/office/powerpoint/2010/main" val="41497637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354C8EE-F0DE-451C-99F7-FE35AB04EA80}"/>
              </a:ext>
            </a:extLst>
          </p:cNvPr>
          <p:cNvSpPr txBox="1"/>
          <p:nvPr/>
        </p:nvSpPr>
        <p:spPr>
          <a:xfrm>
            <a:off x="1305145" y="2690336"/>
            <a:ext cx="8476807" cy="1477328"/>
          </a:xfrm>
          <a:prstGeom prst="rect">
            <a:avLst/>
          </a:prstGeom>
          <a:noFill/>
        </p:spPr>
        <p:txBody>
          <a:bodyPr wrap="square">
            <a:spAutoFit/>
          </a:bodyPr>
          <a:lstStyle/>
          <a:p>
            <a:r>
              <a:rPr lang="en-US" dirty="0"/>
              <a:t>Entropy	       Cos/Sin	   Cos/Cos	                    rand/rand	rand/rand</a:t>
            </a:r>
          </a:p>
          <a:p>
            <a:r>
              <a:rPr lang="en-US" dirty="0"/>
              <a:t>Method1	     4.196607702	2.27963666	3.225641054	3.380532525</a:t>
            </a:r>
          </a:p>
          <a:p>
            <a:r>
              <a:rPr lang="en-US" dirty="0"/>
              <a:t>Method2	   17.99444812	0.741708747	9.255748287	10.64977153</a:t>
            </a:r>
          </a:p>
          <a:p>
            <a:r>
              <a:rPr lang="en-US" dirty="0"/>
              <a:t>Method3	    2.197224577	2.197224577	2.197224577	1.831020481</a:t>
            </a:r>
          </a:p>
          <a:p>
            <a:r>
              <a:rPr lang="en-US" dirty="0"/>
              <a:t>Method4	    4.196607702	2.27963666	3.225641054	3.380532525</a:t>
            </a:r>
          </a:p>
        </p:txBody>
      </p:sp>
      <p:sp>
        <p:nvSpPr>
          <p:cNvPr id="15" name="TextBox 14">
            <a:extLst>
              <a:ext uri="{FF2B5EF4-FFF2-40B4-BE49-F238E27FC236}">
                <a16:creationId xmlns:a16="http://schemas.microsoft.com/office/drawing/2014/main" id="{3B31B2FC-6253-4579-9A6B-5E7889946D46}"/>
              </a:ext>
            </a:extLst>
          </p:cNvPr>
          <p:cNvSpPr txBox="1"/>
          <p:nvPr/>
        </p:nvSpPr>
        <p:spPr>
          <a:xfrm>
            <a:off x="269449" y="98142"/>
            <a:ext cx="9725155" cy="861774"/>
          </a:xfrm>
          <a:prstGeom prst="rect">
            <a:avLst/>
          </a:prstGeom>
          <a:noFill/>
        </p:spPr>
        <p:txBody>
          <a:bodyPr wrap="square" rtlCol="0">
            <a:spAutoFit/>
          </a:bodyPr>
          <a:lstStyle/>
          <a:p>
            <a:r>
              <a:rPr lang="en-US" sz="3200" b="0" i="0" dirty="0">
                <a:solidFill>
                  <a:srgbClr val="000000"/>
                </a:solidFill>
                <a:effectLst/>
                <a:latin typeface="Linux Libertine"/>
              </a:rPr>
              <a:t>Entropy</a:t>
            </a:r>
            <a:endParaRPr lang="en-US" dirty="0"/>
          </a:p>
          <a:p>
            <a:endParaRPr lang="en-US" dirty="0"/>
          </a:p>
        </p:txBody>
      </p:sp>
    </p:spTree>
    <p:extLst>
      <p:ext uri="{BB962C8B-B14F-4D97-AF65-F5344CB8AC3E}">
        <p14:creationId xmlns:p14="http://schemas.microsoft.com/office/powerpoint/2010/main" val="1750439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7693F-3520-440B-9B7C-0075BEEB2A34}"/>
              </a:ext>
            </a:extLst>
          </p:cNvPr>
          <p:cNvSpPr txBox="1"/>
          <p:nvPr/>
        </p:nvSpPr>
        <p:spPr>
          <a:xfrm>
            <a:off x="269449" y="98142"/>
            <a:ext cx="9725155" cy="584775"/>
          </a:xfrm>
          <a:prstGeom prst="rect">
            <a:avLst/>
          </a:prstGeom>
          <a:noFill/>
        </p:spPr>
        <p:txBody>
          <a:bodyPr wrap="square" rtlCol="0">
            <a:spAutoFit/>
          </a:bodyPr>
          <a:lstStyle/>
          <a:p>
            <a:r>
              <a:rPr lang="en-US" sz="3200" b="0" i="0" dirty="0">
                <a:solidFill>
                  <a:srgbClr val="000000"/>
                </a:solidFill>
                <a:effectLst/>
                <a:latin typeface="Linux Libertine"/>
              </a:rPr>
              <a:t>Bool Data warehouse Framework</a:t>
            </a:r>
            <a:endParaRPr lang="en-US" dirty="0"/>
          </a:p>
        </p:txBody>
      </p:sp>
      <p:pic>
        <p:nvPicPr>
          <p:cNvPr id="4" name="Picture 3">
            <a:extLst>
              <a:ext uri="{FF2B5EF4-FFF2-40B4-BE49-F238E27FC236}">
                <a16:creationId xmlns:a16="http://schemas.microsoft.com/office/drawing/2014/main" id="{B0C9AC08-3BB6-4699-9123-BC5CE019F909}"/>
              </a:ext>
            </a:extLst>
          </p:cNvPr>
          <p:cNvPicPr>
            <a:picLocks noChangeAspect="1"/>
          </p:cNvPicPr>
          <p:nvPr/>
        </p:nvPicPr>
        <p:blipFill>
          <a:blip r:embed="rId2"/>
          <a:stretch>
            <a:fillRect/>
          </a:stretch>
        </p:blipFill>
        <p:spPr>
          <a:xfrm>
            <a:off x="922592" y="773148"/>
            <a:ext cx="3540551" cy="1366103"/>
          </a:xfrm>
          <a:prstGeom prst="rect">
            <a:avLst/>
          </a:prstGeom>
        </p:spPr>
      </p:pic>
      <p:pic>
        <p:nvPicPr>
          <p:cNvPr id="6" name="Picture 5">
            <a:extLst>
              <a:ext uri="{FF2B5EF4-FFF2-40B4-BE49-F238E27FC236}">
                <a16:creationId xmlns:a16="http://schemas.microsoft.com/office/drawing/2014/main" id="{FE35ACAA-5774-4D84-AE42-BF30BECA6C51}"/>
              </a:ext>
            </a:extLst>
          </p:cNvPr>
          <p:cNvPicPr>
            <a:picLocks noChangeAspect="1"/>
          </p:cNvPicPr>
          <p:nvPr/>
        </p:nvPicPr>
        <p:blipFill>
          <a:blip r:embed="rId3"/>
          <a:stretch>
            <a:fillRect/>
          </a:stretch>
        </p:blipFill>
        <p:spPr>
          <a:xfrm>
            <a:off x="461671" y="2800127"/>
            <a:ext cx="4670355" cy="3567845"/>
          </a:xfrm>
          <a:prstGeom prst="rect">
            <a:avLst/>
          </a:prstGeom>
        </p:spPr>
      </p:pic>
      <p:pic>
        <p:nvPicPr>
          <p:cNvPr id="8" name="Picture 7">
            <a:extLst>
              <a:ext uri="{FF2B5EF4-FFF2-40B4-BE49-F238E27FC236}">
                <a16:creationId xmlns:a16="http://schemas.microsoft.com/office/drawing/2014/main" id="{C4D326F0-34D5-42BE-BD5D-9182A993124E}"/>
              </a:ext>
            </a:extLst>
          </p:cNvPr>
          <p:cNvPicPr>
            <a:picLocks noChangeAspect="1"/>
          </p:cNvPicPr>
          <p:nvPr/>
        </p:nvPicPr>
        <p:blipFill>
          <a:blip r:embed="rId4"/>
          <a:stretch>
            <a:fillRect/>
          </a:stretch>
        </p:blipFill>
        <p:spPr>
          <a:xfrm>
            <a:off x="5826023" y="3687330"/>
            <a:ext cx="6144727" cy="1793437"/>
          </a:xfrm>
          <a:prstGeom prst="rect">
            <a:avLst/>
          </a:prstGeom>
        </p:spPr>
      </p:pic>
      <p:sp>
        <p:nvSpPr>
          <p:cNvPr id="9" name="Arrow: Down 8">
            <a:extLst>
              <a:ext uri="{FF2B5EF4-FFF2-40B4-BE49-F238E27FC236}">
                <a16:creationId xmlns:a16="http://schemas.microsoft.com/office/drawing/2014/main" id="{DA21C32E-E826-4AB9-B699-DB585089A07D}"/>
              </a:ext>
            </a:extLst>
          </p:cNvPr>
          <p:cNvSpPr/>
          <p:nvPr/>
        </p:nvSpPr>
        <p:spPr>
          <a:xfrm>
            <a:off x="2960914" y="2329543"/>
            <a:ext cx="293915" cy="5878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53C5063-4462-43EF-9D1C-1CF13A5D476A}"/>
              </a:ext>
            </a:extLst>
          </p:cNvPr>
          <p:cNvSpPr/>
          <p:nvPr/>
        </p:nvSpPr>
        <p:spPr>
          <a:xfrm>
            <a:off x="5132026" y="4746171"/>
            <a:ext cx="693997" cy="283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03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Visualization</a:t>
            </a:r>
          </a:p>
          <a:p>
            <a:pPr lvl="2"/>
            <a:r>
              <a:rPr lang="en-US" dirty="0"/>
              <a:t>Prof. </a:t>
            </a:r>
            <a:r>
              <a:rPr lang="en-US" dirty="0" err="1"/>
              <a:t>Panos</a:t>
            </a:r>
            <a:r>
              <a:rPr lang="en-US" dirty="0"/>
              <a:t> </a:t>
            </a:r>
            <a:r>
              <a:rPr lang="en-US" dirty="0" err="1"/>
              <a:t>Chrysanthis</a:t>
            </a:r>
            <a:r>
              <a:rPr lang="en-US" dirty="0"/>
              <a:t>, Xiaozhong Zhang</a:t>
            </a:r>
          </a:p>
          <a:p>
            <a:pPr marL="914400" lvl="2" indent="0">
              <a:buNone/>
            </a:pPr>
            <a:endParaRPr lang="en-US" dirty="0"/>
          </a:p>
          <a:p>
            <a:pPr lvl="2"/>
            <a:endParaRPr lang="en-US" dirty="0"/>
          </a:p>
          <a:p>
            <a:pPr lvl="2"/>
            <a:endParaRPr lang="en-US" dirty="0"/>
          </a:p>
          <a:p>
            <a:pPr lvl="2"/>
            <a:endParaRPr lang="en-US" dirty="0"/>
          </a:p>
        </p:txBody>
      </p:sp>
      <p:pic>
        <p:nvPicPr>
          <p:cNvPr id="5" name="Picture 4">
            <a:extLst>
              <a:ext uri="{FF2B5EF4-FFF2-40B4-BE49-F238E27FC236}">
                <a16:creationId xmlns:a16="http://schemas.microsoft.com/office/drawing/2014/main" id="{51B5F66E-98D7-4266-BEBA-51AD193DD7A8}"/>
              </a:ext>
            </a:extLst>
          </p:cNvPr>
          <p:cNvPicPr>
            <a:picLocks noChangeAspect="1"/>
          </p:cNvPicPr>
          <p:nvPr/>
        </p:nvPicPr>
        <p:blipFill>
          <a:blip r:embed="rId2"/>
          <a:stretch>
            <a:fillRect/>
          </a:stretch>
        </p:blipFill>
        <p:spPr>
          <a:xfrm>
            <a:off x="1260231" y="1677193"/>
            <a:ext cx="8798170" cy="4424513"/>
          </a:xfrm>
          <a:prstGeom prst="rect">
            <a:avLst/>
          </a:prstGeom>
        </p:spPr>
      </p:pic>
    </p:spTree>
    <p:extLst>
      <p:ext uri="{BB962C8B-B14F-4D97-AF65-F5344CB8AC3E}">
        <p14:creationId xmlns:p14="http://schemas.microsoft.com/office/powerpoint/2010/main" val="3228585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82C83-75F1-49D3-BFBB-AAA1B00D293F}"/>
              </a:ext>
            </a:extLst>
          </p:cNvPr>
          <p:cNvPicPr>
            <a:picLocks noChangeAspect="1"/>
          </p:cNvPicPr>
          <p:nvPr/>
        </p:nvPicPr>
        <p:blipFill>
          <a:blip r:embed="rId2"/>
          <a:stretch>
            <a:fillRect/>
          </a:stretch>
        </p:blipFill>
        <p:spPr>
          <a:xfrm>
            <a:off x="0" y="1"/>
            <a:ext cx="3662794" cy="2204505"/>
          </a:xfrm>
          <a:prstGeom prst="rect">
            <a:avLst/>
          </a:prstGeom>
        </p:spPr>
      </p:pic>
      <p:pic>
        <p:nvPicPr>
          <p:cNvPr id="4" name="Picture 3">
            <a:extLst>
              <a:ext uri="{FF2B5EF4-FFF2-40B4-BE49-F238E27FC236}">
                <a16:creationId xmlns:a16="http://schemas.microsoft.com/office/drawing/2014/main" id="{DC7C31BE-D499-406E-8AF6-9EA5C74CDBBE}"/>
              </a:ext>
            </a:extLst>
          </p:cNvPr>
          <p:cNvPicPr>
            <a:picLocks noChangeAspect="1"/>
          </p:cNvPicPr>
          <p:nvPr/>
        </p:nvPicPr>
        <p:blipFill>
          <a:blip r:embed="rId3"/>
          <a:stretch>
            <a:fillRect/>
          </a:stretch>
        </p:blipFill>
        <p:spPr>
          <a:xfrm>
            <a:off x="3662794" y="1"/>
            <a:ext cx="3667671" cy="2204505"/>
          </a:xfrm>
          <a:prstGeom prst="rect">
            <a:avLst/>
          </a:prstGeom>
        </p:spPr>
      </p:pic>
      <p:pic>
        <p:nvPicPr>
          <p:cNvPr id="5" name="Picture 4">
            <a:extLst>
              <a:ext uri="{FF2B5EF4-FFF2-40B4-BE49-F238E27FC236}">
                <a16:creationId xmlns:a16="http://schemas.microsoft.com/office/drawing/2014/main" id="{CB90FA80-8E24-4944-8DD4-20D78A7A4BC3}"/>
              </a:ext>
            </a:extLst>
          </p:cNvPr>
          <p:cNvPicPr>
            <a:picLocks noChangeAspect="1"/>
          </p:cNvPicPr>
          <p:nvPr/>
        </p:nvPicPr>
        <p:blipFill>
          <a:blip r:embed="rId4"/>
          <a:stretch>
            <a:fillRect/>
          </a:stretch>
        </p:blipFill>
        <p:spPr>
          <a:xfrm>
            <a:off x="7325588" y="0"/>
            <a:ext cx="3662794" cy="2204505"/>
          </a:xfrm>
          <a:prstGeom prst="rect">
            <a:avLst/>
          </a:prstGeom>
        </p:spPr>
      </p:pic>
      <p:pic>
        <p:nvPicPr>
          <p:cNvPr id="6" name="Picture 5">
            <a:extLst>
              <a:ext uri="{FF2B5EF4-FFF2-40B4-BE49-F238E27FC236}">
                <a16:creationId xmlns:a16="http://schemas.microsoft.com/office/drawing/2014/main" id="{F2096C5D-1969-4D0E-9962-35F565EE6B2C}"/>
              </a:ext>
            </a:extLst>
          </p:cNvPr>
          <p:cNvPicPr>
            <a:picLocks noChangeAspect="1"/>
          </p:cNvPicPr>
          <p:nvPr/>
        </p:nvPicPr>
        <p:blipFill>
          <a:blip r:embed="rId5"/>
          <a:stretch>
            <a:fillRect/>
          </a:stretch>
        </p:blipFill>
        <p:spPr>
          <a:xfrm>
            <a:off x="-7312" y="2204505"/>
            <a:ext cx="3662794" cy="2204505"/>
          </a:xfrm>
          <a:prstGeom prst="rect">
            <a:avLst/>
          </a:prstGeom>
        </p:spPr>
      </p:pic>
      <p:pic>
        <p:nvPicPr>
          <p:cNvPr id="7" name="Picture 6">
            <a:extLst>
              <a:ext uri="{FF2B5EF4-FFF2-40B4-BE49-F238E27FC236}">
                <a16:creationId xmlns:a16="http://schemas.microsoft.com/office/drawing/2014/main" id="{E32FEC90-C319-4E31-8960-E23620CB0D7B}"/>
              </a:ext>
            </a:extLst>
          </p:cNvPr>
          <p:cNvPicPr>
            <a:picLocks noChangeAspect="1"/>
          </p:cNvPicPr>
          <p:nvPr/>
        </p:nvPicPr>
        <p:blipFill>
          <a:blip r:embed="rId6"/>
          <a:stretch>
            <a:fillRect/>
          </a:stretch>
        </p:blipFill>
        <p:spPr>
          <a:xfrm>
            <a:off x="3670106" y="2204504"/>
            <a:ext cx="3667671" cy="2204505"/>
          </a:xfrm>
          <a:prstGeom prst="rect">
            <a:avLst/>
          </a:prstGeom>
        </p:spPr>
      </p:pic>
      <p:pic>
        <p:nvPicPr>
          <p:cNvPr id="8" name="Picture 7">
            <a:extLst>
              <a:ext uri="{FF2B5EF4-FFF2-40B4-BE49-F238E27FC236}">
                <a16:creationId xmlns:a16="http://schemas.microsoft.com/office/drawing/2014/main" id="{1529962B-2A97-471A-BC7D-4C7C3BC36E81}"/>
              </a:ext>
            </a:extLst>
          </p:cNvPr>
          <p:cNvPicPr>
            <a:picLocks noChangeAspect="1"/>
          </p:cNvPicPr>
          <p:nvPr/>
        </p:nvPicPr>
        <p:blipFill>
          <a:blip r:embed="rId7"/>
          <a:stretch>
            <a:fillRect/>
          </a:stretch>
        </p:blipFill>
        <p:spPr>
          <a:xfrm>
            <a:off x="2433206" y="4653494"/>
            <a:ext cx="3662794" cy="2204505"/>
          </a:xfrm>
          <a:prstGeom prst="rect">
            <a:avLst/>
          </a:prstGeom>
        </p:spPr>
      </p:pic>
      <p:pic>
        <p:nvPicPr>
          <p:cNvPr id="9" name="Picture 8">
            <a:extLst>
              <a:ext uri="{FF2B5EF4-FFF2-40B4-BE49-F238E27FC236}">
                <a16:creationId xmlns:a16="http://schemas.microsoft.com/office/drawing/2014/main" id="{C9D9589B-B2EA-4DA0-8A1D-0D60EC18D6BC}"/>
              </a:ext>
            </a:extLst>
          </p:cNvPr>
          <p:cNvPicPr>
            <a:picLocks noChangeAspect="1"/>
          </p:cNvPicPr>
          <p:nvPr/>
        </p:nvPicPr>
        <p:blipFill>
          <a:blip r:embed="rId8"/>
          <a:stretch>
            <a:fillRect/>
          </a:stretch>
        </p:blipFill>
        <p:spPr>
          <a:xfrm>
            <a:off x="6096000" y="4653492"/>
            <a:ext cx="3662794" cy="2204505"/>
          </a:xfrm>
          <a:prstGeom prst="rect">
            <a:avLst/>
          </a:prstGeom>
        </p:spPr>
      </p:pic>
      <p:sp>
        <p:nvSpPr>
          <p:cNvPr id="10" name="TextBox 9">
            <a:extLst>
              <a:ext uri="{FF2B5EF4-FFF2-40B4-BE49-F238E27FC236}">
                <a16:creationId xmlns:a16="http://schemas.microsoft.com/office/drawing/2014/main" id="{2849D7C8-5F77-4B26-BA32-9DBAB6BBF582}"/>
              </a:ext>
            </a:extLst>
          </p:cNvPr>
          <p:cNvSpPr txBox="1"/>
          <p:nvPr/>
        </p:nvSpPr>
        <p:spPr>
          <a:xfrm>
            <a:off x="7454022" y="2346906"/>
            <a:ext cx="4737978" cy="2523768"/>
          </a:xfrm>
          <a:prstGeom prst="rect">
            <a:avLst/>
          </a:prstGeom>
          <a:noFill/>
        </p:spPr>
        <p:txBody>
          <a:bodyPr wrap="square" rtlCol="0">
            <a:spAutoFit/>
          </a:bodyPr>
          <a:lstStyle/>
          <a:p>
            <a:r>
              <a:rPr lang="en-US" sz="3200" dirty="0"/>
              <a:t>Somalia</a:t>
            </a:r>
          </a:p>
          <a:p>
            <a:r>
              <a:rPr lang="en-US" dirty="0"/>
              <a:t>Somali Democratic Republic (1969–1991)</a:t>
            </a:r>
          </a:p>
          <a:p>
            <a:r>
              <a:rPr lang="en-US" dirty="0"/>
              <a:t>Somalia Civil War (1991 - 2006)</a:t>
            </a:r>
          </a:p>
          <a:p>
            <a:r>
              <a:rPr lang="en-US" dirty="0"/>
              <a:t>Somalia War (2006–2009)</a:t>
            </a:r>
          </a:p>
          <a:p>
            <a:r>
              <a:rPr lang="en-US" dirty="0"/>
              <a:t>Somali Civil War (2009–present)</a:t>
            </a:r>
          </a:p>
          <a:p>
            <a:r>
              <a:rPr lang="en-US" dirty="0"/>
              <a:t>(From wiki)</a:t>
            </a:r>
          </a:p>
          <a:p>
            <a:endParaRPr lang="en-US" dirty="0"/>
          </a:p>
          <a:p>
            <a:endParaRPr lang="en-US" dirty="0"/>
          </a:p>
        </p:txBody>
      </p:sp>
      <p:sp>
        <p:nvSpPr>
          <p:cNvPr id="11" name="TextBox 10">
            <a:extLst>
              <a:ext uri="{FF2B5EF4-FFF2-40B4-BE49-F238E27FC236}">
                <a16:creationId xmlns:a16="http://schemas.microsoft.com/office/drawing/2014/main" id="{96D26514-3EE5-4F9E-B02B-EC68ED48D526}"/>
              </a:ext>
            </a:extLst>
          </p:cNvPr>
          <p:cNvSpPr txBox="1"/>
          <p:nvPr/>
        </p:nvSpPr>
        <p:spPr>
          <a:xfrm>
            <a:off x="555121" y="315686"/>
            <a:ext cx="301686"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E3AC34F0-0534-435E-9386-17240C108DF7}"/>
              </a:ext>
            </a:extLst>
          </p:cNvPr>
          <p:cNvSpPr txBox="1"/>
          <p:nvPr/>
        </p:nvSpPr>
        <p:spPr>
          <a:xfrm>
            <a:off x="3962917" y="304800"/>
            <a:ext cx="301686" cy="369332"/>
          </a:xfrm>
          <a:prstGeom prst="rect">
            <a:avLst/>
          </a:prstGeom>
          <a:noFill/>
        </p:spPr>
        <p:txBody>
          <a:bodyPr wrap="none" rtlCol="0">
            <a:spAutoFit/>
          </a:bodyPr>
          <a:lstStyle/>
          <a:p>
            <a:r>
              <a:rPr lang="en-US" dirty="0"/>
              <a:t>2</a:t>
            </a:r>
          </a:p>
        </p:txBody>
      </p:sp>
      <p:sp>
        <p:nvSpPr>
          <p:cNvPr id="13" name="TextBox 12">
            <a:extLst>
              <a:ext uri="{FF2B5EF4-FFF2-40B4-BE49-F238E27FC236}">
                <a16:creationId xmlns:a16="http://schemas.microsoft.com/office/drawing/2014/main" id="{BF32AE7C-D1CA-4D5E-B899-8BF3BDCD9AC7}"/>
              </a:ext>
            </a:extLst>
          </p:cNvPr>
          <p:cNvSpPr txBox="1"/>
          <p:nvPr/>
        </p:nvSpPr>
        <p:spPr>
          <a:xfrm>
            <a:off x="7927397" y="489466"/>
            <a:ext cx="301686" cy="369332"/>
          </a:xfrm>
          <a:prstGeom prst="rect">
            <a:avLst/>
          </a:prstGeom>
          <a:noFill/>
        </p:spPr>
        <p:txBody>
          <a:bodyPr wrap="none" rtlCol="0">
            <a:spAutoFit/>
          </a:bodyPr>
          <a:lstStyle/>
          <a:p>
            <a:r>
              <a:rPr lang="en-US" dirty="0"/>
              <a:t>3</a:t>
            </a:r>
          </a:p>
        </p:txBody>
      </p:sp>
      <p:sp>
        <p:nvSpPr>
          <p:cNvPr id="14" name="TextBox 13">
            <a:extLst>
              <a:ext uri="{FF2B5EF4-FFF2-40B4-BE49-F238E27FC236}">
                <a16:creationId xmlns:a16="http://schemas.microsoft.com/office/drawing/2014/main" id="{FBD8BBE3-8305-4A38-A64E-7193E8EFD854}"/>
              </a:ext>
            </a:extLst>
          </p:cNvPr>
          <p:cNvSpPr txBox="1"/>
          <p:nvPr/>
        </p:nvSpPr>
        <p:spPr>
          <a:xfrm>
            <a:off x="705964" y="2623457"/>
            <a:ext cx="301686" cy="369332"/>
          </a:xfrm>
          <a:prstGeom prst="rect">
            <a:avLst/>
          </a:prstGeom>
          <a:noFill/>
        </p:spPr>
        <p:txBody>
          <a:bodyPr wrap="none" rtlCol="0">
            <a:spAutoFit/>
          </a:bodyPr>
          <a:lstStyle/>
          <a:p>
            <a:r>
              <a:rPr lang="en-US" dirty="0"/>
              <a:t>4</a:t>
            </a:r>
          </a:p>
        </p:txBody>
      </p:sp>
      <p:sp>
        <p:nvSpPr>
          <p:cNvPr id="15" name="TextBox 14">
            <a:extLst>
              <a:ext uri="{FF2B5EF4-FFF2-40B4-BE49-F238E27FC236}">
                <a16:creationId xmlns:a16="http://schemas.microsoft.com/office/drawing/2014/main" id="{2DA71A65-4C93-465D-8638-2D48181F810A}"/>
              </a:ext>
            </a:extLst>
          </p:cNvPr>
          <p:cNvSpPr txBox="1"/>
          <p:nvPr/>
        </p:nvSpPr>
        <p:spPr>
          <a:xfrm>
            <a:off x="4113760" y="2623457"/>
            <a:ext cx="301686" cy="369332"/>
          </a:xfrm>
          <a:prstGeom prst="rect">
            <a:avLst/>
          </a:prstGeom>
          <a:noFill/>
        </p:spPr>
        <p:txBody>
          <a:bodyPr wrap="none" rtlCol="0">
            <a:spAutoFit/>
          </a:bodyPr>
          <a:lstStyle/>
          <a:p>
            <a:r>
              <a:rPr lang="en-US" dirty="0"/>
              <a:t>5</a:t>
            </a:r>
          </a:p>
        </p:txBody>
      </p:sp>
      <p:sp>
        <p:nvSpPr>
          <p:cNvPr id="16" name="TextBox 15">
            <a:extLst>
              <a:ext uri="{FF2B5EF4-FFF2-40B4-BE49-F238E27FC236}">
                <a16:creationId xmlns:a16="http://schemas.microsoft.com/office/drawing/2014/main" id="{EAE8E8E3-02F3-433C-BBAE-7B0394EC8341}"/>
              </a:ext>
            </a:extLst>
          </p:cNvPr>
          <p:cNvSpPr txBox="1"/>
          <p:nvPr/>
        </p:nvSpPr>
        <p:spPr>
          <a:xfrm>
            <a:off x="2966484" y="4870674"/>
            <a:ext cx="301686"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66795B11-E013-4496-8BDD-35119442F693}"/>
              </a:ext>
            </a:extLst>
          </p:cNvPr>
          <p:cNvSpPr txBox="1"/>
          <p:nvPr/>
        </p:nvSpPr>
        <p:spPr>
          <a:xfrm>
            <a:off x="6687879" y="4870674"/>
            <a:ext cx="30168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124594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802DC-B543-469D-9BAA-15C4C88B32A0}"/>
              </a:ext>
            </a:extLst>
          </p:cNvPr>
          <p:cNvSpPr txBox="1"/>
          <p:nvPr/>
        </p:nvSpPr>
        <p:spPr>
          <a:xfrm>
            <a:off x="269449" y="98142"/>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sp>
        <p:nvSpPr>
          <p:cNvPr id="4" name="TextBox 3">
            <a:extLst>
              <a:ext uri="{FF2B5EF4-FFF2-40B4-BE49-F238E27FC236}">
                <a16:creationId xmlns:a16="http://schemas.microsoft.com/office/drawing/2014/main" id="{1A6CCE18-98FA-4283-A5DE-12CB4EB1FC19}"/>
              </a:ext>
            </a:extLst>
          </p:cNvPr>
          <p:cNvSpPr txBox="1"/>
          <p:nvPr/>
        </p:nvSpPr>
        <p:spPr>
          <a:xfrm>
            <a:off x="269449" y="959916"/>
            <a:ext cx="6097772" cy="369332"/>
          </a:xfrm>
          <a:prstGeom prst="rect">
            <a:avLst/>
          </a:prstGeom>
          <a:noFill/>
        </p:spPr>
        <p:txBody>
          <a:bodyPr wrap="square">
            <a:spAutoFit/>
          </a:bodyPr>
          <a:lstStyle/>
          <a:p>
            <a:r>
              <a:rPr lang="en-US" dirty="0"/>
              <a:t>feature:  </a:t>
            </a:r>
            <a:r>
              <a:rPr lang="en-US" dirty="0" err="1"/>
              <a:t>wdi_ny_gdp_mktp_cd</a:t>
            </a:r>
            <a:endParaRPr lang="en-US" dirty="0"/>
          </a:p>
        </p:txBody>
      </p:sp>
      <p:pic>
        <p:nvPicPr>
          <p:cNvPr id="6" name="Picture 5">
            <a:extLst>
              <a:ext uri="{FF2B5EF4-FFF2-40B4-BE49-F238E27FC236}">
                <a16:creationId xmlns:a16="http://schemas.microsoft.com/office/drawing/2014/main" id="{5C0F3FED-A68A-4835-B760-A75CEE3E3810}"/>
              </a:ext>
            </a:extLst>
          </p:cNvPr>
          <p:cNvPicPr>
            <a:picLocks noChangeAspect="1"/>
          </p:cNvPicPr>
          <p:nvPr/>
        </p:nvPicPr>
        <p:blipFill>
          <a:blip r:embed="rId2"/>
          <a:stretch>
            <a:fillRect/>
          </a:stretch>
        </p:blipFill>
        <p:spPr>
          <a:xfrm>
            <a:off x="584791" y="1329248"/>
            <a:ext cx="2537814" cy="1817624"/>
          </a:xfrm>
          <a:prstGeom prst="rect">
            <a:avLst/>
          </a:prstGeom>
        </p:spPr>
      </p:pic>
      <p:sp>
        <p:nvSpPr>
          <p:cNvPr id="8" name="TextBox 7">
            <a:extLst>
              <a:ext uri="{FF2B5EF4-FFF2-40B4-BE49-F238E27FC236}">
                <a16:creationId xmlns:a16="http://schemas.microsoft.com/office/drawing/2014/main" id="{5E007EBC-E07B-4363-AD52-3DC036C62566}"/>
              </a:ext>
            </a:extLst>
          </p:cNvPr>
          <p:cNvSpPr txBox="1"/>
          <p:nvPr/>
        </p:nvSpPr>
        <p:spPr>
          <a:xfrm>
            <a:off x="3718737" y="959916"/>
            <a:ext cx="6097772" cy="369332"/>
          </a:xfrm>
          <a:prstGeom prst="rect">
            <a:avLst/>
          </a:prstGeom>
          <a:noFill/>
        </p:spPr>
        <p:txBody>
          <a:bodyPr wrap="square">
            <a:spAutoFit/>
          </a:bodyPr>
          <a:lstStyle/>
          <a:p>
            <a:r>
              <a:rPr lang="en-US" dirty="0"/>
              <a:t>fvp_lngdp200</a:t>
            </a:r>
          </a:p>
        </p:txBody>
      </p:sp>
      <p:pic>
        <p:nvPicPr>
          <p:cNvPr id="10" name="Picture 9">
            <a:extLst>
              <a:ext uri="{FF2B5EF4-FFF2-40B4-BE49-F238E27FC236}">
                <a16:creationId xmlns:a16="http://schemas.microsoft.com/office/drawing/2014/main" id="{4B9E48FE-9409-41AD-AC49-FE096FC8A80B}"/>
              </a:ext>
            </a:extLst>
          </p:cNvPr>
          <p:cNvPicPr>
            <a:picLocks noChangeAspect="1"/>
          </p:cNvPicPr>
          <p:nvPr/>
        </p:nvPicPr>
        <p:blipFill>
          <a:blip r:embed="rId3"/>
          <a:stretch>
            <a:fillRect/>
          </a:stretch>
        </p:blipFill>
        <p:spPr>
          <a:xfrm>
            <a:off x="3122605" y="1317179"/>
            <a:ext cx="2537814" cy="1834771"/>
          </a:xfrm>
          <a:prstGeom prst="rect">
            <a:avLst/>
          </a:prstGeom>
        </p:spPr>
      </p:pic>
      <p:sp>
        <p:nvSpPr>
          <p:cNvPr id="12" name="TextBox 11">
            <a:extLst>
              <a:ext uri="{FF2B5EF4-FFF2-40B4-BE49-F238E27FC236}">
                <a16:creationId xmlns:a16="http://schemas.microsoft.com/office/drawing/2014/main" id="{3EF7554D-0803-46F7-A5E8-01FDDD19942F}"/>
              </a:ext>
            </a:extLst>
          </p:cNvPr>
          <p:cNvSpPr txBox="1"/>
          <p:nvPr/>
        </p:nvSpPr>
        <p:spPr>
          <a:xfrm>
            <a:off x="5660419" y="919636"/>
            <a:ext cx="6097772" cy="369332"/>
          </a:xfrm>
          <a:prstGeom prst="rect">
            <a:avLst/>
          </a:prstGeom>
          <a:noFill/>
        </p:spPr>
        <p:txBody>
          <a:bodyPr wrap="square">
            <a:spAutoFit/>
          </a:bodyPr>
          <a:lstStyle/>
          <a:p>
            <a:r>
              <a:rPr lang="en-US" dirty="0" err="1"/>
              <a:t>fvp_lngdpcap_nonoilrent</a:t>
            </a:r>
            <a:endParaRPr lang="en-US" dirty="0"/>
          </a:p>
        </p:txBody>
      </p:sp>
      <p:pic>
        <p:nvPicPr>
          <p:cNvPr id="14" name="Picture 13">
            <a:extLst>
              <a:ext uri="{FF2B5EF4-FFF2-40B4-BE49-F238E27FC236}">
                <a16:creationId xmlns:a16="http://schemas.microsoft.com/office/drawing/2014/main" id="{4A7B89BC-CF80-4629-8C76-5CE8FB8EB8A6}"/>
              </a:ext>
            </a:extLst>
          </p:cNvPr>
          <p:cNvPicPr>
            <a:picLocks noChangeAspect="1"/>
          </p:cNvPicPr>
          <p:nvPr/>
        </p:nvPicPr>
        <p:blipFill>
          <a:blip r:embed="rId4"/>
          <a:stretch>
            <a:fillRect/>
          </a:stretch>
        </p:blipFill>
        <p:spPr>
          <a:xfrm>
            <a:off x="5660419" y="1317817"/>
            <a:ext cx="2526383" cy="1829055"/>
          </a:xfrm>
          <a:prstGeom prst="rect">
            <a:avLst/>
          </a:prstGeom>
        </p:spPr>
      </p:pic>
      <p:sp>
        <p:nvSpPr>
          <p:cNvPr id="16" name="TextBox 15">
            <a:extLst>
              <a:ext uri="{FF2B5EF4-FFF2-40B4-BE49-F238E27FC236}">
                <a16:creationId xmlns:a16="http://schemas.microsoft.com/office/drawing/2014/main" id="{6AE28AF5-DF07-4D6F-94A8-CFCFB85FB07D}"/>
              </a:ext>
            </a:extLst>
          </p:cNvPr>
          <p:cNvSpPr txBox="1"/>
          <p:nvPr/>
        </p:nvSpPr>
        <p:spPr>
          <a:xfrm>
            <a:off x="8381935" y="921557"/>
            <a:ext cx="2522460" cy="369332"/>
          </a:xfrm>
          <a:prstGeom prst="rect">
            <a:avLst/>
          </a:prstGeom>
          <a:noFill/>
        </p:spPr>
        <p:txBody>
          <a:bodyPr wrap="square">
            <a:spAutoFit/>
          </a:bodyPr>
          <a:lstStyle/>
          <a:p>
            <a:r>
              <a:rPr lang="en-US" dirty="0"/>
              <a:t>fvp_population200</a:t>
            </a:r>
          </a:p>
        </p:txBody>
      </p:sp>
      <p:pic>
        <p:nvPicPr>
          <p:cNvPr id="18" name="Picture 17">
            <a:extLst>
              <a:ext uri="{FF2B5EF4-FFF2-40B4-BE49-F238E27FC236}">
                <a16:creationId xmlns:a16="http://schemas.microsoft.com/office/drawing/2014/main" id="{9ED05F0F-ACD4-4DF0-B20A-2AC6D9E38D0B}"/>
              </a:ext>
            </a:extLst>
          </p:cNvPr>
          <p:cNvPicPr>
            <a:picLocks noChangeAspect="1"/>
          </p:cNvPicPr>
          <p:nvPr/>
        </p:nvPicPr>
        <p:blipFill>
          <a:blip r:embed="rId5"/>
          <a:stretch>
            <a:fillRect/>
          </a:stretch>
        </p:blipFill>
        <p:spPr>
          <a:xfrm>
            <a:off x="8355854" y="1296590"/>
            <a:ext cx="2526383" cy="1834771"/>
          </a:xfrm>
          <a:prstGeom prst="rect">
            <a:avLst/>
          </a:prstGeom>
        </p:spPr>
      </p:pic>
      <p:sp>
        <p:nvSpPr>
          <p:cNvPr id="20" name="TextBox 19">
            <a:extLst>
              <a:ext uri="{FF2B5EF4-FFF2-40B4-BE49-F238E27FC236}">
                <a16:creationId xmlns:a16="http://schemas.microsoft.com/office/drawing/2014/main" id="{11FCC3CA-28C1-4B4F-B588-2D0A073B1F2D}"/>
              </a:ext>
            </a:extLst>
          </p:cNvPr>
          <p:cNvSpPr txBox="1"/>
          <p:nvPr/>
        </p:nvSpPr>
        <p:spPr>
          <a:xfrm>
            <a:off x="269449" y="3637829"/>
            <a:ext cx="7326084" cy="369332"/>
          </a:xfrm>
          <a:prstGeom prst="rect">
            <a:avLst/>
          </a:prstGeom>
          <a:noFill/>
        </p:spPr>
        <p:txBody>
          <a:bodyPr wrap="square">
            <a:spAutoFit/>
          </a:bodyPr>
          <a:lstStyle/>
          <a:p>
            <a:r>
              <a:rPr lang="en-US" dirty="0"/>
              <a:t>vdem_v2x_polyarchy</a:t>
            </a:r>
          </a:p>
        </p:txBody>
      </p:sp>
      <p:pic>
        <p:nvPicPr>
          <p:cNvPr id="22" name="Picture 21">
            <a:extLst>
              <a:ext uri="{FF2B5EF4-FFF2-40B4-BE49-F238E27FC236}">
                <a16:creationId xmlns:a16="http://schemas.microsoft.com/office/drawing/2014/main" id="{2D947ED6-5F59-422E-99BD-FCAEF29F6B1B}"/>
              </a:ext>
            </a:extLst>
          </p:cNvPr>
          <p:cNvPicPr>
            <a:picLocks noChangeAspect="1"/>
          </p:cNvPicPr>
          <p:nvPr/>
        </p:nvPicPr>
        <p:blipFill>
          <a:blip r:embed="rId6"/>
          <a:stretch>
            <a:fillRect/>
          </a:stretch>
        </p:blipFill>
        <p:spPr>
          <a:xfrm>
            <a:off x="500324" y="4080460"/>
            <a:ext cx="2526383" cy="1817624"/>
          </a:xfrm>
          <a:prstGeom prst="rect">
            <a:avLst/>
          </a:prstGeom>
        </p:spPr>
      </p:pic>
      <p:sp>
        <p:nvSpPr>
          <p:cNvPr id="24" name="TextBox 23">
            <a:extLst>
              <a:ext uri="{FF2B5EF4-FFF2-40B4-BE49-F238E27FC236}">
                <a16:creationId xmlns:a16="http://schemas.microsoft.com/office/drawing/2014/main" id="{D63FED70-3005-4434-886F-2E82DC0FCA0B}"/>
              </a:ext>
            </a:extLst>
          </p:cNvPr>
          <p:cNvSpPr txBox="1"/>
          <p:nvPr/>
        </p:nvSpPr>
        <p:spPr>
          <a:xfrm>
            <a:off x="3026707" y="3746568"/>
            <a:ext cx="7326084" cy="369332"/>
          </a:xfrm>
          <a:prstGeom prst="rect">
            <a:avLst/>
          </a:prstGeom>
          <a:noFill/>
        </p:spPr>
        <p:txBody>
          <a:bodyPr wrap="square">
            <a:spAutoFit/>
          </a:bodyPr>
          <a:lstStyle/>
          <a:p>
            <a:r>
              <a:rPr lang="en-US" dirty="0"/>
              <a:t>vdem_v2x_liberal</a:t>
            </a:r>
          </a:p>
        </p:txBody>
      </p:sp>
      <p:pic>
        <p:nvPicPr>
          <p:cNvPr id="26" name="Picture 25">
            <a:extLst>
              <a:ext uri="{FF2B5EF4-FFF2-40B4-BE49-F238E27FC236}">
                <a16:creationId xmlns:a16="http://schemas.microsoft.com/office/drawing/2014/main" id="{3BCD3B21-E9BB-44C5-8A06-F5E9001014D6}"/>
              </a:ext>
            </a:extLst>
          </p:cNvPr>
          <p:cNvPicPr>
            <a:picLocks noChangeAspect="1"/>
          </p:cNvPicPr>
          <p:nvPr/>
        </p:nvPicPr>
        <p:blipFill>
          <a:blip r:embed="rId7"/>
          <a:stretch>
            <a:fillRect/>
          </a:stretch>
        </p:blipFill>
        <p:spPr>
          <a:xfrm>
            <a:off x="3044451" y="4080460"/>
            <a:ext cx="2532098" cy="1829055"/>
          </a:xfrm>
          <a:prstGeom prst="rect">
            <a:avLst/>
          </a:prstGeom>
        </p:spPr>
      </p:pic>
      <p:sp>
        <p:nvSpPr>
          <p:cNvPr id="28" name="TextBox 27">
            <a:extLst>
              <a:ext uri="{FF2B5EF4-FFF2-40B4-BE49-F238E27FC236}">
                <a16:creationId xmlns:a16="http://schemas.microsoft.com/office/drawing/2014/main" id="{F4B1BE7C-D780-4F00-9371-02071CCB7D73}"/>
              </a:ext>
            </a:extLst>
          </p:cNvPr>
          <p:cNvSpPr txBox="1"/>
          <p:nvPr/>
        </p:nvSpPr>
        <p:spPr>
          <a:xfrm>
            <a:off x="5956003" y="3732650"/>
            <a:ext cx="7326084" cy="369332"/>
          </a:xfrm>
          <a:prstGeom prst="rect">
            <a:avLst/>
          </a:prstGeom>
          <a:noFill/>
        </p:spPr>
        <p:txBody>
          <a:bodyPr wrap="square">
            <a:spAutoFit/>
          </a:bodyPr>
          <a:lstStyle/>
          <a:p>
            <a:r>
              <a:rPr lang="en-US" dirty="0"/>
              <a:t>vdem_v2x_partip</a:t>
            </a:r>
          </a:p>
        </p:txBody>
      </p:sp>
      <p:pic>
        <p:nvPicPr>
          <p:cNvPr id="30" name="Picture 29">
            <a:extLst>
              <a:ext uri="{FF2B5EF4-FFF2-40B4-BE49-F238E27FC236}">
                <a16:creationId xmlns:a16="http://schemas.microsoft.com/office/drawing/2014/main" id="{8FCF086B-C124-4676-86F8-672DD6DA8E48}"/>
              </a:ext>
            </a:extLst>
          </p:cNvPr>
          <p:cNvPicPr>
            <a:picLocks noChangeAspect="1"/>
          </p:cNvPicPr>
          <p:nvPr/>
        </p:nvPicPr>
        <p:blipFill>
          <a:blip r:embed="rId8"/>
          <a:stretch>
            <a:fillRect/>
          </a:stretch>
        </p:blipFill>
        <p:spPr>
          <a:xfrm>
            <a:off x="5691986" y="4115025"/>
            <a:ext cx="2526383" cy="1823339"/>
          </a:xfrm>
          <a:prstGeom prst="rect">
            <a:avLst/>
          </a:prstGeom>
        </p:spPr>
      </p:pic>
      <p:sp>
        <p:nvSpPr>
          <p:cNvPr id="32" name="TextBox 31">
            <a:extLst>
              <a:ext uri="{FF2B5EF4-FFF2-40B4-BE49-F238E27FC236}">
                <a16:creationId xmlns:a16="http://schemas.microsoft.com/office/drawing/2014/main" id="{3151559A-2A70-4B8C-BE87-A9055A749F26}"/>
              </a:ext>
            </a:extLst>
          </p:cNvPr>
          <p:cNvSpPr txBox="1"/>
          <p:nvPr/>
        </p:nvSpPr>
        <p:spPr>
          <a:xfrm>
            <a:off x="8736014" y="3694291"/>
            <a:ext cx="1996937" cy="369332"/>
          </a:xfrm>
          <a:prstGeom prst="rect">
            <a:avLst/>
          </a:prstGeom>
          <a:noFill/>
        </p:spPr>
        <p:txBody>
          <a:bodyPr wrap="square">
            <a:spAutoFit/>
          </a:bodyPr>
          <a:lstStyle/>
          <a:p>
            <a:r>
              <a:rPr lang="en-US" dirty="0" err="1"/>
              <a:t>acled_count_sb</a:t>
            </a:r>
            <a:endParaRPr lang="en-US" dirty="0"/>
          </a:p>
        </p:txBody>
      </p:sp>
      <p:pic>
        <p:nvPicPr>
          <p:cNvPr id="34" name="Picture 33">
            <a:extLst>
              <a:ext uri="{FF2B5EF4-FFF2-40B4-BE49-F238E27FC236}">
                <a16:creationId xmlns:a16="http://schemas.microsoft.com/office/drawing/2014/main" id="{4E18997A-8A12-4EBF-98A2-192A3C07DA05}"/>
              </a:ext>
            </a:extLst>
          </p:cNvPr>
          <p:cNvPicPr>
            <a:picLocks noChangeAspect="1"/>
          </p:cNvPicPr>
          <p:nvPr/>
        </p:nvPicPr>
        <p:blipFill>
          <a:blip r:embed="rId9"/>
          <a:stretch>
            <a:fillRect/>
          </a:stretch>
        </p:blipFill>
        <p:spPr>
          <a:xfrm>
            <a:off x="8383728" y="4063623"/>
            <a:ext cx="2520667" cy="1817624"/>
          </a:xfrm>
          <a:prstGeom prst="rect">
            <a:avLst/>
          </a:prstGeom>
        </p:spPr>
      </p:pic>
      <p:sp>
        <p:nvSpPr>
          <p:cNvPr id="36" name="TextBox 35">
            <a:extLst>
              <a:ext uri="{FF2B5EF4-FFF2-40B4-BE49-F238E27FC236}">
                <a16:creationId xmlns:a16="http://schemas.microsoft.com/office/drawing/2014/main" id="{9C94454E-ADE6-4DB2-9EB7-61BD79FC0EC3}"/>
              </a:ext>
            </a:extLst>
          </p:cNvPr>
          <p:cNvSpPr txBox="1"/>
          <p:nvPr/>
        </p:nvSpPr>
        <p:spPr>
          <a:xfrm>
            <a:off x="500324" y="5992576"/>
            <a:ext cx="5145511" cy="923330"/>
          </a:xfrm>
          <a:prstGeom prst="rect">
            <a:avLst/>
          </a:prstGeom>
          <a:noFill/>
        </p:spPr>
        <p:txBody>
          <a:bodyPr wrap="none" rtlCol="0">
            <a:spAutoFit/>
          </a:bodyPr>
          <a:lstStyle/>
          <a:p>
            <a:r>
              <a:rPr lang="en-US" dirty="0"/>
              <a:t>For certain features, may not using the original data, </a:t>
            </a:r>
          </a:p>
          <a:p>
            <a:pPr marL="342900" indent="-342900">
              <a:buAutoNum type="arabicPeriod"/>
            </a:pPr>
            <a:r>
              <a:rPr lang="en-US" dirty="0"/>
              <a:t>Deviation or |deviation|</a:t>
            </a:r>
          </a:p>
          <a:p>
            <a:pPr marL="342900" indent="-342900">
              <a:buAutoNum type="arabicPeriod"/>
            </a:pPr>
            <a:r>
              <a:rPr lang="en-US" dirty="0"/>
              <a:t>Opposite direction to set up threshold.  </a:t>
            </a:r>
          </a:p>
        </p:txBody>
      </p:sp>
      <p:cxnSp>
        <p:nvCxnSpPr>
          <p:cNvPr id="38" name="Straight Connector 37">
            <a:extLst>
              <a:ext uri="{FF2B5EF4-FFF2-40B4-BE49-F238E27FC236}">
                <a16:creationId xmlns:a16="http://schemas.microsoft.com/office/drawing/2014/main" id="{B8D25639-CD49-4C71-943F-654549AC608F}"/>
              </a:ext>
            </a:extLst>
          </p:cNvPr>
          <p:cNvCxnSpPr/>
          <p:nvPr/>
        </p:nvCxnSpPr>
        <p:spPr>
          <a:xfrm>
            <a:off x="211632" y="1904978"/>
            <a:ext cx="1148874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21652A48-C9B5-4281-BC6B-A600062DCAD1}"/>
              </a:ext>
            </a:extLst>
          </p:cNvPr>
          <p:cNvCxnSpPr/>
          <p:nvPr/>
        </p:nvCxnSpPr>
        <p:spPr>
          <a:xfrm>
            <a:off x="-52385" y="5127173"/>
            <a:ext cx="1148874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891417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3F5772-0F63-44E4-BE4B-39C8C87FEA79}"/>
              </a:ext>
            </a:extLst>
          </p:cNvPr>
          <p:cNvPicPr>
            <a:picLocks noChangeAspect="1"/>
          </p:cNvPicPr>
          <p:nvPr/>
        </p:nvPicPr>
        <p:blipFill>
          <a:blip r:embed="rId2"/>
          <a:stretch>
            <a:fillRect/>
          </a:stretch>
        </p:blipFill>
        <p:spPr>
          <a:xfrm>
            <a:off x="2508377" y="332943"/>
            <a:ext cx="9812119" cy="6192114"/>
          </a:xfrm>
          <a:prstGeom prst="rect">
            <a:avLst/>
          </a:prstGeom>
        </p:spPr>
      </p:pic>
      <p:sp>
        <p:nvSpPr>
          <p:cNvPr id="4" name="TextBox 3">
            <a:extLst>
              <a:ext uri="{FF2B5EF4-FFF2-40B4-BE49-F238E27FC236}">
                <a16:creationId xmlns:a16="http://schemas.microsoft.com/office/drawing/2014/main" id="{ED3F07F1-8C76-49C1-9D00-7D2E680EF3AF}"/>
              </a:ext>
            </a:extLst>
          </p:cNvPr>
          <p:cNvSpPr txBox="1"/>
          <p:nvPr/>
        </p:nvSpPr>
        <p:spPr>
          <a:xfrm>
            <a:off x="269449" y="98142"/>
            <a:ext cx="9725155" cy="584775"/>
          </a:xfrm>
          <a:prstGeom prst="rect">
            <a:avLst/>
          </a:prstGeom>
          <a:noFill/>
        </p:spPr>
        <p:txBody>
          <a:bodyPr wrap="square" rtlCol="0">
            <a:spAutoFit/>
          </a:bodyPr>
          <a:lstStyle/>
          <a:p>
            <a:r>
              <a:rPr lang="en-US" sz="3200" dirty="0">
                <a:solidFill>
                  <a:srgbClr val="000000"/>
                </a:solidFill>
                <a:latin typeface="Linux Libertine"/>
              </a:rPr>
              <a:t>Find the best threshold </a:t>
            </a:r>
            <a:endParaRPr lang="en-US" dirty="0"/>
          </a:p>
        </p:txBody>
      </p:sp>
    </p:spTree>
    <p:extLst>
      <p:ext uri="{BB962C8B-B14F-4D97-AF65-F5344CB8AC3E}">
        <p14:creationId xmlns:p14="http://schemas.microsoft.com/office/powerpoint/2010/main" val="25819466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8EAA1-49DE-4199-82C4-6C4533C0AC36}"/>
              </a:ext>
            </a:extLst>
          </p:cNvPr>
          <p:cNvSpPr txBox="1"/>
          <p:nvPr/>
        </p:nvSpPr>
        <p:spPr>
          <a:xfrm>
            <a:off x="269449" y="98142"/>
            <a:ext cx="9725155" cy="584775"/>
          </a:xfrm>
          <a:prstGeom prst="rect">
            <a:avLst/>
          </a:prstGeom>
          <a:noFill/>
        </p:spPr>
        <p:txBody>
          <a:bodyPr wrap="square" rtlCol="0">
            <a:spAutoFit/>
          </a:bodyPr>
          <a:lstStyle/>
          <a:p>
            <a:r>
              <a:rPr lang="en-US" sz="3200" dirty="0">
                <a:solidFill>
                  <a:srgbClr val="000000"/>
                </a:solidFill>
                <a:latin typeface="Linux Libertine"/>
              </a:rPr>
              <a:t>Different resolution</a:t>
            </a:r>
            <a:endParaRPr lang="en-US" dirty="0"/>
          </a:p>
        </p:txBody>
      </p:sp>
      <p:sp>
        <p:nvSpPr>
          <p:cNvPr id="4" name="TextBox 3">
            <a:extLst>
              <a:ext uri="{FF2B5EF4-FFF2-40B4-BE49-F238E27FC236}">
                <a16:creationId xmlns:a16="http://schemas.microsoft.com/office/drawing/2014/main" id="{5CA63822-EBFA-4585-ACE7-E7CE0AC9F224}"/>
              </a:ext>
            </a:extLst>
          </p:cNvPr>
          <p:cNvSpPr txBox="1"/>
          <p:nvPr/>
        </p:nvSpPr>
        <p:spPr>
          <a:xfrm>
            <a:off x="3896832" y="98142"/>
            <a:ext cx="6097772" cy="923330"/>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f_name_li</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wdi_ny_gdp_mktp_cd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l_name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acled_count_violence</a:t>
            </a:r>
            <a:r>
              <a:rPr lang="en-US" b="0" dirty="0">
                <a:solidFill>
                  <a:srgbClr val="CE9178"/>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num_of_threshold_li</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A803AB64-CF74-4D37-8DD7-4AA3E202DEEA}"/>
              </a:ext>
            </a:extLst>
          </p:cNvPr>
          <p:cNvPicPr>
            <a:picLocks noChangeAspect="1"/>
          </p:cNvPicPr>
          <p:nvPr/>
        </p:nvPicPr>
        <p:blipFill>
          <a:blip r:embed="rId2"/>
          <a:stretch>
            <a:fillRect/>
          </a:stretch>
        </p:blipFill>
        <p:spPr>
          <a:xfrm>
            <a:off x="702691" y="1021472"/>
            <a:ext cx="2700621" cy="1959634"/>
          </a:xfrm>
          <a:prstGeom prst="rect">
            <a:avLst/>
          </a:prstGeom>
        </p:spPr>
      </p:pic>
      <p:pic>
        <p:nvPicPr>
          <p:cNvPr id="8" name="Picture 7">
            <a:extLst>
              <a:ext uri="{FF2B5EF4-FFF2-40B4-BE49-F238E27FC236}">
                <a16:creationId xmlns:a16="http://schemas.microsoft.com/office/drawing/2014/main" id="{1AB3AF3C-153D-408D-84A7-C9BABE3144E6}"/>
              </a:ext>
            </a:extLst>
          </p:cNvPr>
          <p:cNvPicPr>
            <a:picLocks noChangeAspect="1"/>
          </p:cNvPicPr>
          <p:nvPr/>
        </p:nvPicPr>
        <p:blipFill>
          <a:blip r:embed="rId3"/>
          <a:stretch>
            <a:fillRect/>
          </a:stretch>
        </p:blipFill>
        <p:spPr>
          <a:xfrm>
            <a:off x="3880711" y="990223"/>
            <a:ext cx="2706744" cy="1971881"/>
          </a:xfrm>
          <a:prstGeom prst="rect">
            <a:avLst/>
          </a:prstGeom>
        </p:spPr>
      </p:pic>
      <p:pic>
        <p:nvPicPr>
          <p:cNvPr id="10" name="Picture 9">
            <a:extLst>
              <a:ext uri="{FF2B5EF4-FFF2-40B4-BE49-F238E27FC236}">
                <a16:creationId xmlns:a16="http://schemas.microsoft.com/office/drawing/2014/main" id="{6C027282-27A0-47FF-A887-591D5783BB42}"/>
              </a:ext>
            </a:extLst>
          </p:cNvPr>
          <p:cNvPicPr>
            <a:picLocks noChangeAspect="1"/>
          </p:cNvPicPr>
          <p:nvPr/>
        </p:nvPicPr>
        <p:blipFill>
          <a:blip r:embed="rId4"/>
          <a:stretch>
            <a:fillRect/>
          </a:stretch>
        </p:blipFill>
        <p:spPr>
          <a:xfrm>
            <a:off x="7389723" y="927506"/>
            <a:ext cx="2706744" cy="1947386"/>
          </a:xfrm>
          <a:prstGeom prst="rect">
            <a:avLst/>
          </a:prstGeom>
        </p:spPr>
      </p:pic>
      <p:pic>
        <p:nvPicPr>
          <p:cNvPr id="12" name="Picture 11">
            <a:extLst>
              <a:ext uri="{FF2B5EF4-FFF2-40B4-BE49-F238E27FC236}">
                <a16:creationId xmlns:a16="http://schemas.microsoft.com/office/drawing/2014/main" id="{5448FEF4-BBA4-45E3-8FB6-110299F815D1}"/>
              </a:ext>
            </a:extLst>
          </p:cNvPr>
          <p:cNvPicPr>
            <a:picLocks noChangeAspect="1"/>
          </p:cNvPicPr>
          <p:nvPr/>
        </p:nvPicPr>
        <p:blipFill>
          <a:blip r:embed="rId5"/>
          <a:stretch>
            <a:fillRect/>
          </a:stretch>
        </p:blipFill>
        <p:spPr>
          <a:xfrm>
            <a:off x="658760" y="4743623"/>
            <a:ext cx="2706744" cy="1947386"/>
          </a:xfrm>
          <a:prstGeom prst="rect">
            <a:avLst/>
          </a:prstGeom>
        </p:spPr>
      </p:pic>
      <p:pic>
        <p:nvPicPr>
          <p:cNvPr id="14" name="Picture 13">
            <a:extLst>
              <a:ext uri="{FF2B5EF4-FFF2-40B4-BE49-F238E27FC236}">
                <a16:creationId xmlns:a16="http://schemas.microsoft.com/office/drawing/2014/main" id="{05539D56-E4B2-4642-87DA-91A516169827}"/>
              </a:ext>
            </a:extLst>
          </p:cNvPr>
          <p:cNvPicPr>
            <a:picLocks noChangeAspect="1"/>
          </p:cNvPicPr>
          <p:nvPr/>
        </p:nvPicPr>
        <p:blipFill>
          <a:blip r:embed="rId6"/>
          <a:stretch>
            <a:fillRect/>
          </a:stretch>
        </p:blipFill>
        <p:spPr>
          <a:xfrm>
            <a:off x="4180320" y="4773844"/>
            <a:ext cx="2731239" cy="1965758"/>
          </a:xfrm>
          <a:prstGeom prst="rect">
            <a:avLst/>
          </a:prstGeom>
        </p:spPr>
      </p:pic>
      <p:pic>
        <p:nvPicPr>
          <p:cNvPr id="16" name="Picture 15">
            <a:extLst>
              <a:ext uri="{FF2B5EF4-FFF2-40B4-BE49-F238E27FC236}">
                <a16:creationId xmlns:a16="http://schemas.microsoft.com/office/drawing/2014/main" id="{7860190F-971A-4938-A0BA-AA26846E2387}"/>
              </a:ext>
            </a:extLst>
          </p:cNvPr>
          <p:cNvPicPr>
            <a:picLocks noChangeAspect="1"/>
          </p:cNvPicPr>
          <p:nvPr/>
        </p:nvPicPr>
        <p:blipFill>
          <a:blip r:embed="rId7"/>
          <a:stretch>
            <a:fillRect/>
          </a:stretch>
        </p:blipFill>
        <p:spPr>
          <a:xfrm>
            <a:off x="7726375" y="4728313"/>
            <a:ext cx="2712868" cy="1978005"/>
          </a:xfrm>
          <a:prstGeom prst="rect">
            <a:avLst/>
          </a:prstGeom>
        </p:spPr>
      </p:pic>
      <p:graphicFrame>
        <p:nvGraphicFramePr>
          <p:cNvPr id="3" name="Table 2">
            <a:extLst>
              <a:ext uri="{FF2B5EF4-FFF2-40B4-BE49-F238E27FC236}">
                <a16:creationId xmlns:a16="http://schemas.microsoft.com/office/drawing/2014/main" id="{3A3192B7-ED00-480A-9379-9A4781B9A7E0}"/>
              </a:ext>
            </a:extLst>
          </p:cNvPr>
          <p:cNvGraphicFramePr>
            <a:graphicFrameLocks noGrp="1"/>
          </p:cNvGraphicFramePr>
          <p:nvPr>
            <p:extLst>
              <p:ext uri="{D42A27DB-BD31-4B8C-83A1-F6EECF244321}">
                <p14:modId xmlns:p14="http://schemas.microsoft.com/office/powerpoint/2010/main" val="64037466"/>
              </p:ext>
            </p:extLst>
          </p:nvPr>
        </p:nvGraphicFramePr>
        <p:xfrm>
          <a:off x="2849526" y="3049013"/>
          <a:ext cx="5645887" cy="1546860"/>
        </p:xfrm>
        <a:graphic>
          <a:graphicData uri="http://schemas.openxmlformats.org/drawingml/2006/table">
            <a:tbl>
              <a:tblPr>
                <a:tableStyleId>{5C22544A-7EE6-4342-B048-85BDC9FD1C3A}</a:tableStyleId>
              </a:tblPr>
              <a:tblGrid>
                <a:gridCol w="973429">
                  <a:extLst>
                    <a:ext uri="{9D8B030D-6E8A-4147-A177-3AD203B41FA5}">
                      <a16:colId xmlns:a16="http://schemas.microsoft.com/office/drawing/2014/main" val="3545233263"/>
                    </a:ext>
                  </a:extLst>
                </a:gridCol>
                <a:gridCol w="778743">
                  <a:extLst>
                    <a:ext uri="{9D8B030D-6E8A-4147-A177-3AD203B41FA5}">
                      <a16:colId xmlns:a16="http://schemas.microsoft.com/office/drawing/2014/main" val="2706544271"/>
                    </a:ext>
                  </a:extLst>
                </a:gridCol>
                <a:gridCol w="778743">
                  <a:extLst>
                    <a:ext uri="{9D8B030D-6E8A-4147-A177-3AD203B41FA5}">
                      <a16:colId xmlns:a16="http://schemas.microsoft.com/office/drawing/2014/main" val="4130490235"/>
                    </a:ext>
                  </a:extLst>
                </a:gridCol>
                <a:gridCol w="778743">
                  <a:extLst>
                    <a:ext uri="{9D8B030D-6E8A-4147-A177-3AD203B41FA5}">
                      <a16:colId xmlns:a16="http://schemas.microsoft.com/office/drawing/2014/main" val="324511045"/>
                    </a:ext>
                  </a:extLst>
                </a:gridCol>
                <a:gridCol w="778743">
                  <a:extLst>
                    <a:ext uri="{9D8B030D-6E8A-4147-A177-3AD203B41FA5}">
                      <a16:colId xmlns:a16="http://schemas.microsoft.com/office/drawing/2014/main" val="2706424374"/>
                    </a:ext>
                  </a:extLst>
                </a:gridCol>
                <a:gridCol w="778743">
                  <a:extLst>
                    <a:ext uri="{9D8B030D-6E8A-4147-A177-3AD203B41FA5}">
                      <a16:colId xmlns:a16="http://schemas.microsoft.com/office/drawing/2014/main" val="2847504857"/>
                    </a:ext>
                  </a:extLst>
                </a:gridCol>
                <a:gridCol w="778743">
                  <a:extLst>
                    <a:ext uri="{9D8B030D-6E8A-4147-A177-3AD203B41FA5}">
                      <a16:colId xmlns:a16="http://schemas.microsoft.com/office/drawing/2014/main" val="976421660"/>
                    </a:ext>
                  </a:extLst>
                </a:gridCol>
              </a:tblGrid>
              <a:tr h="182880">
                <a:tc>
                  <a:txBody>
                    <a:bodyPr/>
                    <a:lstStyle/>
                    <a:p>
                      <a:pPr algn="l" fontAlgn="b"/>
                      <a:r>
                        <a:rPr lang="en-US" sz="1400" u="none" strike="noStrike" dirty="0">
                          <a:effectLst/>
                        </a:rPr>
                        <a:t>resolution</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l_thr_id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f_thr_id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dirty="0">
                          <a:effectLst/>
                        </a:rPr>
                        <a:t>CP value </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dirty="0">
                          <a:effectLst/>
                        </a:rPr>
                        <a:t>resolution</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accuracy</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82471431"/>
                  </a:ext>
                </a:extLst>
              </a:tr>
              <a:tr h="182880">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65352475"/>
                  </a:ext>
                </a:extLst>
              </a:tr>
              <a:tr h="182880">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0.975</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12345291"/>
                  </a:ext>
                </a:extLst>
              </a:tr>
              <a:tr h="182880">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0.925</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3949194"/>
                  </a:ext>
                </a:extLst>
              </a:tr>
              <a:tr h="182880">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0.975</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741882"/>
                  </a:ext>
                </a:extLst>
              </a:tr>
              <a:tr h="182880">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0.975</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7016457"/>
                  </a:ext>
                </a:extLst>
              </a:tr>
              <a:tr h="182880">
                <a:tc>
                  <a:txBody>
                    <a:bodyPr/>
                    <a:lstStyle/>
                    <a:p>
                      <a:pPr algn="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0.975</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1012183"/>
                  </a:ext>
                </a:extLst>
              </a:tr>
            </a:tbl>
          </a:graphicData>
        </a:graphic>
      </p:graphicFrame>
      <p:cxnSp>
        <p:nvCxnSpPr>
          <p:cNvPr id="11" name="Straight Connector 10">
            <a:extLst>
              <a:ext uri="{FF2B5EF4-FFF2-40B4-BE49-F238E27FC236}">
                <a16:creationId xmlns:a16="http://schemas.microsoft.com/office/drawing/2014/main" id="{A0FE9D7B-DF14-4166-908A-3CF38B2A8459}"/>
              </a:ext>
            </a:extLst>
          </p:cNvPr>
          <p:cNvCxnSpPr>
            <a:cxnSpLocks/>
          </p:cNvCxnSpPr>
          <p:nvPr/>
        </p:nvCxnSpPr>
        <p:spPr>
          <a:xfrm>
            <a:off x="658760" y="1508251"/>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91F335DA-B801-4194-B468-6432CF392673}"/>
              </a:ext>
            </a:extLst>
          </p:cNvPr>
          <p:cNvCxnSpPr>
            <a:cxnSpLocks/>
          </p:cNvCxnSpPr>
          <p:nvPr/>
        </p:nvCxnSpPr>
        <p:spPr>
          <a:xfrm flipH="1">
            <a:off x="1450808" y="1077654"/>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E40DDC7-908B-418F-8775-B36C4AE2EAD0}"/>
              </a:ext>
            </a:extLst>
          </p:cNvPr>
          <p:cNvCxnSpPr>
            <a:cxnSpLocks/>
          </p:cNvCxnSpPr>
          <p:nvPr/>
        </p:nvCxnSpPr>
        <p:spPr>
          <a:xfrm>
            <a:off x="3896832" y="2102989"/>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3D9F84BA-8171-4C79-9C89-7D26E8280534}"/>
              </a:ext>
            </a:extLst>
          </p:cNvPr>
          <p:cNvCxnSpPr>
            <a:cxnSpLocks/>
          </p:cNvCxnSpPr>
          <p:nvPr/>
        </p:nvCxnSpPr>
        <p:spPr>
          <a:xfrm flipH="1">
            <a:off x="5356320" y="986592"/>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E1F12FC-EFE0-4D2E-943F-4086AECE7B58}"/>
              </a:ext>
            </a:extLst>
          </p:cNvPr>
          <p:cNvCxnSpPr>
            <a:cxnSpLocks/>
          </p:cNvCxnSpPr>
          <p:nvPr/>
        </p:nvCxnSpPr>
        <p:spPr>
          <a:xfrm>
            <a:off x="7509967" y="1917153"/>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FAA62370-0B97-427C-A9D6-FC6AF14B61D5}"/>
              </a:ext>
            </a:extLst>
          </p:cNvPr>
          <p:cNvCxnSpPr>
            <a:cxnSpLocks/>
          </p:cNvCxnSpPr>
          <p:nvPr/>
        </p:nvCxnSpPr>
        <p:spPr>
          <a:xfrm flipH="1">
            <a:off x="8935392" y="923740"/>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B1F544E-477F-4418-8FF3-B2AB7F7ECC8A}"/>
              </a:ext>
            </a:extLst>
          </p:cNvPr>
          <p:cNvCxnSpPr>
            <a:cxnSpLocks/>
          </p:cNvCxnSpPr>
          <p:nvPr/>
        </p:nvCxnSpPr>
        <p:spPr>
          <a:xfrm>
            <a:off x="583048" y="5744571"/>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033ECE2-A050-4B5E-BBFF-77F09B8C01CE}"/>
              </a:ext>
            </a:extLst>
          </p:cNvPr>
          <p:cNvCxnSpPr>
            <a:cxnSpLocks/>
          </p:cNvCxnSpPr>
          <p:nvPr/>
        </p:nvCxnSpPr>
        <p:spPr>
          <a:xfrm flipH="1">
            <a:off x="2036673" y="4728313"/>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E802E54-77B0-49DA-8353-FE4E32152C49}"/>
              </a:ext>
            </a:extLst>
          </p:cNvPr>
          <p:cNvCxnSpPr>
            <a:cxnSpLocks/>
          </p:cNvCxnSpPr>
          <p:nvPr/>
        </p:nvCxnSpPr>
        <p:spPr>
          <a:xfrm>
            <a:off x="4287292" y="5730203"/>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96011B57-BE72-4813-A1B6-1237E54D58B2}"/>
              </a:ext>
            </a:extLst>
          </p:cNvPr>
          <p:cNvCxnSpPr>
            <a:cxnSpLocks/>
          </p:cNvCxnSpPr>
          <p:nvPr/>
        </p:nvCxnSpPr>
        <p:spPr>
          <a:xfrm flipH="1">
            <a:off x="5589923" y="4739109"/>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13D89A98-6492-486F-B154-5F6063A13B58}"/>
              </a:ext>
            </a:extLst>
          </p:cNvPr>
          <p:cNvCxnSpPr>
            <a:cxnSpLocks/>
          </p:cNvCxnSpPr>
          <p:nvPr/>
        </p:nvCxnSpPr>
        <p:spPr>
          <a:xfrm>
            <a:off x="7807499" y="5706824"/>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72399072-EFB9-4936-8BC1-559C16FA0091}"/>
              </a:ext>
            </a:extLst>
          </p:cNvPr>
          <p:cNvCxnSpPr>
            <a:cxnSpLocks/>
          </p:cNvCxnSpPr>
          <p:nvPr/>
        </p:nvCxnSpPr>
        <p:spPr>
          <a:xfrm flipH="1">
            <a:off x="9134785" y="4673788"/>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97856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8EAA1-49DE-4199-82C4-6C4533C0AC36}"/>
              </a:ext>
            </a:extLst>
          </p:cNvPr>
          <p:cNvSpPr txBox="1"/>
          <p:nvPr/>
        </p:nvSpPr>
        <p:spPr>
          <a:xfrm>
            <a:off x="269449" y="98142"/>
            <a:ext cx="9725155" cy="584775"/>
          </a:xfrm>
          <a:prstGeom prst="rect">
            <a:avLst/>
          </a:prstGeom>
          <a:noFill/>
        </p:spPr>
        <p:txBody>
          <a:bodyPr wrap="square" rtlCol="0">
            <a:spAutoFit/>
          </a:bodyPr>
          <a:lstStyle/>
          <a:p>
            <a:r>
              <a:rPr lang="en-US" sz="3200" dirty="0">
                <a:solidFill>
                  <a:srgbClr val="000000"/>
                </a:solidFill>
                <a:latin typeface="Linux Libertine"/>
              </a:rPr>
              <a:t>Different resolution: entropy</a:t>
            </a:r>
            <a:endParaRPr lang="en-US" dirty="0"/>
          </a:p>
        </p:txBody>
      </p:sp>
      <p:graphicFrame>
        <p:nvGraphicFramePr>
          <p:cNvPr id="6" name="Table 5">
            <a:extLst>
              <a:ext uri="{FF2B5EF4-FFF2-40B4-BE49-F238E27FC236}">
                <a16:creationId xmlns:a16="http://schemas.microsoft.com/office/drawing/2014/main" id="{8B587055-C8B7-459A-931E-38C1E9673983}"/>
              </a:ext>
            </a:extLst>
          </p:cNvPr>
          <p:cNvGraphicFramePr>
            <a:graphicFrameLocks noGrp="1"/>
          </p:cNvGraphicFramePr>
          <p:nvPr>
            <p:extLst>
              <p:ext uri="{D42A27DB-BD31-4B8C-83A1-F6EECF244321}">
                <p14:modId xmlns:p14="http://schemas.microsoft.com/office/powerpoint/2010/main" val="3836368123"/>
              </p:ext>
            </p:extLst>
          </p:nvPr>
        </p:nvGraphicFramePr>
        <p:xfrm>
          <a:off x="2788920" y="682917"/>
          <a:ext cx="4419600" cy="1097280"/>
        </p:xfrm>
        <a:graphic>
          <a:graphicData uri="http://schemas.openxmlformats.org/drawingml/2006/table">
            <a:tbl>
              <a:tblPr>
                <a:tableStyleId>{5C22544A-7EE6-4342-B048-85BDC9FD1C3A}</a:tableStyleId>
              </a:tblPr>
              <a:tblGrid>
                <a:gridCol w="762000">
                  <a:extLst>
                    <a:ext uri="{9D8B030D-6E8A-4147-A177-3AD203B41FA5}">
                      <a16:colId xmlns:a16="http://schemas.microsoft.com/office/drawing/2014/main" val="2219232655"/>
                    </a:ext>
                  </a:extLst>
                </a:gridCol>
                <a:gridCol w="609600">
                  <a:extLst>
                    <a:ext uri="{9D8B030D-6E8A-4147-A177-3AD203B41FA5}">
                      <a16:colId xmlns:a16="http://schemas.microsoft.com/office/drawing/2014/main" val="1630272480"/>
                    </a:ext>
                  </a:extLst>
                </a:gridCol>
                <a:gridCol w="609600">
                  <a:extLst>
                    <a:ext uri="{9D8B030D-6E8A-4147-A177-3AD203B41FA5}">
                      <a16:colId xmlns:a16="http://schemas.microsoft.com/office/drawing/2014/main" val="87682147"/>
                    </a:ext>
                  </a:extLst>
                </a:gridCol>
                <a:gridCol w="609600">
                  <a:extLst>
                    <a:ext uri="{9D8B030D-6E8A-4147-A177-3AD203B41FA5}">
                      <a16:colId xmlns:a16="http://schemas.microsoft.com/office/drawing/2014/main" val="1962206551"/>
                    </a:ext>
                  </a:extLst>
                </a:gridCol>
                <a:gridCol w="609600">
                  <a:extLst>
                    <a:ext uri="{9D8B030D-6E8A-4147-A177-3AD203B41FA5}">
                      <a16:colId xmlns:a16="http://schemas.microsoft.com/office/drawing/2014/main" val="1680887492"/>
                    </a:ext>
                  </a:extLst>
                </a:gridCol>
                <a:gridCol w="609600">
                  <a:extLst>
                    <a:ext uri="{9D8B030D-6E8A-4147-A177-3AD203B41FA5}">
                      <a16:colId xmlns:a16="http://schemas.microsoft.com/office/drawing/2014/main" val="3104941805"/>
                    </a:ext>
                  </a:extLst>
                </a:gridCol>
                <a:gridCol w="609600">
                  <a:extLst>
                    <a:ext uri="{9D8B030D-6E8A-4147-A177-3AD203B41FA5}">
                      <a16:colId xmlns:a16="http://schemas.microsoft.com/office/drawing/2014/main" val="2790535809"/>
                    </a:ext>
                  </a:extLst>
                </a:gridCol>
              </a:tblGrid>
              <a:tr h="182880">
                <a:tc>
                  <a:txBody>
                    <a:bodyPr/>
                    <a:lstStyle/>
                    <a:p>
                      <a:pPr algn="l" fontAlgn="b"/>
                      <a:r>
                        <a:rPr lang="en-US" sz="1100" u="none" strike="noStrike">
                          <a:effectLst/>
                        </a:rPr>
                        <a:t>resolution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3492592"/>
                  </a:ext>
                </a:extLst>
              </a:tr>
              <a:tr h="182880">
                <a:tc>
                  <a:txBody>
                    <a:bodyPr/>
                    <a:lstStyle/>
                    <a:p>
                      <a:pPr algn="l" fontAlgn="b"/>
                      <a:r>
                        <a:rPr lang="en-US" sz="1100" u="none" strike="noStrike">
                          <a:effectLst/>
                        </a:rPr>
                        <a:t>entropy 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0.375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1.144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2.133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2.836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3.79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4.492</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7306761"/>
                  </a:ext>
                </a:extLst>
              </a:tr>
              <a:tr h="182880">
                <a:tc>
                  <a:txBody>
                    <a:bodyPr/>
                    <a:lstStyle/>
                    <a:p>
                      <a:pPr algn="l" fontAlgn="b"/>
                      <a:r>
                        <a:rPr lang="en-US" sz="1100" u="none" strike="noStrike">
                          <a:effectLst/>
                        </a:rPr>
                        <a:t>entropy 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1.039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1.646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3.567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4.145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4.2608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90474273"/>
                  </a:ext>
                </a:extLst>
              </a:tr>
              <a:tr h="182880">
                <a:tc>
                  <a:txBody>
                    <a:bodyPr/>
                    <a:lstStyle/>
                    <a:p>
                      <a:pPr algn="l" fontAlgn="b"/>
                      <a:r>
                        <a:rPr lang="en-US" sz="1100" u="none" strike="noStrike">
                          <a:effectLst/>
                        </a:rPr>
                        <a:t>entropy 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0.693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1.039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11.42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11.67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-34.43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4161976"/>
                  </a:ext>
                </a:extLst>
              </a:tr>
              <a:tr h="182880">
                <a:tc>
                  <a:txBody>
                    <a:bodyPr/>
                    <a:lstStyle/>
                    <a:p>
                      <a:pPr algn="l" fontAlgn="b"/>
                      <a:r>
                        <a:rPr lang="en-US" sz="1100" u="none" strike="noStrike">
                          <a:effectLst/>
                        </a:rPr>
                        <a:t>entropy 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0.693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1.386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2.163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2.458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2.4953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9236462"/>
                  </a:ext>
                </a:extLst>
              </a:tr>
              <a:tr h="182880">
                <a:tc>
                  <a:txBody>
                    <a:bodyPr/>
                    <a:lstStyle/>
                    <a:p>
                      <a:pPr algn="l" fontAlgn="b"/>
                      <a:r>
                        <a:rPr lang="en-US" sz="1100" u="none" strike="noStrike">
                          <a:effectLst/>
                        </a:rPr>
                        <a:t>entropy 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1.039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1.646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3.567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4.145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4.2608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92782039"/>
                  </a:ext>
                </a:extLst>
              </a:tr>
            </a:tbl>
          </a:graphicData>
        </a:graphic>
      </p:graphicFrame>
      <p:pic>
        <p:nvPicPr>
          <p:cNvPr id="7" name="Picture 6">
            <a:extLst>
              <a:ext uri="{FF2B5EF4-FFF2-40B4-BE49-F238E27FC236}">
                <a16:creationId xmlns:a16="http://schemas.microsoft.com/office/drawing/2014/main" id="{3D1FE3BD-CCBF-495D-97BF-E75CFD6C2D8B}"/>
              </a:ext>
            </a:extLst>
          </p:cNvPr>
          <p:cNvPicPr>
            <a:picLocks noChangeAspect="1"/>
          </p:cNvPicPr>
          <p:nvPr/>
        </p:nvPicPr>
        <p:blipFill>
          <a:blip r:embed="rId3"/>
          <a:stretch>
            <a:fillRect/>
          </a:stretch>
        </p:blipFill>
        <p:spPr>
          <a:xfrm>
            <a:off x="949055" y="1903356"/>
            <a:ext cx="9150889" cy="2761727"/>
          </a:xfrm>
          <a:prstGeom prst="rect">
            <a:avLst/>
          </a:prstGeom>
        </p:spPr>
      </p:pic>
    </p:spTree>
    <p:extLst>
      <p:ext uri="{BB962C8B-B14F-4D97-AF65-F5344CB8AC3E}">
        <p14:creationId xmlns:p14="http://schemas.microsoft.com/office/powerpoint/2010/main" val="15567393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8EAA1-49DE-4199-82C4-6C4533C0AC36}"/>
              </a:ext>
            </a:extLst>
          </p:cNvPr>
          <p:cNvSpPr txBox="1"/>
          <p:nvPr/>
        </p:nvSpPr>
        <p:spPr>
          <a:xfrm>
            <a:off x="269449" y="98142"/>
            <a:ext cx="9725155" cy="584775"/>
          </a:xfrm>
          <a:prstGeom prst="rect">
            <a:avLst/>
          </a:prstGeom>
          <a:noFill/>
        </p:spPr>
        <p:txBody>
          <a:bodyPr wrap="square" rtlCol="0">
            <a:spAutoFit/>
          </a:bodyPr>
          <a:lstStyle/>
          <a:p>
            <a:r>
              <a:rPr lang="en-US" sz="3200" dirty="0">
                <a:solidFill>
                  <a:srgbClr val="000000"/>
                </a:solidFill>
                <a:latin typeface="Linux Libertine"/>
              </a:rPr>
              <a:t>Different resolution: Variance</a:t>
            </a:r>
            <a:endParaRPr lang="en-US" dirty="0"/>
          </a:p>
        </p:txBody>
      </p:sp>
      <p:graphicFrame>
        <p:nvGraphicFramePr>
          <p:cNvPr id="3" name="Table 2">
            <a:extLst>
              <a:ext uri="{FF2B5EF4-FFF2-40B4-BE49-F238E27FC236}">
                <a16:creationId xmlns:a16="http://schemas.microsoft.com/office/drawing/2014/main" id="{D90B308E-1A98-469E-84CD-720900790F21}"/>
              </a:ext>
            </a:extLst>
          </p:cNvPr>
          <p:cNvGraphicFramePr>
            <a:graphicFrameLocks noGrp="1"/>
          </p:cNvGraphicFramePr>
          <p:nvPr>
            <p:extLst>
              <p:ext uri="{D42A27DB-BD31-4B8C-83A1-F6EECF244321}">
                <p14:modId xmlns:p14="http://schemas.microsoft.com/office/powerpoint/2010/main" val="4053059135"/>
              </p:ext>
            </p:extLst>
          </p:nvPr>
        </p:nvGraphicFramePr>
        <p:xfrm>
          <a:off x="2254102" y="1064582"/>
          <a:ext cx="6634715" cy="502920"/>
        </p:xfrm>
        <a:graphic>
          <a:graphicData uri="http://schemas.openxmlformats.org/drawingml/2006/table">
            <a:tbl>
              <a:tblPr>
                <a:tableStyleId>{5C22544A-7EE6-4342-B048-85BDC9FD1C3A}</a:tableStyleId>
              </a:tblPr>
              <a:tblGrid>
                <a:gridCol w="881849">
                  <a:extLst>
                    <a:ext uri="{9D8B030D-6E8A-4147-A177-3AD203B41FA5}">
                      <a16:colId xmlns:a16="http://schemas.microsoft.com/office/drawing/2014/main" val="4090586131"/>
                    </a:ext>
                  </a:extLst>
                </a:gridCol>
                <a:gridCol w="958811">
                  <a:extLst>
                    <a:ext uri="{9D8B030D-6E8A-4147-A177-3AD203B41FA5}">
                      <a16:colId xmlns:a16="http://schemas.microsoft.com/office/drawing/2014/main" val="2599135441"/>
                    </a:ext>
                  </a:extLst>
                </a:gridCol>
                <a:gridCol w="958811">
                  <a:extLst>
                    <a:ext uri="{9D8B030D-6E8A-4147-A177-3AD203B41FA5}">
                      <a16:colId xmlns:a16="http://schemas.microsoft.com/office/drawing/2014/main" val="3445396225"/>
                    </a:ext>
                  </a:extLst>
                </a:gridCol>
                <a:gridCol w="958811">
                  <a:extLst>
                    <a:ext uri="{9D8B030D-6E8A-4147-A177-3AD203B41FA5}">
                      <a16:colId xmlns:a16="http://schemas.microsoft.com/office/drawing/2014/main" val="128441193"/>
                    </a:ext>
                  </a:extLst>
                </a:gridCol>
                <a:gridCol w="958811">
                  <a:extLst>
                    <a:ext uri="{9D8B030D-6E8A-4147-A177-3AD203B41FA5}">
                      <a16:colId xmlns:a16="http://schemas.microsoft.com/office/drawing/2014/main" val="1686375650"/>
                    </a:ext>
                  </a:extLst>
                </a:gridCol>
                <a:gridCol w="958811">
                  <a:extLst>
                    <a:ext uri="{9D8B030D-6E8A-4147-A177-3AD203B41FA5}">
                      <a16:colId xmlns:a16="http://schemas.microsoft.com/office/drawing/2014/main" val="1549108320"/>
                    </a:ext>
                  </a:extLst>
                </a:gridCol>
                <a:gridCol w="958811">
                  <a:extLst>
                    <a:ext uri="{9D8B030D-6E8A-4147-A177-3AD203B41FA5}">
                      <a16:colId xmlns:a16="http://schemas.microsoft.com/office/drawing/2014/main" val="3077132609"/>
                    </a:ext>
                  </a:extLst>
                </a:gridCol>
              </a:tblGrid>
              <a:tr h="182880">
                <a:tc>
                  <a:txBody>
                    <a:bodyPr/>
                    <a:lstStyle/>
                    <a:p>
                      <a:pPr algn="l" fontAlgn="b"/>
                      <a:r>
                        <a:rPr lang="en-US" sz="1600" u="none" strike="noStrike" dirty="0">
                          <a:effectLst/>
                        </a:rPr>
                        <a:t>resolution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0316776"/>
                  </a:ext>
                </a:extLst>
              </a:tr>
              <a:tr h="182880">
                <a:tc>
                  <a:txBody>
                    <a:bodyPr/>
                    <a:lstStyle/>
                    <a:p>
                      <a:pPr algn="l" fontAlgn="b"/>
                      <a:r>
                        <a:rPr lang="en-US" sz="1600" u="none" strike="noStrike">
                          <a:effectLst/>
                        </a:rPr>
                        <a:t>variance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0.16418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0.15473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0.123805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0.122273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0.111561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0.109837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1095248"/>
                  </a:ext>
                </a:extLst>
              </a:tr>
            </a:tbl>
          </a:graphicData>
        </a:graphic>
      </p:graphicFrame>
      <p:pic>
        <p:nvPicPr>
          <p:cNvPr id="4" name="Picture 3">
            <a:extLst>
              <a:ext uri="{FF2B5EF4-FFF2-40B4-BE49-F238E27FC236}">
                <a16:creationId xmlns:a16="http://schemas.microsoft.com/office/drawing/2014/main" id="{6C9B9CC6-6E0E-4EE8-865B-1BAB9B449AAD}"/>
              </a:ext>
            </a:extLst>
          </p:cNvPr>
          <p:cNvPicPr>
            <a:picLocks noChangeAspect="1"/>
          </p:cNvPicPr>
          <p:nvPr/>
        </p:nvPicPr>
        <p:blipFill>
          <a:blip r:embed="rId3"/>
          <a:stretch>
            <a:fillRect/>
          </a:stretch>
        </p:blipFill>
        <p:spPr>
          <a:xfrm>
            <a:off x="2254102" y="2146877"/>
            <a:ext cx="6564325" cy="3945579"/>
          </a:xfrm>
          <a:prstGeom prst="rect">
            <a:avLst/>
          </a:prstGeom>
        </p:spPr>
      </p:pic>
    </p:spTree>
    <p:extLst>
      <p:ext uri="{BB962C8B-B14F-4D97-AF65-F5344CB8AC3E}">
        <p14:creationId xmlns:p14="http://schemas.microsoft.com/office/powerpoint/2010/main" val="28907449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8EAA1-49DE-4199-82C4-6C4533C0AC36}"/>
              </a:ext>
            </a:extLst>
          </p:cNvPr>
          <p:cNvSpPr txBox="1"/>
          <p:nvPr/>
        </p:nvSpPr>
        <p:spPr>
          <a:xfrm>
            <a:off x="269449" y="98142"/>
            <a:ext cx="9725155" cy="584775"/>
          </a:xfrm>
          <a:prstGeom prst="rect">
            <a:avLst/>
          </a:prstGeom>
          <a:noFill/>
        </p:spPr>
        <p:txBody>
          <a:bodyPr wrap="square" rtlCol="0">
            <a:spAutoFit/>
          </a:bodyPr>
          <a:lstStyle/>
          <a:p>
            <a:r>
              <a:rPr lang="en-US" sz="3200" dirty="0">
                <a:solidFill>
                  <a:srgbClr val="000000"/>
                </a:solidFill>
                <a:latin typeface="Linux Libertine"/>
              </a:rPr>
              <a:t>Different resolution: entropy</a:t>
            </a:r>
            <a:endParaRPr lang="en-US" dirty="0"/>
          </a:p>
        </p:txBody>
      </p:sp>
      <p:pic>
        <p:nvPicPr>
          <p:cNvPr id="6" name="Picture 5">
            <a:extLst>
              <a:ext uri="{FF2B5EF4-FFF2-40B4-BE49-F238E27FC236}">
                <a16:creationId xmlns:a16="http://schemas.microsoft.com/office/drawing/2014/main" id="{7B723E85-691D-4640-84C4-9EA7F329F76F}"/>
              </a:ext>
            </a:extLst>
          </p:cNvPr>
          <p:cNvPicPr>
            <a:picLocks noChangeAspect="1"/>
          </p:cNvPicPr>
          <p:nvPr/>
        </p:nvPicPr>
        <p:blipFill>
          <a:blip r:embed="rId3"/>
          <a:stretch>
            <a:fillRect/>
          </a:stretch>
        </p:blipFill>
        <p:spPr>
          <a:xfrm>
            <a:off x="547437" y="2274467"/>
            <a:ext cx="5591400" cy="3360789"/>
          </a:xfrm>
          <a:prstGeom prst="rect">
            <a:avLst/>
          </a:prstGeom>
        </p:spPr>
      </p:pic>
      <p:graphicFrame>
        <p:nvGraphicFramePr>
          <p:cNvPr id="7" name="Table 6">
            <a:extLst>
              <a:ext uri="{FF2B5EF4-FFF2-40B4-BE49-F238E27FC236}">
                <a16:creationId xmlns:a16="http://schemas.microsoft.com/office/drawing/2014/main" id="{DCE91678-4D99-484C-B099-38506B752A2E}"/>
              </a:ext>
            </a:extLst>
          </p:cNvPr>
          <p:cNvGraphicFramePr>
            <a:graphicFrameLocks noGrp="1"/>
          </p:cNvGraphicFramePr>
          <p:nvPr/>
        </p:nvGraphicFramePr>
        <p:xfrm>
          <a:off x="492734" y="682917"/>
          <a:ext cx="10214252" cy="754380"/>
        </p:xfrm>
        <a:graphic>
          <a:graphicData uri="http://schemas.openxmlformats.org/drawingml/2006/table">
            <a:tbl>
              <a:tblPr>
                <a:tableStyleId>{5C22544A-7EE6-4342-B048-85BDC9FD1C3A}</a:tableStyleId>
              </a:tblPr>
              <a:tblGrid>
                <a:gridCol w="2299054">
                  <a:extLst>
                    <a:ext uri="{9D8B030D-6E8A-4147-A177-3AD203B41FA5}">
                      <a16:colId xmlns:a16="http://schemas.microsoft.com/office/drawing/2014/main" val="1898802139"/>
                    </a:ext>
                  </a:extLst>
                </a:gridCol>
                <a:gridCol w="1099250">
                  <a:extLst>
                    <a:ext uri="{9D8B030D-6E8A-4147-A177-3AD203B41FA5}">
                      <a16:colId xmlns:a16="http://schemas.microsoft.com/office/drawing/2014/main" val="1159369356"/>
                    </a:ext>
                  </a:extLst>
                </a:gridCol>
                <a:gridCol w="979232">
                  <a:extLst>
                    <a:ext uri="{9D8B030D-6E8A-4147-A177-3AD203B41FA5}">
                      <a16:colId xmlns:a16="http://schemas.microsoft.com/office/drawing/2014/main" val="3268822773"/>
                    </a:ext>
                  </a:extLst>
                </a:gridCol>
                <a:gridCol w="1459179">
                  <a:extLst>
                    <a:ext uri="{9D8B030D-6E8A-4147-A177-3AD203B41FA5}">
                      <a16:colId xmlns:a16="http://schemas.microsoft.com/office/drawing/2014/main" val="3002815403"/>
                    </a:ext>
                  </a:extLst>
                </a:gridCol>
                <a:gridCol w="1459179">
                  <a:extLst>
                    <a:ext uri="{9D8B030D-6E8A-4147-A177-3AD203B41FA5}">
                      <a16:colId xmlns:a16="http://schemas.microsoft.com/office/drawing/2014/main" val="2096198599"/>
                    </a:ext>
                  </a:extLst>
                </a:gridCol>
                <a:gridCol w="1459179">
                  <a:extLst>
                    <a:ext uri="{9D8B030D-6E8A-4147-A177-3AD203B41FA5}">
                      <a16:colId xmlns:a16="http://schemas.microsoft.com/office/drawing/2014/main" val="288377206"/>
                    </a:ext>
                  </a:extLst>
                </a:gridCol>
                <a:gridCol w="1459179">
                  <a:extLst>
                    <a:ext uri="{9D8B030D-6E8A-4147-A177-3AD203B41FA5}">
                      <a16:colId xmlns:a16="http://schemas.microsoft.com/office/drawing/2014/main" val="101916122"/>
                    </a:ext>
                  </a:extLst>
                </a:gridCol>
              </a:tblGrid>
              <a:tr h="182880">
                <a:tc>
                  <a:txBody>
                    <a:bodyPr/>
                    <a:lstStyle/>
                    <a:p>
                      <a:pPr algn="l" fontAlgn="b"/>
                      <a:r>
                        <a:rPr lang="en-US" sz="1600" u="none" strike="noStrike">
                          <a:effectLst/>
                        </a:rPr>
                        <a:t>resolution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06623584"/>
                  </a:ext>
                </a:extLst>
              </a:tr>
              <a:tr h="182880">
                <a:tc>
                  <a:txBody>
                    <a:bodyPr/>
                    <a:lstStyle/>
                    <a:p>
                      <a:pPr algn="l" fontAlgn="b"/>
                      <a:r>
                        <a:rPr lang="en-US" sz="1600" u="none" strike="noStrike">
                          <a:effectLst/>
                        </a:rPr>
                        <a:t>best thr for label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162.66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135.55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128.42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124.48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123.23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50056716"/>
                  </a:ext>
                </a:extLst>
              </a:tr>
              <a:tr h="182880">
                <a:tc>
                  <a:txBody>
                    <a:bodyPr/>
                    <a:lstStyle/>
                    <a:p>
                      <a:pPr algn="l" fontAlgn="b"/>
                      <a:r>
                        <a:rPr lang="en-US" sz="1600" u="none" strike="noStrike" dirty="0">
                          <a:effectLst/>
                        </a:rPr>
                        <a:t>best </a:t>
                      </a:r>
                      <a:r>
                        <a:rPr lang="en-US" sz="1600" u="none" strike="noStrike" dirty="0" err="1">
                          <a:effectLst/>
                        </a:rPr>
                        <a:t>thr</a:t>
                      </a:r>
                      <a:r>
                        <a:rPr lang="en-US" sz="1600" u="none" strike="noStrike" dirty="0">
                          <a:effectLst/>
                        </a:rPr>
                        <a:t> for feature</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6.04E+08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3.35E+09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3.35E+09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2.99E+09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2.96E+09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2.97E+09</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7450339"/>
                  </a:ext>
                </a:extLst>
              </a:tr>
            </a:tbl>
          </a:graphicData>
        </a:graphic>
      </p:graphicFrame>
      <p:pic>
        <p:nvPicPr>
          <p:cNvPr id="8" name="Picture 7">
            <a:extLst>
              <a:ext uri="{FF2B5EF4-FFF2-40B4-BE49-F238E27FC236}">
                <a16:creationId xmlns:a16="http://schemas.microsoft.com/office/drawing/2014/main" id="{0EB79095-6E4E-46B2-88A8-80571E2DB1DF}"/>
              </a:ext>
            </a:extLst>
          </p:cNvPr>
          <p:cNvPicPr>
            <a:picLocks noChangeAspect="1"/>
          </p:cNvPicPr>
          <p:nvPr/>
        </p:nvPicPr>
        <p:blipFill>
          <a:blip r:embed="rId4"/>
          <a:stretch>
            <a:fillRect/>
          </a:stretch>
        </p:blipFill>
        <p:spPr>
          <a:xfrm>
            <a:off x="6122397" y="2274467"/>
            <a:ext cx="5591400" cy="3360789"/>
          </a:xfrm>
          <a:prstGeom prst="rect">
            <a:avLst/>
          </a:prstGeom>
        </p:spPr>
      </p:pic>
    </p:spTree>
    <p:extLst>
      <p:ext uri="{BB962C8B-B14F-4D97-AF65-F5344CB8AC3E}">
        <p14:creationId xmlns:p14="http://schemas.microsoft.com/office/powerpoint/2010/main" val="21002857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802DC-B543-469D-9BAA-15C4C88B32A0}"/>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sp>
        <p:nvSpPr>
          <p:cNvPr id="4" name="TextBox 3">
            <a:extLst>
              <a:ext uri="{FF2B5EF4-FFF2-40B4-BE49-F238E27FC236}">
                <a16:creationId xmlns:a16="http://schemas.microsoft.com/office/drawing/2014/main" id="{1A6CCE18-98FA-4283-A5DE-12CB4EB1FC19}"/>
              </a:ext>
            </a:extLst>
          </p:cNvPr>
          <p:cNvSpPr txBox="1"/>
          <p:nvPr/>
        </p:nvSpPr>
        <p:spPr>
          <a:xfrm>
            <a:off x="269449" y="339426"/>
            <a:ext cx="6097772" cy="369332"/>
          </a:xfrm>
          <a:prstGeom prst="rect">
            <a:avLst/>
          </a:prstGeom>
          <a:noFill/>
        </p:spPr>
        <p:txBody>
          <a:bodyPr wrap="square">
            <a:spAutoFit/>
          </a:bodyPr>
          <a:lstStyle/>
          <a:p>
            <a:r>
              <a:rPr lang="en-US" dirty="0"/>
              <a:t>feature:  </a:t>
            </a:r>
            <a:r>
              <a:rPr lang="en-US" dirty="0" err="1"/>
              <a:t>wdi_ny_gdp_mktp_cd</a:t>
            </a:r>
            <a:endParaRPr lang="en-US" dirty="0"/>
          </a:p>
        </p:txBody>
      </p:sp>
      <p:sp>
        <p:nvSpPr>
          <p:cNvPr id="8" name="TextBox 7">
            <a:extLst>
              <a:ext uri="{FF2B5EF4-FFF2-40B4-BE49-F238E27FC236}">
                <a16:creationId xmlns:a16="http://schemas.microsoft.com/office/drawing/2014/main" id="{5E007EBC-E07B-4363-AD52-3DC036C62566}"/>
              </a:ext>
            </a:extLst>
          </p:cNvPr>
          <p:cNvSpPr txBox="1"/>
          <p:nvPr/>
        </p:nvSpPr>
        <p:spPr>
          <a:xfrm>
            <a:off x="3718737" y="339426"/>
            <a:ext cx="6097772" cy="369332"/>
          </a:xfrm>
          <a:prstGeom prst="rect">
            <a:avLst/>
          </a:prstGeom>
          <a:noFill/>
        </p:spPr>
        <p:txBody>
          <a:bodyPr wrap="square">
            <a:spAutoFit/>
          </a:bodyPr>
          <a:lstStyle/>
          <a:p>
            <a:r>
              <a:rPr lang="en-US" dirty="0"/>
              <a:t>fvp_lngdp200</a:t>
            </a:r>
          </a:p>
        </p:txBody>
      </p:sp>
      <p:pic>
        <p:nvPicPr>
          <p:cNvPr id="10" name="Picture 9">
            <a:extLst>
              <a:ext uri="{FF2B5EF4-FFF2-40B4-BE49-F238E27FC236}">
                <a16:creationId xmlns:a16="http://schemas.microsoft.com/office/drawing/2014/main" id="{4B9E48FE-9409-41AD-AC49-FE096FC8A80B}"/>
              </a:ext>
            </a:extLst>
          </p:cNvPr>
          <p:cNvPicPr>
            <a:picLocks noChangeAspect="1"/>
          </p:cNvPicPr>
          <p:nvPr/>
        </p:nvPicPr>
        <p:blipFill>
          <a:blip r:embed="rId3"/>
          <a:stretch>
            <a:fillRect/>
          </a:stretch>
        </p:blipFill>
        <p:spPr>
          <a:xfrm>
            <a:off x="3122605" y="696689"/>
            <a:ext cx="2537814" cy="1834771"/>
          </a:xfrm>
          <a:prstGeom prst="rect">
            <a:avLst/>
          </a:prstGeom>
        </p:spPr>
      </p:pic>
      <p:sp>
        <p:nvSpPr>
          <p:cNvPr id="12" name="TextBox 11">
            <a:extLst>
              <a:ext uri="{FF2B5EF4-FFF2-40B4-BE49-F238E27FC236}">
                <a16:creationId xmlns:a16="http://schemas.microsoft.com/office/drawing/2014/main" id="{3EF7554D-0803-46F7-A5E8-01FDDD19942F}"/>
              </a:ext>
            </a:extLst>
          </p:cNvPr>
          <p:cNvSpPr txBox="1"/>
          <p:nvPr/>
        </p:nvSpPr>
        <p:spPr>
          <a:xfrm>
            <a:off x="5660419" y="299146"/>
            <a:ext cx="6097772" cy="369332"/>
          </a:xfrm>
          <a:prstGeom prst="rect">
            <a:avLst/>
          </a:prstGeom>
          <a:noFill/>
        </p:spPr>
        <p:txBody>
          <a:bodyPr wrap="square">
            <a:spAutoFit/>
          </a:bodyPr>
          <a:lstStyle/>
          <a:p>
            <a:r>
              <a:rPr lang="en-US" dirty="0" err="1"/>
              <a:t>fvp_lngdpcap_nonoilrent</a:t>
            </a:r>
            <a:endParaRPr lang="en-US" dirty="0"/>
          </a:p>
        </p:txBody>
      </p:sp>
      <p:pic>
        <p:nvPicPr>
          <p:cNvPr id="14" name="Picture 13">
            <a:extLst>
              <a:ext uri="{FF2B5EF4-FFF2-40B4-BE49-F238E27FC236}">
                <a16:creationId xmlns:a16="http://schemas.microsoft.com/office/drawing/2014/main" id="{4A7B89BC-CF80-4629-8C76-5CE8FB8EB8A6}"/>
              </a:ext>
            </a:extLst>
          </p:cNvPr>
          <p:cNvPicPr>
            <a:picLocks noChangeAspect="1"/>
          </p:cNvPicPr>
          <p:nvPr/>
        </p:nvPicPr>
        <p:blipFill>
          <a:blip r:embed="rId4"/>
          <a:stretch>
            <a:fillRect/>
          </a:stretch>
        </p:blipFill>
        <p:spPr>
          <a:xfrm>
            <a:off x="5660419" y="697327"/>
            <a:ext cx="2526383" cy="1829055"/>
          </a:xfrm>
          <a:prstGeom prst="rect">
            <a:avLst/>
          </a:prstGeom>
        </p:spPr>
      </p:pic>
      <p:sp>
        <p:nvSpPr>
          <p:cNvPr id="16" name="TextBox 15">
            <a:extLst>
              <a:ext uri="{FF2B5EF4-FFF2-40B4-BE49-F238E27FC236}">
                <a16:creationId xmlns:a16="http://schemas.microsoft.com/office/drawing/2014/main" id="{6AE28AF5-DF07-4D6F-94A8-CFCFB85FB07D}"/>
              </a:ext>
            </a:extLst>
          </p:cNvPr>
          <p:cNvSpPr txBox="1"/>
          <p:nvPr/>
        </p:nvSpPr>
        <p:spPr>
          <a:xfrm>
            <a:off x="8381935" y="301067"/>
            <a:ext cx="2522460" cy="369332"/>
          </a:xfrm>
          <a:prstGeom prst="rect">
            <a:avLst/>
          </a:prstGeom>
          <a:noFill/>
        </p:spPr>
        <p:txBody>
          <a:bodyPr wrap="square">
            <a:spAutoFit/>
          </a:bodyPr>
          <a:lstStyle/>
          <a:p>
            <a:r>
              <a:rPr lang="en-US" dirty="0"/>
              <a:t>fvp_population200</a:t>
            </a:r>
          </a:p>
        </p:txBody>
      </p:sp>
      <p:pic>
        <p:nvPicPr>
          <p:cNvPr id="18" name="Picture 17">
            <a:extLst>
              <a:ext uri="{FF2B5EF4-FFF2-40B4-BE49-F238E27FC236}">
                <a16:creationId xmlns:a16="http://schemas.microsoft.com/office/drawing/2014/main" id="{9ED05F0F-ACD4-4DF0-B20A-2AC6D9E38D0B}"/>
              </a:ext>
            </a:extLst>
          </p:cNvPr>
          <p:cNvPicPr>
            <a:picLocks noChangeAspect="1"/>
          </p:cNvPicPr>
          <p:nvPr/>
        </p:nvPicPr>
        <p:blipFill>
          <a:blip r:embed="rId5"/>
          <a:stretch>
            <a:fillRect/>
          </a:stretch>
        </p:blipFill>
        <p:spPr>
          <a:xfrm>
            <a:off x="8355854" y="676100"/>
            <a:ext cx="2526383" cy="1834771"/>
          </a:xfrm>
          <a:prstGeom prst="rect">
            <a:avLst/>
          </a:prstGeom>
        </p:spPr>
      </p:pic>
      <p:sp>
        <p:nvSpPr>
          <p:cNvPr id="20" name="TextBox 19">
            <a:extLst>
              <a:ext uri="{FF2B5EF4-FFF2-40B4-BE49-F238E27FC236}">
                <a16:creationId xmlns:a16="http://schemas.microsoft.com/office/drawing/2014/main" id="{11FCC3CA-28C1-4B4F-B588-2D0A073B1F2D}"/>
              </a:ext>
            </a:extLst>
          </p:cNvPr>
          <p:cNvSpPr txBox="1"/>
          <p:nvPr/>
        </p:nvSpPr>
        <p:spPr>
          <a:xfrm>
            <a:off x="389193" y="4769947"/>
            <a:ext cx="7326084" cy="369332"/>
          </a:xfrm>
          <a:prstGeom prst="rect">
            <a:avLst/>
          </a:prstGeom>
          <a:noFill/>
        </p:spPr>
        <p:txBody>
          <a:bodyPr wrap="square">
            <a:spAutoFit/>
          </a:bodyPr>
          <a:lstStyle/>
          <a:p>
            <a:r>
              <a:rPr lang="en-US" dirty="0"/>
              <a:t>vdem_v2x_polyarchy</a:t>
            </a:r>
          </a:p>
        </p:txBody>
      </p:sp>
      <p:pic>
        <p:nvPicPr>
          <p:cNvPr id="22" name="Picture 21">
            <a:extLst>
              <a:ext uri="{FF2B5EF4-FFF2-40B4-BE49-F238E27FC236}">
                <a16:creationId xmlns:a16="http://schemas.microsoft.com/office/drawing/2014/main" id="{2D947ED6-5F59-422E-99BD-FCAEF29F6B1B}"/>
              </a:ext>
            </a:extLst>
          </p:cNvPr>
          <p:cNvPicPr>
            <a:picLocks noChangeAspect="1"/>
          </p:cNvPicPr>
          <p:nvPr/>
        </p:nvPicPr>
        <p:blipFill>
          <a:blip r:embed="rId6"/>
          <a:stretch>
            <a:fillRect/>
          </a:stretch>
        </p:blipFill>
        <p:spPr>
          <a:xfrm>
            <a:off x="500324" y="5114604"/>
            <a:ext cx="2526383" cy="1817624"/>
          </a:xfrm>
          <a:prstGeom prst="rect">
            <a:avLst/>
          </a:prstGeom>
        </p:spPr>
      </p:pic>
      <p:sp>
        <p:nvSpPr>
          <p:cNvPr id="24" name="TextBox 23">
            <a:extLst>
              <a:ext uri="{FF2B5EF4-FFF2-40B4-BE49-F238E27FC236}">
                <a16:creationId xmlns:a16="http://schemas.microsoft.com/office/drawing/2014/main" id="{D63FED70-3005-4434-886F-2E82DC0FCA0B}"/>
              </a:ext>
            </a:extLst>
          </p:cNvPr>
          <p:cNvSpPr txBox="1"/>
          <p:nvPr/>
        </p:nvSpPr>
        <p:spPr>
          <a:xfrm>
            <a:off x="3026707" y="4780712"/>
            <a:ext cx="7326084" cy="369332"/>
          </a:xfrm>
          <a:prstGeom prst="rect">
            <a:avLst/>
          </a:prstGeom>
          <a:noFill/>
        </p:spPr>
        <p:txBody>
          <a:bodyPr wrap="square">
            <a:spAutoFit/>
          </a:bodyPr>
          <a:lstStyle/>
          <a:p>
            <a:r>
              <a:rPr lang="en-US" dirty="0"/>
              <a:t>vdem_v2x_liberal</a:t>
            </a:r>
          </a:p>
        </p:txBody>
      </p:sp>
      <p:pic>
        <p:nvPicPr>
          <p:cNvPr id="26" name="Picture 25">
            <a:extLst>
              <a:ext uri="{FF2B5EF4-FFF2-40B4-BE49-F238E27FC236}">
                <a16:creationId xmlns:a16="http://schemas.microsoft.com/office/drawing/2014/main" id="{3BCD3B21-E9BB-44C5-8A06-F5E9001014D6}"/>
              </a:ext>
            </a:extLst>
          </p:cNvPr>
          <p:cNvPicPr>
            <a:picLocks noChangeAspect="1"/>
          </p:cNvPicPr>
          <p:nvPr/>
        </p:nvPicPr>
        <p:blipFill>
          <a:blip r:embed="rId7"/>
          <a:stretch>
            <a:fillRect/>
          </a:stretch>
        </p:blipFill>
        <p:spPr>
          <a:xfrm>
            <a:off x="3044451" y="5114604"/>
            <a:ext cx="2532098" cy="1829055"/>
          </a:xfrm>
          <a:prstGeom prst="rect">
            <a:avLst/>
          </a:prstGeom>
        </p:spPr>
      </p:pic>
      <p:sp>
        <p:nvSpPr>
          <p:cNvPr id="28" name="TextBox 27">
            <a:extLst>
              <a:ext uri="{FF2B5EF4-FFF2-40B4-BE49-F238E27FC236}">
                <a16:creationId xmlns:a16="http://schemas.microsoft.com/office/drawing/2014/main" id="{F4B1BE7C-D780-4F00-9371-02071CCB7D73}"/>
              </a:ext>
            </a:extLst>
          </p:cNvPr>
          <p:cNvSpPr txBox="1"/>
          <p:nvPr/>
        </p:nvSpPr>
        <p:spPr>
          <a:xfrm>
            <a:off x="5980123" y="4723369"/>
            <a:ext cx="7326084" cy="369332"/>
          </a:xfrm>
          <a:prstGeom prst="rect">
            <a:avLst/>
          </a:prstGeom>
          <a:noFill/>
        </p:spPr>
        <p:txBody>
          <a:bodyPr wrap="square">
            <a:spAutoFit/>
          </a:bodyPr>
          <a:lstStyle/>
          <a:p>
            <a:r>
              <a:rPr lang="en-US" dirty="0"/>
              <a:t>vdem_v2x_partip</a:t>
            </a:r>
          </a:p>
        </p:txBody>
      </p:sp>
      <p:pic>
        <p:nvPicPr>
          <p:cNvPr id="30" name="Picture 29">
            <a:extLst>
              <a:ext uri="{FF2B5EF4-FFF2-40B4-BE49-F238E27FC236}">
                <a16:creationId xmlns:a16="http://schemas.microsoft.com/office/drawing/2014/main" id="{8FCF086B-C124-4676-86F8-672DD6DA8E48}"/>
              </a:ext>
            </a:extLst>
          </p:cNvPr>
          <p:cNvPicPr>
            <a:picLocks noChangeAspect="1"/>
          </p:cNvPicPr>
          <p:nvPr/>
        </p:nvPicPr>
        <p:blipFill>
          <a:blip r:embed="rId8"/>
          <a:stretch>
            <a:fillRect/>
          </a:stretch>
        </p:blipFill>
        <p:spPr>
          <a:xfrm>
            <a:off x="5691986" y="5149169"/>
            <a:ext cx="2526383" cy="1823339"/>
          </a:xfrm>
          <a:prstGeom prst="rect">
            <a:avLst/>
          </a:prstGeom>
        </p:spPr>
      </p:pic>
      <p:sp>
        <p:nvSpPr>
          <p:cNvPr id="32" name="TextBox 31">
            <a:extLst>
              <a:ext uri="{FF2B5EF4-FFF2-40B4-BE49-F238E27FC236}">
                <a16:creationId xmlns:a16="http://schemas.microsoft.com/office/drawing/2014/main" id="{3151559A-2A70-4B8C-BE87-A9055A749F26}"/>
              </a:ext>
            </a:extLst>
          </p:cNvPr>
          <p:cNvSpPr txBox="1"/>
          <p:nvPr/>
        </p:nvSpPr>
        <p:spPr>
          <a:xfrm>
            <a:off x="8736014" y="4728435"/>
            <a:ext cx="1996937" cy="369332"/>
          </a:xfrm>
          <a:prstGeom prst="rect">
            <a:avLst/>
          </a:prstGeom>
          <a:noFill/>
        </p:spPr>
        <p:txBody>
          <a:bodyPr wrap="square">
            <a:spAutoFit/>
          </a:bodyPr>
          <a:lstStyle/>
          <a:p>
            <a:r>
              <a:rPr lang="en-US" dirty="0" err="1"/>
              <a:t>acled_count_sb</a:t>
            </a:r>
            <a:endParaRPr lang="en-US" dirty="0"/>
          </a:p>
        </p:txBody>
      </p:sp>
      <p:pic>
        <p:nvPicPr>
          <p:cNvPr id="34" name="Picture 33">
            <a:extLst>
              <a:ext uri="{FF2B5EF4-FFF2-40B4-BE49-F238E27FC236}">
                <a16:creationId xmlns:a16="http://schemas.microsoft.com/office/drawing/2014/main" id="{4E18997A-8A12-4EBF-98A2-192A3C07DA05}"/>
              </a:ext>
            </a:extLst>
          </p:cNvPr>
          <p:cNvPicPr>
            <a:picLocks noChangeAspect="1"/>
          </p:cNvPicPr>
          <p:nvPr/>
        </p:nvPicPr>
        <p:blipFill>
          <a:blip r:embed="rId9"/>
          <a:stretch>
            <a:fillRect/>
          </a:stretch>
        </p:blipFill>
        <p:spPr>
          <a:xfrm>
            <a:off x="8383728" y="5097767"/>
            <a:ext cx="2520667" cy="1817624"/>
          </a:xfrm>
          <a:prstGeom prst="rect">
            <a:avLst/>
          </a:prstGeom>
        </p:spPr>
      </p:pic>
      <p:graphicFrame>
        <p:nvGraphicFramePr>
          <p:cNvPr id="5" name="Table 4">
            <a:extLst>
              <a:ext uri="{FF2B5EF4-FFF2-40B4-BE49-F238E27FC236}">
                <a16:creationId xmlns:a16="http://schemas.microsoft.com/office/drawing/2014/main" id="{68725736-B362-4AB4-95E4-F930E9C41B20}"/>
              </a:ext>
            </a:extLst>
          </p:cNvPr>
          <p:cNvGraphicFramePr>
            <a:graphicFrameLocks noGrp="1"/>
          </p:cNvGraphicFramePr>
          <p:nvPr>
            <p:extLst>
              <p:ext uri="{D42A27DB-BD31-4B8C-83A1-F6EECF244321}">
                <p14:modId xmlns:p14="http://schemas.microsoft.com/office/powerpoint/2010/main" val="821305548"/>
              </p:ext>
            </p:extLst>
          </p:nvPr>
        </p:nvGraphicFramePr>
        <p:xfrm>
          <a:off x="2167303" y="2587011"/>
          <a:ext cx="7426749" cy="2263140"/>
        </p:xfrm>
        <a:graphic>
          <a:graphicData uri="http://schemas.openxmlformats.org/drawingml/2006/table">
            <a:tbl>
              <a:tblPr>
                <a:tableStyleId>{5C22544A-7EE6-4342-B048-85BDC9FD1C3A}</a:tableStyleId>
              </a:tblPr>
              <a:tblGrid>
                <a:gridCol w="2635299">
                  <a:extLst>
                    <a:ext uri="{9D8B030D-6E8A-4147-A177-3AD203B41FA5}">
                      <a16:colId xmlns:a16="http://schemas.microsoft.com/office/drawing/2014/main" val="1582745731"/>
                    </a:ext>
                  </a:extLst>
                </a:gridCol>
                <a:gridCol w="958290">
                  <a:extLst>
                    <a:ext uri="{9D8B030D-6E8A-4147-A177-3AD203B41FA5}">
                      <a16:colId xmlns:a16="http://schemas.microsoft.com/office/drawing/2014/main" val="3998839257"/>
                    </a:ext>
                  </a:extLst>
                </a:gridCol>
                <a:gridCol w="958290">
                  <a:extLst>
                    <a:ext uri="{9D8B030D-6E8A-4147-A177-3AD203B41FA5}">
                      <a16:colId xmlns:a16="http://schemas.microsoft.com/office/drawing/2014/main" val="922520764"/>
                    </a:ext>
                  </a:extLst>
                </a:gridCol>
                <a:gridCol w="958290">
                  <a:extLst>
                    <a:ext uri="{9D8B030D-6E8A-4147-A177-3AD203B41FA5}">
                      <a16:colId xmlns:a16="http://schemas.microsoft.com/office/drawing/2014/main" val="4181721979"/>
                    </a:ext>
                  </a:extLst>
                </a:gridCol>
                <a:gridCol w="958290">
                  <a:extLst>
                    <a:ext uri="{9D8B030D-6E8A-4147-A177-3AD203B41FA5}">
                      <a16:colId xmlns:a16="http://schemas.microsoft.com/office/drawing/2014/main" val="2331571843"/>
                    </a:ext>
                  </a:extLst>
                </a:gridCol>
                <a:gridCol w="958290">
                  <a:extLst>
                    <a:ext uri="{9D8B030D-6E8A-4147-A177-3AD203B41FA5}">
                      <a16:colId xmlns:a16="http://schemas.microsoft.com/office/drawing/2014/main" val="2887387850"/>
                    </a:ext>
                  </a:extLst>
                </a:gridCol>
              </a:tblGrid>
              <a:tr h="182880">
                <a:tc>
                  <a:txBody>
                    <a:bodyPr/>
                    <a:lstStyle/>
                    <a:p>
                      <a:pPr algn="l" fontAlgn="b"/>
                      <a:r>
                        <a:rPr lang="en-US" sz="1600" u="none" strike="noStrike" dirty="0">
                          <a:effectLst/>
                        </a:rPr>
                        <a:t>features</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l_thr_id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f_thr_id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altLang="zh-CN" sz="1600" u="none" strike="noStrike" dirty="0">
                          <a:effectLst/>
                        </a:rPr>
                        <a:t>CP </a:t>
                      </a:r>
                      <a:r>
                        <a:rPr lang="en-US" sz="1600" u="none" strike="noStrike" dirty="0">
                          <a:effectLst/>
                        </a:rPr>
                        <a:t>value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resolution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a</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38731826"/>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2181064"/>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21765011"/>
                  </a:ext>
                </a:extLst>
              </a:tr>
              <a:tr h="182880">
                <a:tc>
                  <a:txBody>
                    <a:bodyPr/>
                    <a:lstStyle/>
                    <a:p>
                      <a:pPr algn="l" fontAlgn="b"/>
                      <a:r>
                        <a:rPr lang="en-US" sz="1600" u="none" strike="noStrike" dirty="0">
                          <a:effectLst/>
                        </a:rPr>
                        <a:t>'</a:t>
                      </a:r>
                      <a:r>
                        <a:rPr lang="en-US" sz="1600" u="none" strike="noStrike" dirty="0" err="1">
                          <a:effectLst/>
                        </a:rPr>
                        <a:t>fvp_lngdpcap_nonoilrent</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2821101"/>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8070384"/>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9382086"/>
                  </a:ext>
                </a:extLst>
              </a:tr>
              <a:tr h="182880">
                <a:tc>
                  <a:txBody>
                    <a:bodyPr/>
                    <a:lstStyle/>
                    <a:p>
                      <a:pPr algn="l" fontAlgn="b"/>
                      <a:r>
                        <a:rPr lang="en-US" sz="1600" u="none" strike="noStrike" dirty="0">
                          <a:effectLst/>
                        </a:rPr>
                        <a:t>'vdem_v2x_liberal',</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2428129"/>
                  </a:ext>
                </a:extLst>
              </a:tr>
              <a:tr h="182880">
                <a:tc>
                  <a:txBody>
                    <a:bodyPr/>
                    <a:lstStyle/>
                    <a:p>
                      <a:pPr algn="l" fontAlgn="b"/>
                      <a:r>
                        <a:rPr lang="en-US" sz="1600" u="none" strike="noStrike" dirty="0">
                          <a:effectLst/>
                        </a:rPr>
                        <a:t>vdem_v2x_partip</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2725904"/>
                  </a:ext>
                </a:extLst>
              </a:tr>
              <a:tr h="182880">
                <a:tc>
                  <a:txBody>
                    <a:bodyPr/>
                    <a:lstStyle/>
                    <a:p>
                      <a:pPr algn="l" fontAlgn="b"/>
                      <a:r>
                        <a:rPr lang="en-US" sz="1600" u="none" strike="noStrike" dirty="0" err="1">
                          <a:effectLst/>
                        </a:rPr>
                        <a:t>acled_count_sb</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0.9</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4029026"/>
                  </a:ext>
                </a:extLst>
              </a:tr>
            </a:tbl>
          </a:graphicData>
        </a:graphic>
      </p:graphicFrame>
      <p:cxnSp>
        <p:nvCxnSpPr>
          <p:cNvPr id="9" name="Straight Connector 8">
            <a:extLst>
              <a:ext uri="{FF2B5EF4-FFF2-40B4-BE49-F238E27FC236}">
                <a16:creationId xmlns:a16="http://schemas.microsoft.com/office/drawing/2014/main" id="{7164E502-0C5F-42D4-82B9-6AAE24FF80ED}"/>
              </a:ext>
            </a:extLst>
          </p:cNvPr>
          <p:cNvCxnSpPr>
            <a:cxnSpLocks/>
          </p:cNvCxnSpPr>
          <p:nvPr/>
        </p:nvCxnSpPr>
        <p:spPr>
          <a:xfrm>
            <a:off x="637968" y="1624204"/>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DC284B8F-2B1C-4827-8ED8-17514963F8B3}"/>
              </a:ext>
            </a:extLst>
          </p:cNvPr>
          <p:cNvCxnSpPr>
            <a:cxnSpLocks/>
          </p:cNvCxnSpPr>
          <p:nvPr/>
        </p:nvCxnSpPr>
        <p:spPr>
          <a:xfrm flipH="1">
            <a:off x="1875349" y="681979"/>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E77002FB-B75C-4F3A-BCC3-8A5A7FFC5868}"/>
              </a:ext>
            </a:extLst>
          </p:cNvPr>
          <p:cNvCxnSpPr>
            <a:cxnSpLocks/>
          </p:cNvCxnSpPr>
          <p:nvPr/>
        </p:nvCxnSpPr>
        <p:spPr>
          <a:xfrm>
            <a:off x="3295742" y="1281651"/>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6FF67965-291B-4301-8873-CADBCA2E6DFE}"/>
              </a:ext>
            </a:extLst>
          </p:cNvPr>
          <p:cNvCxnSpPr>
            <a:cxnSpLocks/>
          </p:cNvCxnSpPr>
          <p:nvPr/>
        </p:nvCxnSpPr>
        <p:spPr>
          <a:xfrm flipH="1">
            <a:off x="5021365" y="587459"/>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4884C0AA-78D8-4B0C-807D-C0C251C767F5}"/>
              </a:ext>
            </a:extLst>
          </p:cNvPr>
          <p:cNvCxnSpPr>
            <a:cxnSpLocks/>
          </p:cNvCxnSpPr>
          <p:nvPr/>
        </p:nvCxnSpPr>
        <p:spPr>
          <a:xfrm>
            <a:off x="5780379" y="798460"/>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8CB86B6-25EF-48EF-BC49-785E595FF550}"/>
              </a:ext>
            </a:extLst>
          </p:cNvPr>
          <p:cNvCxnSpPr>
            <a:cxnSpLocks/>
          </p:cNvCxnSpPr>
          <p:nvPr/>
        </p:nvCxnSpPr>
        <p:spPr>
          <a:xfrm flipH="1">
            <a:off x="5833123" y="684525"/>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80603A97-9290-4EE2-9436-4CCF81B65F7B}"/>
              </a:ext>
            </a:extLst>
          </p:cNvPr>
          <p:cNvCxnSpPr>
            <a:cxnSpLocks/>
          </p:cNvCxnSpPr>
          <p:nvPr/>
        </p:nvCxnSpPr>
        <p:spPr>
          <a:xfrm>
            <a:off x="8265016" y="1572203"/>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03832731-FA74-4E65-ACA7-9863E627A020}"/>
              </a:ext>
            </a:extLst>
          </p:cNvPr>
          <p:cNvCxnSpPr>
            <a:cxnSpLocks/>
          </p:cNvCxnSpPr>
          <p:nvPr/>
        </p:nvCxnSpPr>
        <p:spPr>
          <a:xfrm flipH="1">
            <a:off x="9778604" y="566870"/>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F2C84B2E-15D6-4456-9DE5-508CB78C20D6}"/>
              </a:ext>
            </a:extLst>
          </p:cNvPr>
          <p:cNvCxnSpPr>
            <a:cxnSpLocks/>
          </p:cNvCxnSpPr>
          <p:nvPr/>
        </p:nvCxnSpPr>
        <p:spPr>
          <a:xfrm>
            <a:off x="637968" y="6001434"/>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4B6BCA35-F098-4631-94DE-CF0988C6CB62}"/>
              </a:ext>
            </a:extLst>
          </p:cNvPr>
          <p:cNvCxnSpPr>
            <a:cxnSpLocks/>
          </p:cNvCxnSpPr>
          <p:nvPr/>
        </p:nvCxnSpPr>
        <p:spPr>
          <a:xfrm flipH="1">
            <a:off x="2416607" y="5010441"/>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9520CA11-9433-47BE-9439-F2D3F04D8021}"/>
              </a:ext>
            </a:extLst>
          </p:cNvPr>
          <p:cNvCxnSpPr>
            <a:cxnSpLocks/>
          </p:cNvCxnSpPr>
          <p:nvPr/>
        </p:nvCxnSpPr>
        <p:spPr>
          <a:xfrm>
            <a:off x="3029750" y="6001434"/>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C9C3026-E45F-40FB-9B48-BB805687BE33}"/>
              </a:ext>
            </a:extLst>
          </p:cNvPr>
          <p:cNvCxnSpPr>
            <a:cxnSpLocks/>
          </p:cNvCxnSpPr>
          <p:nvPr/>
        </p:nvCxnSpPr>
        <p:spPr>
          <a:xfrm flipH="1">
            <a:off x="4767389" y="5010441"/>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9EE35B12-EDEA-4CF2-8EEC-66A89E62EDFD}"/>
              </a:ext>
            </a:extLst>
          </p:cNvPr>
          <p:cNvCxnSpPr>
            <a:cxnSpLocks/>
          </p:cNvCxnSpPr>
          <p:nvPr/>
        </p:nvCxnSpPr>
        <p:spPr>
          <a:xfrm>
            <a:off x="5555481" y="6045664"/>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F711B6F9-2DA0-4EE2-A144-C0D193FCD73C}"/>
              </a:ext>
            </a:extLst>
          </p:cNvPr>
          <p:cNvCxnSpPr>
            <a:cxnSpLocks/>
          </p:cNvCxnSpPr>
          <p:nvPr/>
        </p:nvCxnSpPr>
        <p:spPr>
          <a:xfrm flipH="1">
            <a:off x="7248019" y="5054671"/>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A7D2B423-5A86-4403-B466-1DD42E5490D7}"/>
              </a:ext>
            </a:extLst>
          </p:cNvPr>
          <p:cNvCxnSpPr>
            <a:cxnSpLocks/>
          </p:cNvCxnSpPr>
          <p:nvPr/>
        </p:nvCxnSpPr>
        <p:spPr>
          <a:xfrm>
            <a:off x="8188047" y="5994532"/>
            <a:ext cx="248463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8BE1FD8E-A088-4D17-A7D3-82504E43A523}"/>
              </a:ext>
            </a:extLst>
          </p:cNvPr>
          <p:cNvCxnSpPr>
            <a:cxnSpLocks/>
          </p:cNvCxnSpPr>
          <p:nvPr/>
        </p:nvCxnSpPr>
        <p:spPr>
          <a:xfrm flipH="1">
            <a:off x="9555654" y="5030941"/>
            <a:ext cx="32656" cy="188445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5C0F3FED-A68A-4835-B760-A75CEE3E3810}"/>
              </a:ext>
            </a:extLst>
          </p:cNvPr>
          <p:cNvPicPr>
            <a:picLocks noChangeAspect="1"/>
          </p:cNvPicPr>
          <p:nvPr/>
        </p:nvPicPr>
        <p:blipFill>
          <a:blip r:embed="rId10"/>
          <a:stretch>
            <a:fillRect/>
          </a:stretch>
        </p:blipFill>
        <p:spPr>
          <a:xfrm>
            <a:off x="516309" y="696420"/>
            <a:ext cx="6100691" cy="4369415"/>
          </a:xfrm>
          <a:prstGeom prst="rect">
            <a:avLst/>
          </a:prstGeom>
        </p:spPr>
      </p:pic>
    </p:spTree>
    <p:extLst>
      <p:ext uri="{BB962C8B-B14F-4D97-AF65-F5344CB8AC3E}">
        <p14:creationId xmlns:p14="http://schemas.microsoft.com/office/powerpoint/2010/main" val="34050012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AF1E90-2CD7-4087-B9D8-2B026F8B0651}"/>
              </a:ext>
            </a:extLst>
          </p:cNvPr>
          <p:cNvPicPr>
            <a:picLocks noChangeAspect="1"/>
          </p:cNvPicPr>
          <p:nvPr/>
        </p:nvPicPr>
        <p:blipFill>
          <a:blip r:embed="rId3"/>
          <a:stretch>
            <a:fillRect/>
          </a:stretch>
        </p:blipFill>
        <p:spPr>
          <a:xfrm>
            <a:off x="318533" y="261132"/>
            <a:ext cx="5265163" cy="3100049"/>
          </a:xfrm>
          <a:prstGeom prst="rect">
            <a:avLst/>
          </a:prstGeom>
        </p:spPr>
      </p:pic>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pic>
        <p:nvPicPr>
          <p:cNvPr id="4" name="Picture 3">
            <a:extLst>
              <a:ext uri="{FF2B5EF4-FFF2-40B4-BE49-F238E27FC236}">
                <a16:creationId xmlns:a16="http://schemas.microsoft.com/office/drawing/2014/main" id="{4CA720EB-5D5B-4BD1-899C-A0C9047A0E7C}"/>
              </a:ext>
            </a:extLst>
          </p:cNvPr>
          <p:cNvPicPr>
            <a:picLocks noChangeAspect="1"/>
          </p:cNvPicPr>
          <p:nvPr/>
        </p:nvPicPr>
        <p:blipFill>
          <a:blip r:embed="rId4"/>
          <a:stretch>
            <a:fillRect/>
          </a:stretch>
        </p:blipFill>
        <p:spPr>
          <a:xfrm>
            <a:off x="2846774" y="2714850"/>
            <a:ext cx="6776600" cy="4073170"/>
          </a:xfrm>
          <a:prstGeom prst="rect">
            <a:avLst/>
          </a:prstGeom>
        </p:spPr>
      </p:pic>
      <p:graphicFrame>
        <p:nvGraphicFramePr>
          <p:cNvPr id="5" name="Table 4">
            <a:extLst>
              <a:ext uri="{FF2B5EF4-FFF2-40B4-BE49-F238E27FC236}">
                <a16:creationId xmlns:a16="http://schemas.microsoft.com/office/drawing/2014/main" id="{9F819FE4-69B9-4C86-AAFC-21D90C0BFAB9}"/>
              </a:ext>
            </a:extLst>
          </p:cNvPr>
          <p:cNvGraphicFramePr>
            <a:graphicFrameLocks noGrp="1"/>
          </p:cNvGraphicFramePr>
          <p:nvPr>
            <p:extLst>
              <p:ext uri="{D42A27DB-BD31-4B8C-83A1-F6EECF244321}">
                <p14:modId xmlns:p14="http://schemas.microsoft.com/office/powerpoint/2010/main" val="2789353435"/>
              </p:ext>
            </p:extLst>
          </p:nvPr>
        </p:nvGraphicFramePr>
        <p:xfrm>
          <a:off x="4948056" y="451710"/>
          <a:ext cx="7203559" cy="2299996"/>
        </p:xfrm>
        <a:graphic>
          <a:graphicData uri="http://schemas.openxmlformats.org/drawingml/2006/table">
            <a:tbl>
              <a:tblPr>
                <a:tableStyleId>{5C22544A-7EE6-4342-B048-85BDC9FD1C3A}</a:tableStyleId>
              </a:tblPr>
              <a:tblGrid>
                <a:gridCol w="2263975">
                  <a:extLst>
                    <a:ext uri="{9D8B030D-6E8A-4147-A177-3AD203B41FA5}">
                      <a16:colId xmlns:a16="http://schemas.microsoft.com/office/drawing/2014/main" val="417496238"/>
                    </a:ext>
                  </a:extLst>
                </a:gridCol>
                <a:gridCol w="823264">
                  <a:extLst>
                    <a:ext uri="{9D8B030D-6E8A-4147-A177-3AD203B41FA5}">
                      <a16:colId xmlns:a16="http://schemas.microsoft.com/office/drawing/2014/main" val="3548674201"/>
                    </a:ext>
                  </a:extLst>
                </a:gridCol>
                <a:gridCol w="823264">
                  <a:extLst>
                    <a:ext uri="{9D8B030D-6E8A-4147-A177-3AD203B41FA5}">
                      <a16:colId xmlns:a16="http://schemas.microsoft.com/office/drawing/2014/main" val="2812071675"/>
                    </a:ext>
                  </a:extLst>
                </a:gridCol>
                <a:gridCol w="823264">
                  <a:extLst>
                    <a:ext uri="{9D8B030D-6E8A-4147-A177-3AD203B41FA5}">
                      <a16:colId xmlns:a16="http://schemas.microsoft.com/office/drawing/2014/main" val="3532771031"/>
                    </a:ext>
                  </a:extLst>
                </a:gridCol>
                <a:gridCol w="823264">
                  <a:extLst>
                    <a:ext uri="{9D8B030D-6E8A-4147-A177-3AD203B41FA5}">
                      <a16:colId xmlns:a16="http://schemas.microsoft.com/office/drawing/2014/main" val="4109879698"/>
                    </a:ext>
                  </a:extLst>
                </a:gridCol>
                <a:gridCol w="823264">
                  <a:extLst>
                    <a:ext uri="{9D8B030D-6E8A-4147-A177-3AD203B41FA5}">
                      <a16:colId xmlns:a16="http://schemas.microsoft.com/office/drawing/2014/main" val="2309363768"/>
                    </a:ext>
                  </a:extLst>
                </a:gridCol>
                <a:gridCol w="823264">
                  <a:extLst>
                    <a:ext uri="{9D8B030D-6E8A-4147-A177-3AD203B41FA5}">
                      <a16:colId xmlns:a16="http://schemas.microsoft.com/office/drawing/2014/main" val="3413539231"/>
                    </a:ext>
                  </a:extLst>
                </a:gridCol>
              </a:tblGrid>
              <a:tr h="182880">
                <a:tc>
                  <a:txBody>
                    <a:bodyPr/>
                    <a:lstStyle/>
                    <a:p>
                      <a:pPr algn="l" fontAlgn="b"/>
                      <a:r>
                        <a:rPr lang="en-US" sz="1600" u="none" strike="noStrike">
                          <a:effectLst/>
                        </a:rPr>
                        <a:t>features</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l_thr_id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f_thr_id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value </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total_thr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a</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accuracy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4043820"/>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0.975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2142010"/>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0.775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9608527"/>
                  </a:ext>
                </a:extLst>
              </a:tr>
              <a:tr h="288316">
                <a:tc>
                  <a:txBody>
                    <a:bodyPr/>
                    <a:lstStyle/>
                    <a:p>
                      <a:pPr algn="l" fontAlgn="b"/>
                      <a:r>
                        <a:rPr lang="en-US" sz="1600" u="none" strike="noStrike">
                          <a:effectLst/>
                        </a:rPr>
                        <a:t>'fvp_lngdpcap_nonoilrent',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29531441"/>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0.975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4896872"/>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0.8</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611926"/>
                  </a:ext>
                </a:extLst>
              </a:tr>
              <a:tr h="182880">
                <a:tc>
                  <a:txBody>
                    <a:bodyPr/>
                    <a:lstStyle/>
                    <a:p>
                      <a:pPr algn="l" fontAlgn="b"/>
                      <a:r>
                        <a:rPr lang="en-US" sz="1600" u="none" strike="noStrike">
                          <a:effectLst/>
                        </a:rPr>
                        <a:t>'vdem_v2x_liberal',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1961395"/>
                  </a:ext>
                </a:extLst>
              </a:tr>
              <a:tr h="182880">
                <a:tc>
                  <a:txBody>
                    <a:bodyPr/>
                    <a:lstStyle/>
                    <a:p>
                      <a:pPr algn="l" fontAlgn="b"/>
                      <a:r>
                        <a:rPr lang="en-US" sz="1600" u="none" strike="noStrike">
                          <a:effectLst/>
                        </a:rPr>
                        <a:t>vdem_v2x_partip</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0.925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5401460"/>
                  </a:ext>
                </a:extLst>
              </a:tr>
              <a:tr h="182880">
                <a:tc>
                  <a:txBody>
                    <a:bodyPr/>
                    <a:lstStyle/>
                    <a:p>
                      <a:pPr algn="l" fontAlgn="b"/>
                      <a:r>
                        <a:rPr lang="en-US" sz="1600" u="none" strike="noStrike">
                          <a:effectLst/>
                        </a:rPr>
                        <a:t>acled_count_sb</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2691872"/>
                  </a:ext>
                </a:extLst>
              </a:tr>
            </a:tbl>
          </a:graphicData>
        </a:graphic>
      </p:graphicFrame>
      <p:pic>
        <p:nvPicPr>
          <p:cNvPr id="6" name="Picture 5">
            <a:extLst>
              <a:ext uri="{FF2B5EF4-FFF2-40B4-BE49-F238E27FC236}">
                <a16:creationId xmlns:a16="http://schemas.microsoft.com/office/drawing/2014/main" id="{2165687D-8F20-40B2-8D5A-9C5B92DBE219}"/>
              </a:ext>
            </a:extLst>
          </p:cNvPr>
          <p:cNvPicPr>
            <a:picLocks noChangeAspect="1"/>
          </p:cNvPicPr>
          <p:nvPr/>
        </p:nvPicPr>
        <p:blipFill>
          <a:blip r:embed="rId5"/>
          <a:stretch>
            <a:fillRect/>
          </a:stretch>
        </p:blipFill>
        <p:spPr>
          <a:xfrm>
            <a:off x="191814" y="4037127"/>
            <a:ext cx="2376812" cy="1428616"/>
          </a:xfrm>
          <a:prstGeom prst="rect">
            <a:avLst/>
          </a:prstGeom>
        </p:spPr>
      </p:pic>
      <p:sp>
        <p:nvSpPr>
          <p:cNvPr id="7" name="TextBox 6">
            <a:extLst>
              <a:ext uri="{FF2B5EF4-FFF2-40B4-BE49-F238E27FC236}">
                <a16:creationId xmlns:a16="http://schemas.microsoft.com/office/drawing/2014/main" id="{176922D8-3D7E-42C1-9C0A-20CE6A1B677E}"/>
              </a:ext>
            </a:extLst>
          </p:cNvPr>
          <p:cNvSpPr txBox="1"/>
          <p:nvPr/>
        </p:nvSpPr>
        <p:spPr>
          <a:xfrm>
            <a:off x="0" y="3370619"/>
            <a:ext cx="6096000" cy="646331"/>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l_name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acled_count_violence</a:t>
            </a:r>
            <a:r>
              <a:rPr lang="en-US" b="0" dirty="0">
                <a:solidFill>
                  <a:srgbClr val="CE9178"/>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dirty="0"/>
          </a:p>
        </p:txBody>
      </p:sp>
      <p:cxnSp>
        <p:nvCxnSpPr>
          <p:cNvPr id="23" name="Straight Arrow Connector 22">
            <a:extLst>
              <a:ext uri="{FF2B5EF4-FFF2-40B4-BE49-F238E27FC236}">
                <a16:creationId xmlns:a16="http://schemas.microsoft.com/office/drawing/2014/main" id="{954F5AFB-FAB8-4C25-B370-5AC54150B9A4}"/>
              </a:ext>
            </a:extLst>
          </p:cNvPr>
          <p:cNvCxnSpPr>
            <a:endCxn id="5" idx="1"/>
          </p:cNvCxnSpPr>
          <p:nvPr/>
        </p:nvCxnSpPr>
        <p:spPr>
          <a:xfrm>
            <a:off x="4038600" y="763969"/>
            <a:ext cx="909456" cy="837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F75432B-6124-435F-86FD-139F37DF0959}"/>
              </a:ext>
            </a:extLst>
          </p:cNvPr>
          <p:cNvCxnSpPr/>
          <p:nvPr/>
        </p:nvCxnSpPr>
        <p:spPr>
          <a:xfrm>
            <a:off x="3962400" y="845154"/>
            <a:ext cx="985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10BFE4-066F-462A-8A7C-68F8D7457A81}"/>
              </a:ext>
            </a:extLst>
          </p:cNvPr>
          <p:cNvCxnSpPr/>
          <p:nvPr/>
        </p:nvCxnSpPr>
        <p:spPr>
          <a:xfrm>
            <a:off x="3192780" y="975360"/>
            <a:ext cx="1755276" cy="83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403DC5E-B8B4-41D8-92EB-81352FA1E78C}"/>
              </a:ext>
            </a:extLst>
          </p:cNvPr>
          <p:cNvSpPr txBox="1"/>
          <p:nvPr/>
        </p:nvSpPr>
        <p:spPr>
          <a:xfrm>
            <a:off x="158228" y="404075"/>
            <a:ext cx="1350819" cy="369332"/>
          </a:xfrm>
          <a:prstGeom prst="rect">
            <a:avLst/>
          </a:prstGeom>
          <a:noFill/>
        </p:spPr>
        <p:txBody>
          <a:bodyPr wrap="none" rtlCol="0">
            <a:spAutoFit/>
          </a:bodyPr>
          <a:lstStyle/>
          <a:p>
            <a:r>
              <a:rPr lang="en-US" dirty="0"/>
              <a:t>All countries</a:t>
            </a:r>
          </a:p>
        </p:txBody>
      </p:sp>
      <p:sp>
        <p:nvSpPr>
          <p:cNvPr id="30" name="TextBox 29">
            <a:extLst>
              <a:ext uri="{FF2B5EF4-FFF2-40B4-BE49-F238E27FC236}">
                <a16:creationId xmlns:a16="http://schemas.microsoft.com/office/drawing/2014/main" id="{FB4CB930-71B2-48C6-B0B6-EF8EFAF00BEA}"/>
              </a:ext>
            </a:extLst>
          </p:cNvPr>
          <p:cNvSpPr txBox="1"/>
          <p:nvPr/>
        </p:nvSpPr>
        <p:spPr>
          <a:xfrm>
            <a:off x="9027595" y="148416"/>
            <a:ext cx="1078230" cy="369332"/>
          </a:xfrm>
          <a:prstGeom prst="rect">
            <a:avLst/>
          </a:prstGeom>
          <a:noFill/>
        </p:spPr>
        <p:txBody>
          <a:bodyPr wrap="square">
            <a:spAutoFit/>
          </a:bodyPr>
          <a:lstStyle/>
          <a:p>
            <a:r>
              <a:rPr lang="en-US" dirty="0"/>
              <a:t>Somalia</a:t>
            </a:r>
          </a:p>
        </p:txBody>
      </p:sp>
    </p:spTree>
    <p:extLst>
      <p:ext uri="{BB962C8B-B14F-4D97-AF65-F5344CB8AC3E}">
        <p14:creationId xmlns:p14="http://schemas.microsoft.com/office/powerpoint/2010/main" val="4138899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pic>
        <p:nvPicPr>
          <p:cNvPr id="4" name="Picture 3">
            <a:extLst>
              <a:ext uri="{FF2B5EF4-FFF2-40B4-BE49-F238E27FC236}">
                <a16:creationId xmlns:a16="http://schemas.microsoft.com/office/drawing/2014/main" id="{4CA720EB-5D5B-4BD1-899C-A0C9047A0E7C}"/>
              </a:ext>
            </a:extLst>
          </p:cNvPr>
          <p:cNvPicPr>
            <a:picLocks noChangeAspect="1"/>
          </p:cNvPicPr>
          <p:nvPr/>
        </p:nvPicPr>
        <p:blipFill>
          <a:blip r:embed="rId3"/>
          <a:stretch>
            <a:fillRect/>
          </a:stretch>
        </p:blipFill>
        <p:spPr>
          <a:xfrm>
            <a:off x="2846774" y="2714850"/>
            <a:ext cx="6776600" cy="4073170"/>
          </a:xfrm>
          <a:prstGeom prst="rect">
            <a:avLst/>
          </a:prstGeom>
        </p:spPr>
      </p:pic>
      <p:sp>
        <p:nvSpPr>
          <p:cNvPr id="6" name="TextBox 5">
            <a:extLst>
              <a:ext uri="{FF2B5EF4-FFF2-40B4-BE49-F238E27FC236}">
                <a16:creationId xmlns:a16="http://schemas.microsoft.com/office/drawing/2014/main" id="{9C5B0A80-B8D5-4EE8-BB33-84AF3F280203}"/>
              </a:ext>
            </a:extLst>
          </p:cNvPr>
          <p:cNvSpPr txBox="1"/>
          <p:nvPr/>
        </p:nvSpPr>
        <p:spPr>
          <a:xfrm>
            <a:off x="269449" y="585248"/>
            <a:ext cx="11787872" cy="2031325"/>
          </a:xfrm>
          <a:prstGeom prst="rect">
            <a:avLst/>
          </a:prstGeom>
          <a:noFill/>
        </p:spPr>
        <p:txBody>
          <a:bodyPr wrap="square">
            <a:spAutoFit/>
          </a:bodyPr>
          <a:lstStyle/>
          <a:p>
            <a:r>
              <a:rPr lang="en-US" b="0" i="0" dirty="0">
                <a:effectLst/>
                <a:latin typeface="Consolas" panose="020B0609020204030204" pitchFamily="49" charset="0"/>
              </a:rPr>
              <a:t>best </a:t>
            </a:r>
            <a:r>
              <a:rPr lang="en-US" b="0" i="0" dirty="0" err="1">
                <a:effectLst/>
                <a:latin typeface="Consolas" panose="020B0609020204030204" pitchFamily="49" charset="0"/>
              </a:rPr>
              <a:t>thr</a:t>
            </a:r>
            <a:r>
              <a:rPr lang="en-US" b="0" i="0" dirty="0">
                <a:effectLst/>
                <a:latin typeface="Consolas" panose="020B0609020204030204" pitchFamily="49" charset="0"/>
              </a:rPr>
              <a:t> for l: </a:t>
            </a:r>
          </a:p>
          <a:p>
            <a:r>
              <a:rPr lang="en-US" b="0" i="0" dirty="0">
                <a:effectLst/>
                <a:latin typeface="Consolas" panose="020B0609020204030204" pitchFamily="49" charset="0"/>
              </a:rPr>
              <a:t>[</a:t>
            </a:r>
            <a:r>
              <a:rPr lang="en-US" b="0" i="0" dirty="0">
                <a:effectLst/>
                <a:highlight>
                  <a:srgbClr val="FFFF00"/>
                </a:highlight>
                <a:latin typeface="Consolas" panose="020B0609020204030204" pitchFamily="49" charset="0"/>
              </a:rPr>
              <a:t>124.48979591836735</a:t>
            </a:r>
            <a:r>
              <a:rPr lang="en-US" b="0" i="0" dirty="0">
                <a:effectLst/>
                <a:latin typeface="Consolas" panose="020B0609020204030204" pitchFamily="49" charset="0"/>
              </a:rPr>
              <a:t>, 74.6938775510204, 0.0, </a:t>
            </a:r>
            <a:r>
              <a:rPr lang="en-US" b="0" i="0" dirty="0">
                <a:effectLst/>
                <a:highlight>
                  <a:srgbClr val="FFFF00"/>
                </a:highlight>
                <a:latin typeface="Consolas" panose="020B0609020204030204" pitchFamily="49" charset="0"/>
              </a:rPr>
              <a:t>124.48979591836735, 124.48979591836735, 124.48979591836735, 124.48979591836735, 124.48979591836735</a:t>
            </a:r>
            <a:r>
              <a:rPr lang="en-US" b="0" i="0" dirty="0">
                <a:effectLst/>
                <a:latin typeface="Consolas" panose="020B0609020204030204" pitchFamily="49" charset="0"/>
              </a:rPr>
              <a:t>] </a:t>
            </a:r>
          </a:p>
          <a:p>
            <a:endParaRPr lang="en-US" dirty="0">
              <a:latin typeface="Consolas" panose="020B0609020204030204" pitchFamily="49" charset="0"/>
            </a:endParaRPr>
          </a:p>
          <a:p>
            <a:r>
              <a:rPr lang="en-US" b="0" i="0" dirty="0">
                <a:effectLst/>
                <a:latin typeface="Consolas" panose="020B0609020204030204" pitchFamily="49" charset="0"/>
              </a:rPr>
              <a:t>best </a:t>
            </a:r>
            <a:r>
              <a:rPr lang="en-US" b="0" i="0" dirty="0" err="1">
                <a:effectLst/>
                <a:latin typeface="Consolas" panose="020B0609020204030204" pitchFamily="49" charset="0"/>
              </a:rPr>
              <a:t>thr</a:t>
            </a:r>
            <a:r>
              <a:rPr lang="en-US" b="0" i="0" dirty="0">
                <a:effectLst/>
                <a:latin typeface="Consolas" panose="020B0609020204030204" pitchFamily="49" charset="0"/>
              </a:rPr>
              <a:t> for f: </a:t>
            </a:r>
          </a:p>
          <a:p>
            <a:r>
              <a:rPr lang="en-US" b="0" i="0" dirty="0">
                <a:effectLst/>
                <a:latin typeface="Consolas" panose="020B0609020204030204" pitchFamily="49" charset="0"/>
              </a:rPr>
              <a:t>[2956397000.0, 9.459304081632654, 6.187469999999999, 9.314320612244899, 0.20520408163265308, 0.3803877551020408, 0.33685714285714285, 54.59183673469388]</a:t>
            </a:r>
            <a:endParaRPr lang="en-US" dirty="0"/>
          </a:p>
        </p:txBody>
      </p:sp>
    </p:spTree>
    <p:extLst>
      <p:ext uri="{BB962C8B-B14F-4D97-AF65-F5344CB8AC3E}">
        <p14:creationId xmlns:p14="http://schemas.microsoft.com/office/powerpoint/2010/main" val="166099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Fusion</a:t>
            </a:r>
          </a:p>
          <a:p>
            <a:pPr lvl="2"/>
            <a:r>
              <a:rPr lang="en-US" dirty="0"/>
              <a:t>Data cleaning</a:t>
            </a:r>
          </a:p>
          <a:p>
            <a:pPr lvl="3"/>
            <a:r>
              <a:rPr lang="en-US" dirty="0"/>
              <a:t>In PULSAR</a:t>
            </a:r>
          </a:p>
          <a:p>
            <a:pPr lvl="3"/>
            <a:r>
              <a:rPr lang="en-US" dirty="0"/>
              <a:t>After PULSAR</a:t>
            </a:r>
          </a:p>
          <a:p>
            <a:pPr lvl="2"/>
            <a:r>
              <a:rPr lang="en-US" dirty="0"/>
              <a:t>Data Utilization</a:t>
            </a:r>
          </a:p>
          <a:p>
            <a:pPr lvl="3"/>
            <a:r>
              <a:rPr lang="en-US" dirty="0"/>
              <a:t>Sense making and warning?	</a:t>
            </a:r>
          </a:p>
          <a:p>
            <a:pPr lvl="3"/>
            <a:endParaRPr lang="en-US" dirty="0"/>
          </a:p>
        </p:txBody>
      </p:sp>
      <p:pic>
        <p:nvPicPr>
          <p:cNvPr id="5" name="Picture 4">
            <a:extLst>
              <a:ext uri="{FF2B5EF4-FFF2-40B4-BE49-F238E27FC236}">
                <a16:creationId xmlns:a16="http://schemas.microsoft.com/office/drawing/2014/main" id="{D932CA3F-3E4A-40D8-A139-CFBF09567769}"/>
              </a:ext>
            </a:extLst>
          </p:cNvPr>
          <p:cNvPicPr>
            <a:picLocks noChangeAspect="1"/>
          </p:cNvPicPr>
          <p:nvPr/>
        </p:nvPicPr>
        <p:blipFill>
          <a:blip r:embed="rId2"/>
          <a:stretch>
            <a:fillRect/>
          </a:stretch>
        </p:blipFill>
        <p:spPr>
          <a:xfrm>
            <a:off x="2500312" y="2801512"/>
            <a:ext cx="7191375" cy="2838450"/>
          </a:xfrm>
          <a:prstGeom prst="rect">
            <a:avLst/>
          </a:prstGeom>
        </p:spPr>
      </p:pic>
    </p:spTree>
    <p:extLst>
      <p:ext uri="{BB962C8B-B14F-4D97-AF65-F5344CB8AC3E}">
        <p14:creationId xmlns:p14="http://schemas.microsoft.com/office/powerpoint/2010/main" val="21754681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graphicFrame>
        <p:nvGraphicFramePr>
          <p:cNvPr id="3" name="Table 2">
            <a:extLst>
              <a:ext uri="{FF2B5EF4-FFF2-40B4-BE49-F238E27FC236}">
                <a16:creationId xmlns:a16="http://schemas.microsoft.com/office/drawing/2014/main" id="{1688E4A1-C2EB-4A4A-A81B-6CD9DDD53453}"/>
              </a:ext>
            </a:extLst>
          </p:cNvPr>
          <p:cNvGraphicFramePr>
            <a:graphicFrameLocks noGrp="1"/>
          </p:cNvGraphicFramePr>
          <p:nvPr>
            <p:extLst>
              <p:ext uri="{D42A27DB-BD31-4B8C-83A1-F6EECF244321}">
                <p14:modId xmlns:p14="http://schemas.microsoft.com/office/powerpoint/2010/main" val="747749623"/>
              </p:ext>
            </p:extLst>
          </p:nvPr>
        </p:nvGraphicFramePr>
        <p:xfrm>
          <a:off x="95693" y="471196"/>
          <a:ext cx="12025423" cy="1539240"/>
        </p:xfrm>
        <a:graphic>
          <a:graphicData uri="http://schemas.openxmlformats.org/drawingml/2006/table">
            <a:tbl>
              <a:tblPr>
                <a:tableStyleId>{5C22544A-7EE6-4342-B048-85BDC9FD1C3A}</a:tableStyleId>
              </a:tblPr>
              <a:tblGrid>
                <a:gridCol w="680484">
                  <a:extLst>
                    <a:ext uri="{9D8B030D-6E8A-4147-A177-3AD203B41FA5}">
                      <a16:colId xmlns:a16="http://schemas.microsoft.com/office/drawing/2014/main" val="3870369699"/>
                    </a:ext>
                  </a:extLst>
                </a:gridCol>
                <a:gridCol w="1807535">
                  <a:extLst>
                    <a:ext uri="{9D8B030D-6E8A-4147-A177-3AD203B41FA5}">
                      <a16:colId xmlns:a16="http://schemas.microsoft.com/office/drawing/2014/main" val="759415340"/>
                    </a:ext>
                  </a:extLst>
                </a:gridCol>
                <a:gridCol w="1266043">
                  <a:extLst>
                    <a:ext uri="{9D8B030D-6E8A-4147-A177-3AD203B41FA5}">
                      <a16:colId xmlns:a16="http://schemas.microsoft.com/office/drawing/2014/main" val="3052168963"/>
                    </a:ext>
                  </a:extLst>
                </a:gridCol>
                <a:gridCol w="1716629">
                  <a:extLst>
                    <a:ext uri="{9D8B030D-6E8A-4147-A177-3AD203B41FA5}">
                      <a16:colId xmlns:a16="http://schemas.microsoft.com/office/drawing/2014/main" val="883931092"/>
                    </a:ext>
                  </a:extLst>
                </a:gridCol>
                <a:gridCol w="1333869">
                  <a:extLst>
                    <a:ext uri="{9D8B030D-6E8A-4147-A177-3AD203B41FA5}">
                      <a16:colId xmlns:a16="http://schemas.microsoft.com/office/drawing/2014/main" val="524333958"/>
                    </a:ext>
                  </a:extLst>
                </a:gridCol>
                <a:gridCol w="1484652">
                  <a:extLst>
                    <a:ext uri="{9D8B030D-6E8A-4147-A177-3AD203B41FA5}">
                      <a16:colId xmlns:a16="http://schemas.microsoft.com/office/drawing/2014/main" val="4117924311"/>
                    </a:ext>
                  </a:extLst>
                </a:gridCol>
                <a:gridCol w="1264274">
                  <a:extLst>
                    <a:ext uri="{9D8B030D-6E8A-4147-A177-3AD203B41FA5}">
                      <a16:colId xmlns:a16="http://schemas.microsoft.com/office/drawing/2014/main" val="1766997380"/>
                    </a:ext>
                  </a:extLst>
                </a:gridCol>
                <a:gridCol w="1136688">
                  <a:extLst>
                    <a:ext uri="{9D8B030D-6E8A-4147-A177-3AD203B41FA5}">
                      <a16:colId xmlns:a16="http://schemas.microsoft.com/office/drawing/2014/main" val="2542539466"/>
                    </a:ext>
                  </a:extLst>
                </a:gridCol>
                <a:gridCol w="1335249">
                  <a:extLst>
                    <a:ext uri="{9D8B030D-6E8A-4147-A177-3AD203B41FA5}">
                      <a16:colId xmlns:a16="http://schemas.microsoft.com/office/drawing/2014/main" val="3620830001"/>
                    </a:ext>
                  </a:extLst>
                </a:gridCol>
              </a:tblGrid>
              <a:tr h="182880">
                <a:tc>
                  <a:txBody>
                    <a:bodyPr/>
                    <a:lstStyle/>
                    <a:p>
                      <a:pPr algn="l" fontAlgn="b"/>
                      <a:r>
                        <a:rPr lang="en-US" sz="1400" u="none" strike="noStrike">
                          <a:effectLst/>
                        </a:rPr>
                        <a:t>entropy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'wdi_ny_gdp_mktp_cd',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'fvp_lngdp200',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'fvp_lngdpcap_nonoilrent',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'fvp_population200',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'vdem_v2x_polyarchy',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'vdem_v2x_liberal',</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vdem_v2x_partip</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acled_count_sb</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8366852"/>
                  </a:ext>
                </a:extLst>
              </a:tr>
              <a:tr h="182880">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3.790827</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3.009777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2.309797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3.77934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3.47098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3.756973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3.741201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3.835826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2467340"/>
                  </a:ext>
                </a:extLst>
              </a:tr>
              <a:tr h="182880">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4.260817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4.145511</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3.304828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2.087109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4.294033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3.86756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3.743796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3.432271</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3984408"/>
                  </a:ext>
                </a:extLst>
              </a:tr>
              <a:tr h="182880">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-34.4353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11.67442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-30.3598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-91.2457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19.10048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-2.22314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-8.41134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-23.9876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9818420"/>
                  </a:ext>
                </a:extLst>
              </a:tr>
              <a:tr h="182880">
                <a:tc>
                  <a:txBody>
                    <a:bodyPr/>
                    <a:lstStyle/>
                    <a:p>
                      <a:pPr algn="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2.49533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23979522"/>
                  </a:ext>
                </a:extLst>
              </a:tr>
              <a:tr h="182880">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4.260817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4.145511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3.304828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2.087109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4.294033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3.86756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3.743796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3.432271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3880708"/>
                  </a:ext>
                </a:extLst>
              </a:tr>
            </a:tbl>
          </a:graphicData>
        </a:graphic>
      </p:graphicFrame>
      <p:pic>
        <p:nvPicPr>
          <p:cNvPr id="7" name="Picture 6">
            <a:extLst>
              <a:ext uri="{FF2B5EF4-FFF2-40B4-BE49-F238E27FC236}">
                <a16:creationId xmlns:a16="http://schemas.microsoft.com/office/drawing/2014/main" id="{86026EA2-2EFA-47DD-BAAC-79C397266AC8}"/>
              </a:ext>
            </a:extLst>
          </p:cNvPr>
          <p:cNvPicPr>
            <a:picLocks noChangeAspect="1"/>
          </p:cNvPicPr>
          <p:nvPr/>
        </p:nvPicPr>
        <p:blipFill>
          <a:blip r:embed="rId3"/>
          <a:stretch>
            <a:fillRect/>
          </a:stretch>
        </p:blipFill>
        <p:spPr>
          <a:xfrm>
            <a:off x="709631" y="2178774"/>
            <a:ext cx="3539409" cy="2127411"/>
          </a:xfrm>
          <a:prstGeom prst="rect">
            <a:avLst/>
          </a:prstGeom>
        </p:spPr>
      </p:pic>
      <p:pic>
        <p:nvPicPr>
          <p:cNvPr id="8" name="Picture 7">
            <a:extLst>
              <a:ext uri="{FF2B5EF4-FFF2-40B4-BE49-F238E27FC236}">
                <a16:creationId xmlns:a16="http://schemas.microsoft.com/office/drawing/2014/main" id="{AC905940-5467-4AD4-BE55-7FEAD9A9F120}"/>
              </a:ext>
            </a:extLst>
          </p:cNvPr>
          <p:cNvPicPr>
            <a:picLocks noChangeAspect="1"/>
          </p:cNvPicPr>
          <p:nvPr/>
        </p:nvPicPr>
        <p:blipFill>
          <a:blip r:embed="rId4"/>
          <a:stretch>
            <a:fillRect/>
          </a:stretch>
        </p:blipFill>
        <p:spPr>
          <a:xfrm>
            <a:off x="4249041" y="2178775"/>
            <a:ext cx="3539410" cy="2130244"/>
          </a:xfrm>
          <a:prstGeom prst="rect">
            <a:avLst/>
          </a:prstGeom>
        </p:spPr>
      </p:pic>
      <p:pic>
        <p:nvPicPr>
          <p:cNvPr id="9" name="Picture 8">
            <a:extLst>
              <a:ext uri="{FF2B5EF4-FFF2-40B4-BE49-F238E27FC236}">
                <a16:creationId xmlns:a16="http://schemas.microsoft.com/office/drawing/2014/main" id="{DB3DD644-0BF1-4396-9D73-1D507C711210}"/>
              </a:ext>
            </a:extLst>
          </p:cNvPr>
          <p:cNvPicPr>
            <a:picLocks noChangeAspect="1"/>
          </p:cNvPicPr>
          <p:nvPr/>
        </p:nvPicPr>
        <p:blipFill>
          <a:blip r:embed="rId5"/>
          <a:stretch>
            <a:fillRect/>
          </a:stretch>
        </p:blipFill>
        <p:spPr>
          <a:xfrm>
            <a:off x="7788451" y="2178775"/>
            <a:ext cx="3539411" cy="2127412"/>
          </a:xfrm>
          <a:prstGeom prst="rect">
            <a:avLst/>
          </a:prstGeom>
        </p:spPr>
      </p:pic>
      <p:pic>
        <p:nvPicPr>
          <p:cNvPr id="10" name="Picture 9">
            <a:extLst>
              <a:ext uri="{FF2B5EF4-FFF2-40B4-BE49-F238E27FC236}">
                <a16:creationId xmlns:a16="http://schemas.microsoft.com/office/drawing/2014/main" id="{5B0CCB95-45FB-4087-B68D-FB17CEDAD3B1}"/>
              </a:ext>
            </a:extLst>
          </p:cNvPr>
          <p:cNvPicPr>
            <a:picLocks noChangeAspect="1"/>
          </p:cNvPicPr>
          <p:nvPr/>
        </p:nvPicPr>
        <p:blipFill>
          <a:blip r:embed="rId6"/>
          <a:stretch>
            <a:fillRect/>
          </a:stretch>
        </p:blipFill>
        <p:spPr>
          <a:xfrm>
            <a:off x="704918" y="4474523"/>
            <a:ext cx="3544122" cy="2130244"/>
          </a:xfrm>
          <a:prstGeom prst="rect">
            <a:avLst/>
          </a:prstGeom>
        </p:spPr>
      </p:pic>
      <p:pic>
        <p:nvPicPr>
          <p:cNvPr id="11" name="Picture 10">
            <a:extLst>
              <a:ext uri="{FF2B5EF4-FFF2-40B4-BE49-F238E27FC236}">
                <a16:creationId xmlns:a16="http://schemas.microsoft.com/office/drawing/2014/main" id="{D5CDC664-555F-456E-9B91-92035E364D08}"/>
              </a:ext>
            </a:extLst>
          </p:cNvPr>
          <p:cNvPicPr>
            <a:picLocks noChangeAspect="1"/>
          </p:cNvPicPr>
          <p:nvPr/>
        </p:nvPicPr>
        <p:blipFill>
          <a:blip r:embed="rId7"/>
          <a:stretch>
            <a:fillRect/>
          </a:stretch>
        </p:blipFill>
        <p:spPr>
          <a:xfrm>
            <a:off x="4244327" y="4461407"/>
            <a:ext cx="3539409" cy="2127411"/>
          </a:xfrm>
          <a:prstGeom prst="rect">
            <a:avLst/>
          </a:prstGeom>
        </p:spPr>
      </p:pic>
    </p:spTree>
    <p:extLst>
      <p:ext uri="{BB962C8B-B14F-4D97-AF65-F5344CB8AC3E}">
        <p14:creationId xmlns:p14="http://schemas.microsoft.com/office/powerpoint/2010/main" val="15794837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graphicFrame>
        <p:nvGraphicFramePr>
          <p:cNvPr id="3" name="Table 2">
            <a:extLst>
              <a:ext uri="{FF2B5EF4-FFF2-40B4-BE49-F238E27FC236}">
                <a16:creationId xmlns:a16="http://schemas.microsoft.com/office/drawing/2014/main" id="{1688E4A1-C2EB-4A4A-A81B-6CD9DDD53453}"/>
              </a:ext>
            </a:extLst>
          </p:cNvPr>
          <p:cNvGraphicFramePr>
            <a:graphicFrameLocks noGrp="1"/>
          </p:cNvGraphicFramePr>
          <p:nvPr/>
        </p:nvGraphicFramePr>
        <p:xfrm>
          <a:off x="95693" y="471196"/>
          <a:ext cx="12025423" cy="1539240"/>
        </p:xfrm>
        <a:graphic>
          <a:graphicData uri="http://schemas.openxmlformats.org/drawingml/2006/table">
            <a:tbl>
              <a:tblPr>
                <a:tableStyleId>{5C22544A-7EE6-4342-B048-85BDC9FD1C3A}</a:tableStyleId>
              </a:tblPr>
              <a:tblGrid>
                <a:gridCol w="680484">
                  <a:extLst>
                    <a:ext uri="{9D8B030D-6E8A-4147-A177-3AD203B41FA5}">
                      <a16:colId xmlns:a16="http://schemas.microsoft.com/office/drawing/2014/main" val="3870369699"/>
                    </a:ext>
                  </a:extLst>
                </a:gridCol>
                <a:gridCol w="1807535">
                  <a:extLst>
                    <a:ext uri="{9D8B030D-6E8A-4147-A177-3AD203B41FA5}">
                      <a16:colId xmlns:a16="http://schemas.microsoft.com/office/drawing/2014/main" val="759415340"/>
                    </a:ext>
                  </a:extLst>
                </a:gridCol>
                <a:gridCol w="1266043">
                  <a:extLst>
                    <a:ext uri="{9D8B030D-6E8A-4147-A177-3AD203B41FA5}">
                      <a16:colId xmlns:a16="http://schemas.microsoft.com/office/drawing/2014/main" val="3052168963"/>
                    </a:ext>
                  </a:extLst>
                </a:gridCol>
                <a:gridCol w="1716629">
                  <a:extLst>
                    <a:ext uri="{9D8B030D-6E8A-4147-A177-3AD203B41FA5}">
                      <a16:colId xmlns:a16="http://schemas.microsoft.com/office/drawing/2014/main" val="883931092"/>
                    </a:ext>
                  </a:extLst>
                </a:gridCol>
                <a:gridCol w="1333869">
                  <a:extLst>
                    <a:ext uri="{9D8B030D-6E8A-4147-A177-3AD203B41FA5}">
                      <a16:colId xmlns:a16="http://schemas.microsoft.com/office/drawing/2014/main" val="524333958"/>
                    </a:ext>
                  </a:extLst>
                </a:gridCol>
                <a:gridCol w="1484652">
                  <a:extLst>
                    <a:ext uri="{9D8B030D-6E8A-4147-A177-3AD203B41FA5}">
                      <a16:colId xmlns:a16="http://schemas.microsoft.com/office/drawing/2014/main" val="4117924311"/>
                    </a:ext>
                  </a:extLst>
                </a:gridCol>
                <a:gridCol w="1264274">
                  <a:extLst>
                    <a:ext uri="{9D8B030D-6E8A-4147-A177-3AD203B41FA5}">
                      <a16:colId xmlns:a16="http://schemas.microsoft.com/office/drawing/2014/main" val="1766997380"/>
                    </a:ext>
                  </a:extLst>
                </a:gridCol>
                <a:gridCol w="1136688">
                  <a:extLst>
                    <a:ext uri="{9D8B030D-6E8A-4147-A177-3AD203B41FA5}">
                      <a16:colId xmlns:a16="http://schemas.microsoft.com/office/drawing/2014/main" val="2542539466"/>
                    </a:ext>
                  </a:extLst>
                </a:gridCol>
                <a:gridCol w="1335249">
                  <a:extLst>
                    <a:ext uri="{9D8B030D-6E8A-4147-A177-3AD203B41FA5}">
                      <a16:colId xmlns:a16="http://schemas.microsoft.com/office/drawing/2014/main" val="3620830001"/>
                    </a:ext>
                  </a:extLst>
                </a:gridCol>
              </a:tblGrid>
              <a:tr h="182880">
                <a:tc>
                  <a:txBody>
                    <a:bodyPr/>
                    <a:lstStyle/>
                    <a:p>
                      <a:pPr algn="l" fontAlgn="b"/>
                      <a:r>
                        <a:rPr lang="en-US" sz="1400" u="none" strike="noStrike">
                          <a:effectLst/>
                        </a:rPr>
                        <a:t>entropy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'wdi_ny_gdp_mktp_cd',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'fvp_lngdp200',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'fvp_lngdpcap_nonoilrent',</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'fvp_population200',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'vdem_v2x_polyarchy',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'vdem_v2x_liberal',</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vdem_v2x_partip</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acled_count_sb</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8366852"/>
                  </a:ext>
                </a:extLst>
              </a:tr>
              <a:tr h="182880">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3.790827</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3.009777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2.309797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3.77934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3.47098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3.756973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3.741201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3.835826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2467340"/>
                  </a:ext>
                </a:extLst>
              </a:tr>
              <a:tr h="182880">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4.260817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4.145511</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3.304828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2.087109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4.294033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3.86756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3.743796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3.432271</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3984408"/>
                  </a:ext>
                </a:extLst>
              </a:tr>
              <a:tr h="182880">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-34.4353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11.67442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-30.3598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-91.2457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19.10048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-2.22314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-8.41134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-23.9876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9818420"/>
                  </a:ext>
                </a:extLst>
              </a:tr>
              <a:tr h="182880">
                <a:tc>
                  <a:txBody>
                    <a:bodyPr/>
                    <a:lstStyle/>
                    <a:p>
                      <a:pPr algn="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2.49533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2.470635</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23979522"/>
                  </a:ext>
                </a:extLst>
              </a:tr>
              <a:tr h="182880">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4.260817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4.145511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3.304828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2.087109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4.294033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3.86756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3.743796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3.432271</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3880708"/>
                  </a:ext>
                </a:extLst>
              </a:tr>
            </a:tbl>
          </a:graphicData>
        </a:graphic>
      </p:graphicFrame>
      <p:pic>
        <p:nvPicPr>
          <p:cNvPr id="7" name="Picture 6">
            <a:extLst>
              <a:ext uri="{FF2B5EF4-FFF2-40B4-BE49-F238E27FC236}">
                <a16:creationId xmlns:a16="http://schemas.microsoft.com/office/drawing/2014/main" id="{86026EA2-2EFA-47DD-BAAC-79C397266AC8}"/>
              </a:ext>
            </a:extLst>
          </p:cNvPr>
          <p:cNvPicPr>
            <a:picLocks noChangeAspect="1"/>
          </p:cNvPicPr>
          <p:nvPr/>
        </p:nvPicPr>
        <p:blipFill>
          <a:blip r:embed="rId3"/>
          <a:stretch>
            <a:fillRect/>
          </a:stretch>
        </p:blipFill>
        <p:spPr>
          <a:xfrm>
            <a:off x="709631" y="2178774"/>
            <a:ext cx="3539409" cy="2127411"/>
          </a:xfrm>
          <a:prstGeom prst="rect">
            <a:avLst/>
          </a:prstGeom>
        </p:spPr>
      </p:pic>
      <p:pic>
        <p:nvPicPr>
          <p:cNvPr id="8" name="Picture 7">
            <a:extLst>
              <a:ext uri="{FF2B5EF4-FFF2-40B4-BE49-F238E27FC236}">
                <a16:creationId xmlns:a16="http://schemas.microsoft.com/office/drawing/2014/main" id="{AC905940-5467-4AD4-BE55-7FEAD9A9F120}"/>
              </a:ext>
            </a:extLst>
          </p:cNvPr>
          <p:cNvPicPr>
            <a:picLocks noChangeAspect="1"/>
          </p:cNvPicPr>
          <p:nvPr/>
        </p:nvPicPr>
        <p:blipFill>
          <a:blip r:embed="rId4"/>
          <a:stretch>
            <a:fillRect/>
          </a:stretch>
        </p:blipFill>
        <p:spPr>
          <a:xfrm>
            <a:off x="4249041" y="2178775"/>
            <a:ext cx="3539410" cy="2130244"/>
          </a:xfrm>
          <a:prstGeom prst="rect">
            <a:avLst/>
          </a:prstGeom>
        </p:spPr>
      </p:pic>
      <p:pic>
        <p:nvPicPr>
          <p:cNvPr id="9" name="Picture 8">
            <a:extLst>
              <a:ext uri="{FF2B5EF4-FFF2-40B4-BE49-F238E27FC236}">
                <a16:creationId xmlns:a16="http://schemas.microsoft.com/office/drawing/2014/main" id="{DB3DD644-0BF1-4396-9D73-1D507C711210}"/>
              </a:ext>
            </a:extLst>
          </p:cNvPr>
          <p:cNvPicPr>
            <a:picLocks noChangeAspect="1"/>
          </p:cNvPicPr>
          <p:nvPr/>
        </p:nvPicPr>
        <p:blipFill>
          <a:blip r:embed="rId5"/>
          <a:stretch>
            <a:fillRect/>
          </a:stretch>
        </p:blipFill>
        <p:spPr>
          <a:xfrm>
            <a:off x="7788451" y="2178775"/>
            <a:ext cx="3539411" cy="2127412"/>
          </a:xfrm>
          <a:prstGeom prst="rect">
            <a:avLst/>
          </a:prstGeom>
        </p:spPr>
      </p:pic>
      <p:pic>
        <p:nvPicPr>
          <p:cNvPr id="10" name="Picture 9">
            <a:extLst>
              <a:ext uri="{FF2B5EF4-FFF2-40B4-BE49-F238E27FC236}">
                <a16:creationId xmlns:a16="http://schemas.microsoft.com/office/drawing/2014/main" id="{5B0CCB95-45FB-4087-B68D-FB17CEDAD3B1}"/>
              </a:ext>
            </a:extLst>
          </p:cNvPr>
          <p:cNvPicPr>
            <a:picLocks noChangeAspect="1"/>
          </p:cNvPicPr>
          <p:nvPr/>
        </p:nvPicPr>
        <p:blipFill>
          <a:blip r:embed="rId6"/>
          <a:stretch>
            <a:fillRect/>
          </a:stretch>
        </p:blipFill>
        <p:spPr>
          <a:xfrm>
            <a:off x="704918" y="4474523"/>
            <a:ext cx="3544122" cy="2130244"/>
          </a:xfrm>
          <a:prstGeom prst="rect">
            <a:avLst/>
          </a:prstGeom>
        </p:spPr>
      </p:pic>
      <p:pic>
        <p:nvPicPr>
          <p:cNvPr id="11" name="Picture 10">
            <a:extLst>
              <a:ext uri="{FF2B5EF4-FFF2-40B4-BE49-F238E27FC236}">
                <a16:creationId xmlns:a16="http://schemas.microsoft.com/office/drawing/2014/main" id="{D5CDC664-555F-456E-9B91-92035E364D08}"/>
              </a:ext>
            </a:extLst>
          </p:cNvPr>
          <p:cNvPicPr>
            <a:picLocks noChangeAspect="1"/>
          </p:cNvPicPr>
          <p:nvPr/>
        </p:nvPicPr>
        <p:blipFill>
          <a:blip r:embed="rId7"/>
          <a:stretch>
            <a:fillRect/>
          </a:stretch>
        </p:blipFill>
        <p:spPr>
          <a:xfrm>
            <a:off x="4244327" y="4461407"/>
            <a:ext cx="3539409" cy="2127411"/>
          </a:xfrm>
          <a:prstGeom prst="rect">
            <a:avLst/>
          </a:prstGeom>
        </p:spPr>
      </p:pic>
      <p:pic>
        <p:nvPicPr>
          <p:cNvPr id="12" name="Picture 11">
            <a:extLst>
              <a:ext uri="{FF2B5EF4-FFF2-40B4-BE49-F238E27FC236}">
                <a16:creationId xmlns:a16="http://schemas.microsoft.com/office/drawing/2014/main" id="{8F80BCDF-489C-4A15-AE18-92350D7477B0}"/>
              </a:ext>
            </a:extLst>
          </p:cNvPr>
          <p:cNvPicPr>
            <a:picLocks noChangeAspect="1"/>
          </p:cNvPicPr>
          <p:nvPr/>
        </p:nvPicPr>
        <p:blipFill>
          <a:blip r:embed="rId8"/>
          <a:stretch>
            <a:fillRect/>
          </a:stretch>
        </p:blipFill>
        <p:spPr>
          <a:xfrm>
            <a:off x="7783736" y="4445458"/>
            <a:ext cx="3539408" cy="2130243"/>
          </a:xfrm>
          <a:prstGeom prst="rect">
            <a:avLst/>
          </a:prstGeom>
        </p:spPr>
      </p:pic>
    </p:spTree>
    <p:extLst>
      <p:ext uri="{BB962C8B-B14F-4D97-AF65-F5344CB8AC3E}">
        <p14:creationId xmlns:p14="http://schemas.microsoft.com/office/powerpoint/2010/main" val="38320446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pic>
        <p:nvPicPr>
          <p:cNvPr id="4" name="Picture 3">
            <a:extLst>
              <a:ext uri="{FF2B5EF4-FFF2-40B4-BE49-F238E27FC236}">
                <a16:creationId xmlns:a16="http://schemas.microsoft.com/office/drawing/2014/main" id="{3D5133C1-691F-4EEC-AEF2-A42BC1D2981F}"/>
              </a:ext>
            </a:extLst>
          </p:cNvPr>
          <p:cNvPicPr>
            <a:picLocks noChangeAspect="1"/>
          </p:cNvPicPr>
          <p:nvPr/>
        </p:nvPicPr>
        <p:blipFill>
          <a:blip r:embed="rId3"/>
          <a:stretch>
            <a:fillRect/>
          </a:stretch>
        </p:blipFill>
        <p:spPr>
          <a:xfrm>
            <a:off x="0" y="1114448"/>
            <a:ext cx="6111897" cy="3678532"/>
          </a:xfrm>
          <a:prstGeom prst="rect">
            <a:avLst/>
          </a:prstGeom>
        </p:spPr>
      </p:pic>
      <p:pic>
        <p:nvPicPr>
          <p:cNvPr id="5" name="Picture 4">
            <a:extLst>
              <a:ext uri="{FF2B5EF4-FFF2-40B4-BE49-F238E27FC236}">
                <a16:creationId xmlns:a16="http://schemas.microsoft.com/office/drawing/2014/main" id="{1BC4200A-7174-4D39-A705-FB9CA6E22D03}"/>
              </a:ext>
            </a:extLst>
          </p:cNvPr>
          <p:cNvPicPr>
            <a:picLocks noChangeAspect="1"/>
          </p:cNvPicPr>
          <p:nvPr/>
        </p:nvPicPr>
        <p:blipFill>
          <a:blip r:embed="rId4"/>
          <a:stretch>
            <a:fillRect/>
          </a:stretch>
        </p:blipFill>
        <p:spPr>
          <a:xfrm>
            <a:off x="6111897" y="1114448"/>
            <a:ext cx="6123861" cy="3678532"/>
          </a:xfrm>
          <a:prstGeom prst="rect">
            <a:avLst/>
          </a:prstGeom>
        </p:spPr>
      </p:pic>
    </p:spTree>
    <p:extLst>
      <p:ext uri="{BB962C8B-B14F-4D97-AF65-F5344CB8AC3E}">
        <p14:creationId xmlns:p14="http://schemas.microsoft.com/office/powerpoint/2010/main" val="2439156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pic>
        <p:nvPicPr>
          <p:cNvPr id="4" name="Picture 3">
            <a:extLst>
              <a:ext uri="{FF2B5EF4-FFF2-40B4-BE49-F238E27FC236}">
                <a16:creationId xmlns:a16="http://schemas.microsoft.com/office/drawing/2014/main" id="{3D5133C1-691F-4EEC-AEF2-A42BC1D2981F}"/>
              </a:ext>
            </a:extLst>
          </p:cNvPr>
          <p:cNvPicPr>
            <a:picLocks noChangeAspect="1"/>
          </p:cNvPicPr>
          <p:nvPr/>
        </p:nvPicPr>
        <p:blipFill>
          <a:blip r:embed="rId3"/>
          <a:stretch>
            <a:fillRect/>
          </a:stretch>
        </p:blipFill>
        <p:spPr>
          <a:xfrm>
            <a:off x="0" y="1589734"/>
            <a:ext cx="6111897" cy="3678532"/>
          </a:xfrm>
          <a:prstGeom prst="rect">
            <a:avLst/>
          </a:prstGeom>
        </p:spPr>
      </p:pic>
      <p:sp>
        <p:nvSpPr>
          <p:cNvPr id="3" name="TextBox 2">
            <a:extLst>
              <a:ext uri="{FF2B5EF4-FFF2-40B4-BE49-F238E27FC236}">
                <a16:creationId xmlns:a16="http://schemas.microsoft.com/office/drawing/2014/main" id="{93027243-6C85-4405-9A93-D2C60C37A370}"/>
              </a:ext>
            </a:extLst>
          </p:cNvPr>
          <p:cNvSpPr txBox="1"/>
          <p:nvPr/>
        </p:nvSpPr>
        <p:spPr>
          <a:xfrm>
            <a:off x="606056" y="763969"/>
            <a:ext cx="3317896" cy="369332"/>
          </a:xfrm>
          <a:prstGeom prst="rect">
            <a:avLst/>
          </a:prstGeom>
          <a:noFill/>
        </p:spPr>
        <p:txBody>
          <a:bodyPr wrap="none" rtlCol="0">
            <a:spAutoFit/>
          </a:bodyPr>
          <a:lstStyle/>
          <a:p>
            <a:r>
              <a:rPr lang="en-US" dirty="0"/>
              <a:t>Different Measurement: Variance</a:t>
            </a:r>
          </a:p>
        </p:txBody>
      </p:sp>
      <p:pic>
        <p:nvPicPr>
          <p:cNvPr id="6" name="Picture 5">
            <a:extLst>
              <a:ext uri="{FF2B5EF4-FFF2-40B4-BE49-F238E27FC236}">
                <a16:creationId xmlns:a16="http://schemas.microsoft.com/office/drawing/2014/main" id="{0CFC614D-71C6-435E-9231-D449B32C3AB0}"/>
              </a:ext>
            </a:extLst>
          </p:cNvPr>
          <p:cNvPicPr>
            <a:picLocks noChangeAspect="1"/>
          </p:cNvPicPr>
          <p:nvPr/>
        </p:nvPicPr>
        <p:blipFill>
          <a:blip r:embed="rId4"/>
          <a:stretch>
            <a:fillRect/>
          </a:stretch>
        </p:blipFill>
        <p:spPr>
          <a:xfrm>
            <a:off x="6096000" y="1589734"/>
            <a:ext cx="6120035" cy="3678532"/>
          </a:xfrm>
          <a:prstGeom prst="rect">
            <a:avLst/>
          </a:prstGeom>
        </p:spPr>
      </p:pic>
    </p:spTree>
    <p:extLst>
      <p:ext uri="{BB962C8B-B14F-4D97-AF65-F5344CB8AC3E}">
        <p14:creationId xmlns:p14="http://schemas.microsoft.com/office/powerpoint/2010/main" val="27315326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sp>
        <p:nvSpPr>
          <p:cNvPr id="3" name="TextBox 2">
            <a:extLst>
              <a:ext uri="{FF2B5EF4-FFF2-40B4-BE49-F238E27FC236}">
                <a16:creationId xmlns:a16="http://schemas.microsoft.com/office/drawing/2014/main" id="{93027243-6C85-4405-9A93-D2C60C37A370}"/>
              </a:ext>
            </a:extLst>
          </p:cNvPr>
          <p:cNvSpPr txBox="1"/>
          <p:nvPr/>
        </p:nvSpPr>
        <p:spPr>
          <a:xfrm>
            <a:off x="606056" y="763969"/>
            <a:ext cx="3317896" cy="369332"/>
          </a:xfrm>
          <a:prstGeom prst="rect">
            <a:avLst/>
          </a:prstGeom>
          <a:noFill/>
        </p:spPr>
        <p:txBody>
          <a:bodyPr wrap="none" rtlCol="0">
            <a:spAutoFit/>
          </a:bodyPr>
          <a:lstStyle/>
          <a:p>
            <a:r>
              <a:rPr lang="en-US" dirty="0"/>
              <a:t>Different Measurement: Variance</a:t>
            </a:r>
          </a:p>
        </p:txBody>
      </p:sp>
      <p:pic>
        <p:nvPicPr>
          <p:cNvPr id="6" name="Picture 5">
            <a:extLst>
              <a:ext uri="{FF2B5EF4-FFF2-40B4-BE49-F238E27FC236}">
                <a16:creationId xmlns:a16="http://schemas.microsoft.com/office/drawing/2014/main" id="{0CFC614D-71C6-435E-9231-D449B32C3AB0}"/>
              </a:ext>
            </a:extLst>
          </p:cNvPr>
          <p:cNvPicPr>
            <a:picLocks noChangeAspect="1"/>
          </p:cNvPicPr>
          <p:nvPr/>
        </p:nvPicPr>
        <p:blipFill>
          <a:blip r:embed="rId3"/>
          <a:stretch>
            <a:fillRect/>
          </a:stretch>
        </p:blipFill>
        <p:spPr>
          <a:xfrm>
            <a:off x="6096000" y="1589734"/>
            <a:ext cx="6120035" cy="3678532"/>
          </a:xfrm>
          <a:prstGeom prst="rect">
            <a:avLst/>
          </a:prstGeom>
        </p:spPr>
      </p:pic>
      <p:pic>
        <p:nvPicPr>
          <p:cNvPr id="7" name="Picture 6">
            <a:extLst>
              <a:ext uri="{FF2B5EF4-FFF2-40B4-BE49-F238E27FC236}">
                <a16:creationId xmlns:a16="http://schemas.microsoft.com/office/drawing/2014/main" id="{B6702D21-B58A-44FC-9523-9FEDA227A278}"/>
              </a:ext>
            </a:extLst>
          </p:cNvPr>
          <p:cNvPicPr>
            <a:picLocks noChangeAspect="1"/>
          </p:cNvPicPr>
          <p:nvPr/>
        </p:nvPicPr>
        <p:blipFill>
          <a:blip r:embed="rId4"/>
          <a:stretch>
            <a:fillRect/>
          </a:stretch>
        </p:blipFill>
        <p:spPr>
          <a:xfrm>
            <a:off x="-24035" y="1589734"/>
            <a:ext cx="6120035" cy="3678532"/>
          </a:xfrm>
          <a:prstGeom prst="rect">
            <a:avLst/>
          </a:prstGeom>
        </p:spPr>
      </p:pic>
      <p:cxnSp>
        <p:nvCxnSpPr>
          <p:cNvPr id="8" name="Straight Connector 7">
            <a:extLst>
              <a:ext uri="{FF2B5EF4-FFF2-40B4-BE49-F238E27FC236}">
                <a16:creationId xmlns:a16="http://schemas.microsoft.com/office/drawing/2014/main" id="{82E80427-62EA-407F-9416-4E8C664AD522}"/>
              </a:ext>
            </a:extLst>
          </p:cNvPr>
          <p:cNvCxnSpPr/>
          <p:nvPr/>
        </p:nvCxnSpPr>
        <p:spPr>
          <a:xfrm flipH="1">
            <a:off x="2197396" y="2392326"/>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10BC2DCD-E21E-4C7E-ABD5-6B946A2090DA}"/>
              </a:ext>
            </a:extLst>
          </p:cNvPr>
          <p:cNvCxnSpPr>
            <a:cxnSpLocks/>
          </p:cNvCxnSpPr>
          <p:nvPr/>
        </p:nvCxnSpPr>
        <p:spPr>
          <a:xfrm>
            <a:off x="2197396" y="2392326"/>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B51BB849-E1D7-4F45-9457-E2ACD9F3B272}"/>
              </a:ext>
            </a:extLst>
          </p:cNvPr>
          <p:cNvCxnSpPr/>
          <p:nvPr/>
        </p:nvCxnSpPr>
        <p:spPr>
          <a:xfrm flipH="1">
            <a:off x="5337545" y="3172047"/>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BC04071B-78B6-4779-8E40-68A54F14E223}"/>
              </a:ext>
            </a:extLst>
          </p:cNvPr>
          <p:cNvCxnSpPr>
            <a:cxnSpLocks/>
          </p:cNvCxnSpPr>
          <p:nvPr/>
        </p:nvCxnSpPr>
        <p:spPr>
          <a:xfrm>
            <a:off x="5337545" y="3172047"/>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CF042E8E-C8E9-49EC-8A7D-586639990EE5}"/>
              </a:ext>
            </a:extLst>
          </p:cNvPr>
          <p:cNvCxnSpPr/>
          <p:nvPr/>
        </p:nvCxnSpPr>
        <p:spPr>
          <a:xfrm flipH="1">
            <a:off x="8324250" y="2916866"/>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8B999A0-DFAD-42B2-BCA9-1CE2EEA230D6}"/>
              </a:ext>
            </a:extLst>
          </p:cNvPr>
          <p:cNvCxnSpPr>
            <a:cxnSpLocks/>
          </p:cNvCxnSpPr>
          <p:nvPr/>
        </p:nvCxnSpPr>
        <p:spPr>
          <a:xfrm>
            <a:off x="8324250" y="2916866"/>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7CD45A23-1F57-4211-86EC-145CEB3BBED1}"/>
              </a:ext>
            </a:extLst>
          </p:cNvPr>
          <p:cNvCxnSpPr/>
          <p:nvPr/>
        </p:nvCxnSpPr>
        <p:spPr>
          <a:xfrm flipH="1">
            <a:off x="11457580" y="2539410"/>
            <a:ext cx="428846" cy="1265274"/>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BE27976-A923-453C-A4B5-5EF73239F4A1}"/>
              </a:ext>
            </a:extLst>
          </p:cNvPr>
          <p:cNvCxnSpPr>
            <a:cxnSpLocks/>
          </p:cNvCxnSpPr>
          <p:nvPr/>
        </p:nvCxnSpPr>
        <p:spPr>
          <a:xfrm>
            <a:off x="11457580" y="2539410"/>
            <a:ext cx="428846" cy="126527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61367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sp>
        <p:nvSpPr>
          <p:cNvPr id="3" name="TextBox 2">
            <a:extLst>
              <a:ext uri="{FF2B5EF4-FFF2-40B4-BE49-F238E27FC236}">
                <a16:creationId xmlns:a16="http://schemas.microsoft.com/office/drawing/2014/main" id="{93027243-6C85-4405-9A93-D2C60C37A370}"/>
              </a:ext>
            </a:extLst>
          </p:cNvPr>
          <p:cNvSpPr txBox="1"/>
          <p:nvPr/>
        </p:nvSpPr>
        <p:spPr>
          <a:xfrm>
            <a:off x="606056" y="763969"/>
            <a:ext cx="4508607" cy="369332"/>
          </a:xfrm>
          <a:prstGeom prst="rect">
            <a:avLst/>
          </a:prstGeom>
          <a:noFill/>
        </p:spPr>
        <p:txBody>
          <a:bodyPr wrap="none" rtlCol="0">
            <a:spAutoFit/>
          </a:bodyPr>
          <a:lstStyle/>
          <a:p>
            <a:r>
              <a:rPr lang="en-US" dirty="0"/>
              <a:t>Different Measurement: Entropy0 VS Variance</a:t>
            </a:r>
          </a:p>
        </p:txBody>
      </p:sp>
      <p:pic>
        <p:nvPicPr>
          <p:cNvPr id="6" name="Picture 5">
            <a:extLst>
              <a:ext uri="{FF2B5EF4-FFF2-40B4-BE49-F238E27FC236}">
                <a16:creationId xmlns:a16="http://schemas.microsoft.com/office/drawing/2014/main" id="{0CFC614D-71C6-435E-9231-D449B32C3AB0}"/>
              </a:ext>
            </a:extLst>
          </p:cNvPr>
          <p:cNvPicPr>
            <a:picLocks noChangeAspect="1"/>
          </p:cNvPicPr>
          <p:nvPr/>
        </p:nvPicPr>
        <p:blipFill>
          <a:blip r:embed="rId3"/>
          <a:stretch>
            <a:fillRect/>
          </a:stretch>
        </p:blipFill>
        <p:spPr>
          <a:xfrm>
            <a:off x="6096000" y="1589734"/>
            <a:ext cx="6120035" cy="3678532"/>
          </a:xfrm>
          <a:prstGeom prst="rect">
            <a:avLst/>
          </a:prstGeom>
        </p:spPr>
      </p:pic>
      <p:pic>
        <p:nvPicPr>
          <p:cNvPr id="7" name="Picture 6">
            <a:extLst>
              <a:ext uri="{FF2B5EF4-FFF2-40B4-BE49-F238E27FC236}">
                <a16:creationId xmlns:a16="http://schemas.microsoft.com/office/drawing/2014/main" id="{18A100A8-C248-404A-B16C-947197A37792}"/>
              </a:ext>
            </a:extLst>
          </p:cNvPr>
          <p:cNvPicPr>
            <a:picLocks noChangeAspect="1"/>
          </p:cNvPicPr>
          <p:nvPr/>
        </p:nvPicPr>
        <p:blipFill>
          <a:blip r:embed="rId4"/>
          <a:stretch>
            <a:fillRect/>
          </a:stretch>
        </p:blipFill>
        <p:spPr>
          <a:xfrm>
            <a:off x="0" y="1589734"/>
            <a:ext cx="6123861" cy="3678532"/>
          </a:xfrm>
          <a:prstGeom prst="rect">
            <a:avLst/>
          </a:prstGeom>
        </p:spPr>
      </p:pic>
    </p:spTree>
    <p:extLst>
      <p:ext uri="{BB962C8B-B14F-4D97-AF65-F5344CB8AC3E}">
        <p14:creationId xmlns:p14="http://schemas.microsoft.com/office/powerpoint/2010/main" val="23464407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(annual difference)</a:t>
            </a:r>
            <a:endParaRPr lang="en-US" dirty="0"/>
          </a:p>
          <a:p>
            <a:endParaRPr lang="en-US" dirty="0"/>
          </a:p>
        </p:txBody>
      </p:sp>
      <p:pic>
        <p:nvPicPr>
          <p:cNvPr id="10" name="Picture 9">
            <a:extLst>
              <a:ext uri="{FF2B5EF4-FFF2-40B4-BE49-F238E27FC236}">
                <a16:creationId xmlns:a16="http://schemas.microsoft.com/office/drawing/2014/main" id="{FC591AB8-AB2B-4061-9544-9B7BD65FE7DE}"/>
              </a:ext>
            </a:extLst>
          </p:cNvPr>
          <p:cNvPicPr>
            <a:picLocks noChangeAspect="1"/>
          </p:cNvPicPr>
          <p:nvPr/>
        </p:nvPicPr>
        <p:blipFill>
          <a:blip r:embed="rId3"/>
          <a:stretch>
            <a:fillRect/>
          </a:stretch>
        </p:blipFill>
        <p:spPr>
          <a:xfrm>
            <a:off x="1" y="494131"/>
            <a:ext cx="4192912" cy="1834399"/>
          </a:xfrm>
          <a:prstGeom prst="rect">
            <a:avLst/>
          </a:prstGeom>
        </p:spPr>
      </p:pic>
      <p:pic>
        <p:nvPicPr>
          <p:cNvPr id="12" name="Picture 11">
            <a:extLst>
              <a:ext uri="{FF2B5EF4-FFF2-40B4-BE49-F238E27FC236}">
                <a16:creationId xmlns:a16="http://schemas.microsoft.com/office/drawing/2014/main" id="{C474ABA0-E05D-42DA-A883-EBFE5573EBCF}"/>
              </a:ext>
            </a:extLst>
          </p:cNvPr>
          <p:cNvPicPr>
            <a:picLocks noChangeAspect="1"/>
          </p:cNvPicPr>
          <p:nvPr/>
        </p:nvPicPr>
        <p:blipFill>
          <a:blip r:embed="rId4"/>
          <a:stretch>
            <a:fillRect/>
          </a:stretch>
        </p:blipFill>
        <p:spPr>
          <a:xfrm>
            <a:off x="0" y="2328530"/>
            <a:ext cx="4408988" cy="1800033"/>
          </a:xfrm>
          <a:prstGeom prst="rect">
            <a:avLst/>
          </a:prstGeom>
        </p:spPr>
      </p:pic>
      <p:pic>
        <p:nvPicPr>
          <p:cNvPr id="14" name="Picture 13">
            <a:extLst>
              <a:ext uri="{FF2B5EF4-FFF2-40B4-BE49-F238E27FC236}">
                <a16:creationId xmlns:a16="http://schemas.microsoft.com/office/drawing/2014/main" id="{DC9885E4-FED1-4D17-9A53-9A9EFE394CD4}"/>
              </a:ext>
            </a:extLst>
          </p:cNvPr>
          <p:cNvPicPr>
            <a:picLocks noChangeAspect="1"/>
          </p:cNvPicPr>
          <p:nvPr/>
        </p:nvPicPr>
        <p:blipFill>
          <a:blip r:embed="rId5"/>
          <a:stretch>
            <a:fillRect/>
          </a:stretch>
        </p:blipFill>
        <p:spPr>
          <a:xfrm>
            <a:off x="0" y="4206654"/>
            <a:ext cx="4387127" cy="1756308"/>
          </a:xfrm>
          <a:prstGeom prst="rect">
            <a:avLst/>
          </a:prstGeom>
        </p:spPr>
      </p:pic>
      <p:pic>
        <p:nvPicPr>
          <p:cNvPr id="16" name="Picture 15">
            <a:extLst>
              <a:ext uri="{FF2B5EF4-FFF2-40B4-BE49-F238E27FC236}">
                <a16:creationId xmlns:a16="http://schemas.microsoft.com/office/drawing/2014/main" id="{82E68244-9B86-43F3-B7B3-1535D4B21D0C}"/>
              </a:ext>
            </a:extLst>
          </p:cNvPr>
          <p:cNvPicPr>
            <a:picLocks noChangeAspect="1"/>
          </p:cNvPicPr>
          <p:nvPr/>
        </p:nvPicPr>
        <p:blipFill>
          <a:blip r:embed="rId6"/>
          <a:stretch>
            <a:fillRect/>
          </a:stretch>
        </p:blipFill>
        <p:spPr>
          <a:xfrm>
            <a:off x="4893345" y="2222204"/>
            <a:ext cx="4467291" cy="1785459"/>
          </a:xfrm>
          <a:prstGeom prst="rect">
            <a:avLst/>
          </a:prstGeom>
        </p:spPr>
      </p:pic>
      <p:pic>
        <p:nvPicPr>
          <p:cNvPr id="18" name="Picture 17">
            <a:extLst>
              <a:ext uri="{FF2B5EF4-FFF2-40B4-BE49-F238E27FC236}">
                <a16:creationId xmlns:a16="http://schemas.microsoft.com/office/drawing/2014/main" id="{A54505C6-DEF7-4759-A550-20F8C1D06CA0}"/>
              </a:ext>
            </a:extLst>
          </p:cNvPr>
          <p:cNvPicPr>
            <a:picLocks noChangeAspect="1"/>
          </p:cNvPicPr>
          <p:nvPr/>
        </p:nvPicPr>
        <p:blipFill>
          <a:blip r:embed="rId7"/>
          <a:stretch>
            <a:fillRect/>
          </a:stretch>
        </p:blipFill>
        <p:spPr>
          <a:xfrm>
            <a:off x="4893345" y="4206654"/>
            <a:ext cx="4460003" cy="1792746"/>
          </a:xfrm>
          <a:prstGeom prst="rect">
            <a:avLst/>
          </a:prstGeom>
        </p:spPr>
      </p:pic>
      <p:graphicFrame>
        <p:nvGraphicFramePr>
          <p:cNvPr id="19" name="Table 18">
            <a:extLst>
              <a:ext uri="{FF2B5EF4-FFF2-40B4-BE49-F238E27FC236}">
                <a16:creationId xmlns:a16="http://schemas.microsoft.com/office/drawing/2014/main" id="{F36D6FC0-35F1-45AF-B34C-156EBE0548F9}"/>
              </a:ext>
            </a:extLst>
          </p:cNvPr>
          <p:cNvGraphicFramePr>
            <a:graphicFrameLocks noGrp="1"/>
          </p:cNvGraphicFramePr>
          <p:nvPr>
            <p:extLst>
              <p:ext uri="{D42A27DB-BD31-4B8C-83A1-F6EECF244321}">
                <p14:modId xmlns:p14="http://schemas.microsoft.com/office/powerpoint/2010/main" val="3479543592"/>
              </p:ext>
            </p:extLst>
          </p:nvPr>
        </p:nvGraphicFramePr>
        <p:xfrm>
          <a:off x="9866854" y="3835179"/>
          <a:ext cx="2635299" cy="2263140"/>
        </p:xfrm>
        <a:graphic>
          <a:graphicData uri="http://schemas.openxmlformats.org/drawingml/2006/table">
            <a:tbl>
              <a:tblPr>
                <a:tableStyleId>{5C22544A-7EE6-4342-B048-85BDC9FD1C3A}</a:tableStyleId>
              </a:tblPr>
              <a:tblGrid>
                <a:gridCol w="2635299">
                  <a:extLst>
                    <a:ext uri="{9D8B030D-6E8A-4147-A177-3AD203B41FA5}">
                      <a16:colId xmlns:a16="http://schemas.microsoft.com/office/drawing/2014/main" val="1358909321"/>
                    </a:ext>
                  </a:extLst>
                </a:gridCol>
              </a:tblGrid>
              <a:tr h="182880">
                <a:tc>
                  <a:txBody>
                    <a:bodyPr/>
                    <a:lstStyle/>
                    <a:p>
                      <a:pPr algn="l" fontAlgn="b"/>
                      <a:r>
                        <a:rPr lang="en-US" sz="1600" u="none" strike="noStrike" dirty="0">
                          <a:effectLst/>
                        </a:rPr>
                        <a:t>features</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9955903"/>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981796"/>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4993995"/>
                  </a:ext>
                </a:extLst>
              </a:tr>
              <a:tr h="182880">
                <a:tc>
                  <a:txBody>
                    <a:bodyPr/>
                    <a:lstStyle/>
                    <a:p>
                      <a:pPr algn="l" fontAlgn="b"/>
                      <a:r>
                        <a:rPr lang="en-US" sz="1600" u="none" strike="noStrike" dirty="0">
                          <a:effectLst/>
                        </a:rPr>
                        <a:t>'</a:t>
                      </a:r>
                      <a:r>
                        <a:rPr lang="en-US" sz="1600" u="none" strike="noStrike" dirty="0" err="1">
                          <a:effectLst/>
                        </a:rPr>
                        <a:t>fvp_lngdpcap_nonoilrent</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49419882"/>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53107307"/>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224911"/>
                  </a:ext>
                </a:extLst>
              </a:tr>
              <a:tr h="182880">
                <a:tc>
                  <a:txBody>
                    <a:bodyPr/>
                    <a:lstStyle/>
                    <a:p>
                      <a:pPr algn="l" fontAlgn="b"/>
                      <a:r>
                        <a:rPr lang="en-US" sz="1600" u="none" strike="noStrike" dirty="0">
                          <a:effectLst/>
                        </a:rPr>
                        <a:t>'vdem_v2x_liberal',</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1355785"/>
                  </a:ext>
                </a:extLst>
              </a:tr>
              <a:tr h="182880">
                <a:tc>
                  <a:txBody>
                    <a:bodyPr/>
                    <a:lstStyle/>
                    <a:p>
                      <a:pPr algn="l" fontAlgn="b"/>
                      <a:r>
                        <a:rPr lang="en-US" sz="1600" u="none" strike="noStrike" dirty="0">
                          <a:effectLst/>
                        </a:rPr>
                        <a:t>vdem_v2x_partip</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9840853"/>
                  </a:ext>
                </a:extLst>
              </a:tr>
              <a:tr h="182880">
                <a:tc>
                  <a:txBody>
                    <a:bodyPr/>
                    <a:lstStyle/>
                    <a:p>
                      <a:pPr algn="l" fontAlgn="b"/>
                      <a:r>
                        <a:rPr lang="en-US" sz="1600" u="none" strike="noStrike" dirty="0" err="1">
                          <a:effectLst/>
                        </a:rPr>
                        <a:t>acled_count_sb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0805683"/>
                  </a:ext>
                </a:extLst>
              </a:tr>
            </a:tbl>
          </a:graphicData>
        </a:graphic>
      </p:graphicFrame>
      <p:pic>
        <p:nvPicPr>
          <p:cNvPr id="9" name="Picture 8">
            <a:extLst>
              <a:ext uri="{FF2B5EF4-FFF2-40B4-BE49-F238E27FC236}">
                <a16:creationId xmlns:a16="http://schemas.microsoft.com/office/drawing/2014/main" id="{CB820F71-7FF7-4A7E-901E-B5B7570C5EA7}"/>
              </a:ext>
            </a:extLst>
          </p:cNvPr>
          <p:cNvPicPr>
            <a:picLocks noChangeAspect="1"/>
          </p:cNvPicPr>
          <p:nvPr/>
        </p:nvPicPr>
        <p:blipFill>
          <a:blip r:embed="rId8"/>
          <a:stretch>
            <a:fillRect/>
          </a:stretch>
        </p:blipFill>
        <p:spPr>
          <a:xfrm>
            <a:off x="7306410" y="206777"/>
            <a:ext cx="4708380" cy="1915931"/>
          </a:xfrm>
          <a:prstGeom prst="rect">
            <a:avLst/>
          </a:prstGeom>
        </p:spPr>
      </p:pic>
      <p:cxnSp>
        <p:nvCxnSpPr>
          <p:cNvPr id="4" name="Straight Connector 3">
            <a:extLst>
              <a:ext uri="{FF2B5EF4-FFF2-40B4-BE49-F238E27FC236}">
                <a16:creationId xmlns:a16="http://schemas.microsoft.com/office/drawing/2014/main" id="{4EFE0702-1E15-360C-974F-61534E94A722}"/>
              </a:ext>
            </a:extLst>
          </p:cNvPr>
          <p:cNvCxnSpPr>
            <a:cxnSpLocks/>
          </p:cNvCxnSpPr>
          <p:nvPr/>
        </p:nvCxnSpPr>
        <p:spPr>
          <a:xfrm>
            <a:off x="0" y="1228191"/>
            <a:ext cx="46783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01CF0A0-6932-23EB-E8C4-CBBDB459AA75}"/>
              </a:ext>
            </a:extLst>
          </p:cNvPr>
          <p:cNvCxnSpPr>
            <a:cxnSpLocks/>
          </p:cNvCxnSpPr>
          <p:nvPr/>
        </p:nvCxnSpPr>
        <p:spPr>
          <a:xfrm>
            <a:off x="-123956" y="1058071"/>
            <a:ext cx="46783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756433-352A-CC91-28F2-02E8A9F0FC13}"/>
              </a:ext>
            </a:extLst>
          </p:cNvPr>
          <p:cNvCxnSpPr>
            <a:cxnSpLocks/>
          </p:cNvCxnSpPr>
          <p:nvPr/>
        </p:nvCxnSpPr>
        <p:spPr>
          <a:xfrm>
            <a:off x="0" y="1366415"/>
            <a:ext cx="46783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429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(annual difference)</a:t>
            </a:r>
            <a:endParaRPr lang="en-US" dirty="0"/>
          </a:p>
          <a:p>
            <a:endParaRPr lang="en-US" dirty="0"/>
          </a:p>
        </p:txBody>
      </p:sp>
      <p:pic>
        <p:nvPicPr>
          <p:cNvPr id="4" name="Picture 3">
            <a:extLst>
              <a:ext uri="{FF2B5EF4-FFF2-40B4-BE49-F238E27FC236}">
                <a16:creationId xmlns:a16="http://schemas.microsoft.com/office/drawing/2014/main" id="{F069C683-94D5-41FB-ACF8-71CC39A40AEA}"/>
              </a:ext>
            </a:extLst>
          </p:cNvPr>
          <p:cNvPicPr>
            <a:picLocks noChangeAspect="1"/>
          </p:cNvPicPr>
          <p:nvPr/>
        </p:nvPicPr>
        <p:blipFill>
          <a:blip r:embed="rId3"/>
          <a:stretch>
            <a:fillRect/>
          </a:stretch>
        </p:blipFill>
        <p:spPr>
          <a:xfrm>
            <a:off x="77788" y="489212"/>
            <a:ext cx="3615068" cy="2656466"/>
          </a:xfrm>
          <a:prstGeom prst="rect">
            <a:avLst/>
          </a:prstGeom>
        </p:spPr>
      </p:pic>
      <p:pic>
        <p:nvPicPr>
          <p:cNvPr id="6" name="Picture 5">
            <a:extLst>
              <a:ext uri="{FF2B5EF4-FFF2-40B4-BE49-F238E27FC236}">
                <a16:creationId xmlns:a16="http://schemas.microsoft.com/office/drawing/2014/main" id="{71164A6E-2405-473F-B8AF-3314BF90EDE9}"/>
              </a:ext>
            </a:extLst>
          </p:cNvPr>
          <p:cNvPicPr>
            <a:picLocks noChangeAspect="1"/>
          </p:cNvPicPr>
          <p:nvPr/>
        </p:nvPicPr>
        <p:blipFill>
          <a:blip r:embed="rId4"/>
          <a:stretch>
            <a:fillRect/>
          </a:stretch>
        </p:blipFill>
        <p:spPr>
          <a:xfrm>
            <a:off x="3692856" y="489212"/>
            <a:ext cx="4063728" cy="2884233"/>
          </a:xfrm>
          <a:prstGeom prst="rect">
            <a:avLst/>
          </a:prstGeom>
        </p:spPr>
      </p:pic>
      <p:pic>
        <p:nvPicPr>
          <p:cNvPr id="8" name="Picture 7">
            <a:extLst>
              <a:ext uri="{FF2B5EF4-FFF2-40B4-BE49-F238E27FC236}">
                <a16:creationId xmlns:a16="http://schemas.microsoft.com/office/drawing/2014/main" id="{B5C5E851-E4E4-4902-80AA-E2F79DE5C13D}"/>
              </a:ext>
            </a:extLst>
          </p:cNvPr>
          <p:cNvPicPr>
            <a:picLocks noChangeAspect="1"/>
          </p:cNvPicPr>
          <p:nvPr/>
        </p:nvPicPr>
        <p:blipFill>
          <a:blip r:embed="rId5"/>
          <a:stretch>
            <a:fillRect/>
          </a:stretch>
        </p:blipFill>
        <p:spPr>
          <a:xfrm>
            <a:off x="7908338" y="489212"/>
            <a:ext cx="3853962" cy="2806881"/>
          </a:xfrm>
          <a:prstGeom prst="rect">
            <a:avLst/>
          </a:prstGeom>
        </p:spPr>
      </p:pic>
      <p:pic>
        <p:nvPicPr>
          <p:cNvPr id="11" name="Picture 10">
            <a:extLst>
              <a:ext uri="{FF2B5EF4-FFF2-40B4-BE49-F238E27FC236}">
                <a16:creationId xmlns:a16="http://schemas.microsoft.com/office/drawing/2014/main" id="{257A7AB8-8D93-490F-8D57-8F2CA289251C}"/>
              </a:ext>
            </a:extLst>
          </p:cNvPr>
          <p:cNvPicPr>
            <a:picLocks noChangeAspect="1"/>
          </p:cNvPicPr>
          <p:nvPr/>
        </p:nvPicPr>
        <p:blipFill>
          <a:blip r:embed="rId6"/>
          <a:stretch>
            <a:fillRect/>
          </a:stretch>
        </p:blipFill>
        <p:spPr>
          <a:xfrm>
            <a:off x="77788" y="3627263"/>
            <a:ext cx="3795301" cy="2741526"/>
          </a:xfrm>
          <a:prstGeom prst="rect">
            <a:avLst/>
          </a:prstGeom>
        </p:spPr>
      </p:pic>
      <p:pic>
        <p:nvPicPr>
          <p:cNvPr id="13" name="Picture 12">
            <a:extLst>
              <a:ext uri="{FF2B5EF4-FFF2-40B4-BE49-F238E27FC236}">
                <a16:creationId xmlns:a16="http://schemas.microsoft.com/office/drawing/2014/main" id="{7DB3A2C8-9296-4C8A-95B0-C8E7D05D3912}"/>
              </a:ext>
            </a:extLst>
          </p:cNvPr>
          <p:cNvPicPr>
            <a:picLocks noChangeAspect="1"/>
          </p:cNvPicPr>
          <p:nvPr/>
        </p:nvPicPr>
        <p:blipFill>
          <a:blip r:embed="rId7"/>
          <a:stretch>
            <a:fillRect/>
          </a:stretch>
        </p:blipFill>
        <p:spPr>
          <a:xfrm>
            <a:off x="3875464" y="3627263"/>
            <a:ext cx="3760049" cy="2741525"/>
          </a:xfrm>
          <a:prstGeom prst="rect">
            <a:avLst/>
          </a:prstGeom>
        </p:spPr>
      </p:pic>
      <p:pic>
        <p:nvPicPr>
          <p:cNvPr id="15" name="Picture 14">
            <a:extLst>
              <a:ext uri="{FF2B5EF4-FFF2-40B4-BE49-F238E27FC236}">
                <a16:creationId xmlns:a16="http://schemas.microsoft.com/office/drawing/2014/main" id="{F838C8B2-FE1B-4A67-B904-5B093F5AE537}"/>
              </a:ext>
            </a:extLst>
          </p:cNvPr>
          <p:cNvPicPr>
            <a:picLocks noChangeAspect="1"/>
          </p:cNvPicPr>
          <p:nvPr/>
        </p:nvPicPr>
        <p:blipFill>
          <a:blip r:embed="rId8"/>
          <a:stretch>
            <a:fillRect/>
          </a:stretch>
        </p:blipFill>
        <p:spPr>
          <a:xfrm>
            <a:off x="7756584" y="3627263"/>
            <a:ext cx="4063728" cy="2914483"/>
          </a:xfrm>
          <a:prstGeom prst="rect">
            <a:avLst/>
          </a:prstGeom>
        </p:spPr>
      </p:pic>
    </p:spTree>
    <p:extLst>
      <p:ext uri="{BB962C8B-B14F-4D97-AF65-F5344CB8AC3E}">
        <p14:creationId xmlns:p14="http://schemas.microsoft.com/office/powerpoint/2010/main" val="8532672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(annual difference)</a:t>
            </a:r>
            <a:endParaRPr lang="en-US" dirty="0"/>
          </a:p>
          <a:p>
            <a:endParaRPr lang="en-US" dirty="0"/>
          </a:p>
        </p:txBody>
      </p:sp>
      <p:sp>
        <p:nvSpPr>
          <p:cNvPr id="10" name="TextBox 9">
            <a:extLst>
              <a:ext uri="{FF2B5EF4-FFF2-40B4-BE49-F238E27FC236}">
                <a16:creationId xmlns:a16="http://schemas.microsoft.com/office/drawing/2014/main" id="{C1749A37-95F8-47C2-9D82-B88739219E34}"/>
              </a:ext>
            </a:extLst>
          </p:cNvPr>
          <p:cNvSpPr txBox="1"/>
          <p:nvPr/>
        </p:nvSpPr>
        <p:spPr>
          <a:xfrm>
            <a:off x="606056" y="763969"/>
            <a:ext cx="4711931" cy="369332"/>
          </a:xfrm>
          <a:prstGeom prst="rect">
            <a:avLst/>
          </a:prstGeom>
          <a:noFill/>
        </p:spPr>
        <p:txBody>
          <a:bodyPr wrap="none" rtlCol="0">
            <a:spAutoFit/>
          </a:bodyPr>
          <a:lstStyle/>
          <a:p>
            <a:r>
              <a:rPr lang="en-US" dirty="0"/>
              <a:t>Different data sets: original VS annual difference</a:t>
            </a:r>
          </a:p>
        </p:txBody>
      </p:sp>
      <p:pic>
        <p:nvPicPr>
          <p:cNvPr id="3" name="Picture 2">
            <a:extLst>
              <a:ext uri="{FF2B5EF4-FFF2-40B4-BE49-F238E27FC236}">
                <a16:creationId xmlns:a16="http://schemas.microsoft.com/office/drawing/2014/main" id="{90EB0858-68E1-44B9-8F97-3754296F25FB}"/>
              </a:ext>
            </a:extLst>
          </p:cNvPr>
          <p:cNvPicPr>
            <a:picLocks noChangeAspect="1"/>
          </p:cNvPicPr>
          <p:nvPr/>
        </p:nvPicPr>
        <p:blipFill>
          <a:blip r:embed="rId3"/>
          <a:stretch>
            <a:fillRect/>
          </a:stretch>
        </p:blipFill>
        <p:spPr>
          <a:xfrm>
            <a:off x="1362555" y="1338802"/>
            <a:ext cx="8297903" cy="4987570"/>
          </a:xfrm>
          <a:prstGeom prst="rect">
            <a:avLst/>
          </a:prstGeom>
        </p:spPr>
      </p:pic>
    </p:spTree>
    <p:extLst>
      <p:ext uri="{BB962C8B-B14F-4D97-AF65-F5344CB8AC3E}">
        <p14:creationId xmlns:p14="http://schemas.microsoft.com/office/powerpoint/2010/main" val="4022880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584775"/>
          </a:xfrm>
          <a:prstGeom prst="rect">
            <a:avLst/>
          </a:prstGeom>
          <a:noFill/>
        </p:spPr>
        <p:txBody>
          <a:bodyPr wrap="square" rtlCol="0">
            <a:spAutoFit/>
          </a:bodyPr>
          <a:lstStyle/>
          <a:p>
            <a:r>
              <a:rPr lang="en-US" sz="3200" b="0" i="0" dirty="0">
                <a:solidFill>
                  <a:srgbClr val="000000"/>
                </a:solidFill>
                <a:effectLst/>
                <a:latin typeface="Linux Libertine"/>
              </a:rPr>
              <a:t>Conditional Probability Map: Ethiopia</a:t>
            </a:r>
            <a:endParaRPr lang="en-US" dirty="0"/>
          </a:p>
        </p:txBody>
      </p:sp>
      <p:pic>
        <p:nvPicPr>
          <p:cNvPr id="41" name="Picture 40">
            <a:extLst>
              <a:ext uri="{FF2B5EF4-FFF2-40B4-BE49-F238E27FC236}">
                <a16:creationId xmlns:a16="http://schemas.microsoft.com/office/drawing/2014/main" id="{5FF94DF0-573F-473F-8D19-E3256E4C2686}"/>
              </a:ext>
            </a:extLst>
          </p:cNvPr>
          <p:cNvPicPr>
            <a:picLocks noChangeAspect="1"/>
          </p:cNvPicPr>
          <p:nvPr/>
        </p:nvPicPr>
        <p:blipFill>
          <a:blip r:embed="rId3"/>
          <a:stretch>
            <a:fillRect/>
          </a:stretch>
        </p:blipFill>
        <p:spPr>
          <a:xfrm>
            <a:off x="8375458" y="107703"/>
            <a:ext cx="3777190" cy="1504684"/>
          </a:xfrm>
          <a:prstGeom prst="rect">
            <a:avLst/>
          </a:prstGeom>
        </p:spPr>
      </p:pic>
      <p:pic>
        <p:nvPicPr>
          <p:cNvPr id="43" name="Picture 42">
            <a:extLst>
              <a:ext uri="{FF2B5EF4-FFF2-40B4-BE49-F238E27FC236}">
                <a16:creationId xmlns:a16="http://schemas.microsoft.com/office/drawing/2014/main" id="{A2549615-9B06-429E-8C04-2FB6E723C9A2}"/>
              </a:ext>
            </a:extLst>
          </p:cNvPr>
          <p:cNvPicPr>
            <a:picLocks noChangeAspect="1"/>
          </p:cNvPicPr>
          <p:nvPr/>
        </p:nvPicPr>
        <p:blipFill>
          <a:blip r:embed="rId4"/>
          <a:stretch>
            <a:fillRect/>
          </a:stretch>
        </p:blipFill>
        <p:spPr>
          <a:xfrm>
            <a:off x="39352" y="367028"/>
            <a:ext cx="3684308" cy="1585181"/>
          </a:xfrm>
          <a:prstGeom prst="rect">
            <a:avLst/>
          </a:prstGeom>
        </p:spPr>
      </p:pic>
      <p:pic>
        <p:nvPicPr>
          <p:cNvPr id="45" name="Picture 44">
            <a:extLst>
              <a:ext uri="{FF2B5EF4-FFF2-40B4-BE49-F238E27FC236}">
                <a16:creationId xmlns:a16="http://schemas.microsoft.com/office/drawing/2014/main" id="{ABC4F3C3-80E6-4C89-97D4-48CA903CFBC2}"/>
              </a:ext>
            </a:extLst>
          </p:cNvPr>
          <p:cNvPicPr>
            <a:picLocks noChangeAspect="1"/>
          </p:cNvPicPr>
          <p:nvPr/>
        </p:nvPicPr>
        <p:blipFill>
          <a:blip r:embed="rId5"/>
          <a:stretch>
            <a:fillRect/>
          </a:stretch>
        </p:blipFill>
        <p:spPr>
          <a:xfrm>
            <a:off x="51507" y="1999130"/>
            <a:ext cx="3740037" cy="1535645"/>
          </a:xfrm>
          <a:prstGeom prst="rect">
            <a:avLst/>
          </a:prstGeom>
        </p:spPr>
      </p:pic>
      <p:pic>
        <p:nvPicPr>
          <p:cNvPr id="47" name="Picture 46">
            <a:extLst>
              <a:ext uri="{FF2B5EF4-FFF2-40B4-BE49-F238E27FC236}">
                <a16:creationId xmlns:a16="http://schemas.microsoft.com/office/drawing/2014/main" id="{589A0D94-84FB-49CF-AD9A-5D4B349824E8}"/>
              </a:ext>
            </a:extLst>
          </p:cNvPr>
          <p:cNvPicPr>
            <a:picLocks noChangeAspect="1"/>
          </p:cNvPicPr>
          <p:nvPr/>
        </p:nvPicPr>
        <p:blipFill>
          <a:blip r:embed="rId6"/>
          <a:stretch>
            <a:fillRect/>
          </a:stretch>
        </p:blipFill>
        <p:spPr>
          <a:xfrm>
            <a:off x="135101" y="3593182"/>
            <a:ext cx="3684308" cy="1548028"/>
          </a:xfrm>
          <a:prstGeom prst="rect">
            <a:avLst/>
          </a:prstGeom>
        </p:spPr>
      </p:pic>
      <p:pic>
        <p:nvPicPr>
          <p:cNvPr id="49" name="Picture 48">
            <a:extLst>
              <a:ext uri="{FF2B5EF4-FFF2-40B4-BE49-F238E27FC236}">
                <a16:creationId xmlns:a16="http://schemas.microsoft.com/office/drawing/2014/main" id="{074794D8-456A-4FE6-8BD7-9A7176F9BBAB}"/>
              </a:ext>
            </a:extLst>
          </p:cNvPr>
          <p:cNvPicPr>
            <a:picLocks noChangeAspect="1"/>
          </p:cNvPicPr>
          <p:nvPr/>
        </p:nvPicPr>
        <p:blipFill>
          <a:blip r:embed="rId7"/>
          <a:stretch>
            <a:fillRect/>
          </a:stretch>
        </p:blipFill>
        <p:spPr>
          <a:xfrm>
            <a:off x="51507" y="5231540"/>
            <a:ext cx="3795766" cy="1541836"/>
          </a:xfrm>
          <a:prstGeom prst="rect">
            <a:avLst/>
          </a:prstGeom>
        </p:spPr>
      </p:pic>
      <p:pic>
        <p:nvPicPr>
          <p:cNvPr id="51" name="Picture 50">
            <a:extLst>
              <a:ext uri="{FF2B5EF4-FFF2-40B4-BE49-F238E27FC236}">
                <a16:creationId xmlns:a16="http://schemas.microsoft.com/office/drawing/2014/main" id="{83BCEA8D-EFA6-481B-80D1-573D64142D18}"/>
              </a:ext>
            </a:extLst>
          </p:cNvPr>
          <p:cNvPicPr>
            <a:picLocks noChangeAspect="1"/>
          </p:cNvPicPr>
          <p:nvPr/>
        </p:nvPicPr>
        <p:blipFill>
          <a:blip r:embed="rId8"/>
          <a:stretch>
            <a:fillRect/>
          </a:stretch>
        </p:blipFill>
        <p:spPr>
          <a:xfrm>
            <a:off x="4249703" y="438717"/>
            <a:ext cx="3795766" cy="1560413"/>
          </a:xfrm>
          <a:prstGeom prst="rect">
            <a:avLst/>
          </a:prstGeom>
        </p:spPr>
      </p:pic>
      <p:pic>
        <p:nvPicPr>
          <p:cNvPr id="53" name="Picture 52">
            <a:extLst>
              <a:ext uri="{FF2B5EF4-FFF2-40B4-BE49-F238E27FC236}">
                <a16:creationId xmlns:a16="http://schemas.microsoft.com/office/drawing/2014/main" id="{94983FA5-AC3D-44C2-9499-5C46AD6BB742}"/>
              </a:ext>
            </a:extLst>
          </p:cNvPr>
          <p:cNvPicPr>
            <a:picLocks noChangeAspect="1"/>
          </p:cNvPicPr>
          <p:nvPr/>
        </p:nvPicPr>
        <p:blipFill>
          <a:blip r:embed="rId9"/>
          <a:stretch>
            <a:fillRect/>
          </a:stretch>
        </p:blipFill>
        <p:spPr>
          <a:xfrm>
            <a:off x="4138998" y="2140445"/>
            <a:ext cx="3746229" cy="1504684"/>
          </a:xfrm>
          <a:prstGeom prst="rect">
            <a:avLst/>
          </a:prstGeom>
        </p:spPr>
      </p:pic>
      <p:pic>
        <p:nvPicPr>
          <p:cNvPr id="55" name="Picture 54">
            <a:extLst>
              <a:ext uri="{FF2B5EF4-FFF2-40B4-BE49-F238E27FC236}">
                <a16:creationId xmlns:a16="http://schemas.microsoft.com/office/drawing/2014/main" id="{8217B743-9E55-4A7C-A0A3-F5CD0F7421D1}"/>
              </a:ext>
            </a:extLst>
          </p:cNvPr>
          <p:cNvPicPr>
            <a:picLocks noChangeAspect="1"/>
          </p:cNvPicPr>
          <p:nvPr/>
        </p:nvPicPr>
        <p:blipFill>
          <a:blip r:embed="rId10"/>
          <a:stretch>
            <a:fillRect/>
          </a:stretch>
        </p:blipFill>
        <p:spPr>
          <a:xfrm>
            <a:off x="4246607" y="3786444"/>
            <a:ext cx="3801958" cy="1498492"/>
          </a:xfrm>
          <a:prstGeom prst="rect">
            <a:avLst/>
          </a:prstGeom>
        </p:spPr>
      </p:pic>
      <p:pic>
        <p:nvPicPr>
          <p:cNvPr id="57" name="Picture 56">
            <a:extLst>
              <a:ext uri="{FF2B5EF4-FFF2-40B4-BE49-F238E27FC236}">
                <a16:creationId xmlns:a16="http://schemas.microsoft.com/office/drawing/2014/main" id="{8C09CD71-A863-4FFD-9736-FFCC88CF6FCF}"/>
              </a:ext>
            </a:extLst>
          </p:cNvPr>
          <p:cNvPicPr>
            <a:picLocks noChangeAspect="1"/>
          </p:cNvPicPr>
          <p:nvPr/>
        </p:nvPicPr>
        <p:blipFill>
          <a:blip r:embed="rId11"/>
          <a:stretch>
            <a:fillRect/>
          </a:stretch>
        </p:blipFill>
        <p:spPr>
          <a:xfrm>
            <a:off x="4274471" y="5274884"/>
            <a:ext cx="3746229" cy="1498492"/>
          </a:xfrm>
          <a:prstGeom prst="rect">
            <a:avLst/>
          </a:prstGeom>
        </p:spPr>
      </p:pic>
      <p:graphicFrame>
        <p:nvGraphicFramePr>
          <p:cNvPr id="58" name="Table 57">
            <a:extLst>
              <a:ext uri="{FF2B5EF4-FFF2-40B4-BE49-F238E27FC236}">
                <a16:creationId xmlns:a16="http://schemas.microsoft.com/office/drawing/2014/main" id="{D66303FB-D1C5-4CA4-8F16-57D6E8457E85}"/>
              </a:ext>
            </a:extLst>
          </p:cNvPr>
          <p:cNvGraphicFramePr>
            <a:graphicFrameLocks noGrp="1"/>
          </p:cNvGraphicFramePr>
          <p:nvPr>
            <p:extLst>
              <p:ext uri="{D42A27DB-BD31-4B8C-83A1-F6EECF244321}">
                <p14:modId xmlns:p14="http://schemas.microsoft.com/office/powerpoint/2010/main" val="3730054849"/>
              </p:ext>
            </p:extLst>
          </p:nvPr>
        </p:nvGraphicFramePr>
        <p:xfrm>
          <a:off x="9045051" y="2239348"/>
          <a:ext cx="2635299" cy="2263140"/>
        </p:xfrm>
        <a:graphic>
          <a:graphicData uri="http://schemas.openxmlformats.org/drawingml/2006/table">
            <a:tbl>
              <a:tblPr>
                <a:tableStyleId>{5C22544A-7EE6-4342-B048-85BDC9FD1C3A}</a:tableStyleId>
              </a:tblPr>
              <a:tblGrid>
                <a:gridCol w="2635299">
                  <a:extLst>
                    <a:ext uri="{9D8B030D-6E8A-4147-A177-3AD203B41FA5}">
                      <a16:colId xmlns:a16="http://schemas.microsoft.com/office/drawing/2014/main" val="1358909321"/>
                    </a:ext>
                  </a:extLst>
                </a:gridCol>
              </a:tblGrid>
              <a:tr h="182880">
                <a:tc>
                  <a:txBody>
                    <a:bodyPr/>
                    <a:lstStyle/>
                    <a:p>
                      <a:pPr algn="l" fontAlgn="b"/>
                      <a:r>
                        <a:rPr lang="en-US" sz="1600" u="none" strike="noStrike" dirty="0">
                          <a:effectLst/>
                        </a:rPr>
                        <a:t>features</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9955903"/>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981796"/>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4993995"/>
                  </a:ext>
                </a:extLst>
              </a:tr>
              <a:tr h="182880">
                <a:tc>
                  <a:txBody>
                    <a:bodyPr/>
                    <a:lstStyle/>
                    <a:p>
                      <a:pPr algn="l" fontAlgn="b"/>
                      <a:r>
                        <a:rPr lang="en-US" sz="1600" u="none" strike="noStrike" dirty="0">
                          <a:effectLst/>
                        </a:rPr>
                        <a:t>'</a:t>
                      </a:r>
                      <a:r>
                        <a:rPr lang="en-US" sz="1600" u="none" strike="noStrike" dirty="0" err="1">
                          <a:effectLst/>
                        </a:rPr>
                        <a:t>fvp_lngdpcap_nonoilrent</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49419882"/>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53107307"/>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224911"/>
                  </a:ext>
                </a:extLst>
              </a:tr>
              <a:tr h="182880">
                <a:tc>
                  <a:txBody>
                    <a:bodyPr/>
                    <a:lstStyle/>
                    <a:p>
                      <a:pPr algn="l" fontAlgn="b"/>
                      <a:r>
                        <a:rPr lang="en-US" sz="1600" u="none" strike="noStrike" dirty="0">
                          <a:effectLst/>
                        </a:rPr>
                        <a:t>'vdem_v2x_liberal',</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1355785"/>
                  </a:ext>
                </a:extLst>
              </a:tr>
              <a:tr h="182880">
                <a:tc>
                  <a:txBody>
                    <a:bodyPr/>
                    <a:lstStyle/>
                    <a:p>
                      <a:pPr algn="l" fontAlgn="b"/>
                      <a:r>
                        <a:rPr lang="en-US" sz="1600" u="none" strike="noStrike" dirty="0">
                          <a:effectLst/>
                        </a:rPr>
                        <a:t>vdem_v2x_partip</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9840853"/>
                  </a:ext>
                </a:extLst>
              </a:tr>
              <a:tr h="182880">
                <a:tc>
                  <a:txBody>
                    <a:bodyPr/>
                    <a:lstStyle/>
                    <a:p>
                      <a:pPr algn="l" fontAlgn="b"/>
                      <a:r>
                        <a:rPr lang="en-US" sz="1600" u="none" strike="noStrike" dirty="0" err="1">
                          <a:effectLst/>
                        </a:rPr>
                        <a:t>acled_count_sb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0805683"/>
                  </a:ext>
                </a:extLst>
              </a:tr>
            </a:tbl>
          </a:graphicData>
        </a:graphic>
      </p:graphicFrame>
    </p:spTree>
    <p:extLst>
      <p:ext uri="{BB962C8B-B14F-4D97-AF65-F5344CB8AC3E}">
        <p14:creationId xmlns:p14="http://schemas.microsoft.com/office/powerpoint/2010/main" val="204561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58C5-E9CD-41EF-AFF1-A4666D137627}"/>
              </a:ext>
            </a:extLst>
          </p:cNvPr>
          <p:cNvSpPr>
            <a:spLocks noGrp="1"/>
          </p:cNvSpPr>
          <p:nvPr>
            <p:ph type="title"/>
          </p:nvPr>
        </p:nvSpPr>
        <p:spPr/>
        <p:txBody>
          <a:bodyPr/>
          <a:lstStyle/>
          <a:p>
            <a:r>
              <a:rPr lang="en-US" dirty="0"/>
              <a:t>Big Picture</a:t>
            </a:r>
          </a:p>
        </p:txBody>
      </p:sp>
      <p:pic>
        <p:nvPicPr>
          <p:cNvPr id="4" name="Content Placeholder 3">
            <a:extLst>
              <a:ext uri="{FF2B5EF4-FFF2-40B4-BE49-F238E27FC236}">
                <a16:creationId xmlns:a16="http://schemas.microsoft.com/office/drawing/2014/main" id="{5010A16D-BBFE-4B57-8BF1-0FEB1E675FCD}"/>
              </a:ext>
            </a:extLst>
          </p:cNvPr>
          <p:cNvPicPr>
            <a:picLocks noGrp="1" noChangeAspect="1"/>
          </p:cNvPicPr>
          <p:nvPr>
            <p:ph idx="1"/>
          </p:nvPr>
        </p:nvPicPr>
        <p:blipFill>
          <a:blip r:embed="rId3"/>
          <a:stretch>
            <a:fillRect/>
          </a:stretch>
        </p:blipFill>
        <p:spPr>
          <a:xfrm>
            <a:off x="1788653" y="1592147"/>
            <a:ext cx="7768585" cy="4625515"/>
          </a:xfrm>
          <a:prstGeom prst="rect">
            <a:avLst/>
          </a:prstGeom>
        </p:spPr>
      </p:pic>
      <p:sp>
        <p:nvSpPr>
          <p:cNvPr id="5" name="TextBox 4">
            <a:extLst>
              <a:ext uri="{FF2B5EF4-FFF2-40B4-BE49-F238E27FC236}">
                <a16:creationId xmlns:a16="http://schemas.microsoft.com/office/drawing/2014/main" id="{1DA0CB61-DF2F-4D75-A2DC-E517EA455EE5}"/>
              </a:ext>
            </a:extLst>
          </p:cNvPr>
          <p:cNvSpPr txBox="1"/>
          <p:nvPr/>
        </p:nvSpPr>
        <p:spPr>
          <a:xfrm>
            <a:off x="4325815" y="1506022"/>
            <a:ext cx="2197718" cy="369332"/>
          </a:xfrm>
          <a:prstGeom prst="rect">
            <a:avLst/>
          </a:prstGeom>
          <a:noFill/>
        </p:spPr>
        <p:txBody>
          <a:bodyPr wrap="none" rtlCol="0">
            <a:spAutoFit/>
          </a:bodyPr>
          <a:lstStyle/>
          <a:p>
            <a:r>
              <a:rPr lang="en-US" dirty="0"/>
              <a:t>Automatic streaming </a:t>
            </a:r>
          </a:p>
        </p:txBody>
      </p:sp>
      <p:cxnSp>
        <p:nvCxnSpPr>
          <p:cNvPr id="7" name="Straight Arrow Connector 6">
            <a:extLst>
              <a:ext uri="{FF2B5EF4-FFF2-40B4-BE49-F238E27FC236}">
                <a16:creationId xmlns:a16="http://schemas.microsoft.com/office/drawing/2014/main" id="{BC2BF148-713C-475D-97C3-3FCCDB6EB283}"/>
              </a:ext>
            </a:extLst>
          </p:cNvPr>
          <p:cNvCxnSpPr>
            <a:stCxn id="5" idx="3"/>
          </p:cNvCxnSpPr>
          <p:nvPr/>
        </p:nvCxnSpPr>
        <p:spPr>
          <a:xfrm>
            <a:off x="6523533" y="1690688"/>
            <a:ext cx="2919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6660B71-E470-4773-BAEB-741BAAFCDF24}"/>
              </a:ext>
            </a:extLst>
          </p:cNvPr>
          <p:cNvCxnSpPr>
            <a:endCxn id="5" idx="1"/>
          </p:cNvCxnSpPr>
          <p:nvPr/>
        </p:nvCxnSpPr>
        <p:spPr>
          <a:xfrm>
            <a:off x="1978269" y="1690688"/>
            <a:ext cx="23475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95022E6-92F8-4C25-9506-634EAAB41E85}"/>
              </a:ext>
            </a:extLst>
          </p:cNvPr>
          <p:cNvSpPr txBox="1"/>
          <p:nvPr/>
        </p:nvSpPr>
        <p:spPr>
          <a:xfrm>
            <a:off x="6823881" y="2548378"/>
            <a:ext cx="2890791" cy="369332"/>
          </a:xfrm>
          <a:prstGeom prst="rect">
            <a:avLst/>
          </a:prstGeom>
          <a:noFill/>
        </p:spPr>
        <p:txBody>
          <a:bodyPr wrap="none" rtlCol="0">
            <a:spAutoFit/>
          </a:bodyPr>
          <a:lstStyle/>
          <a:p>
            <a:r>
              <a:rPr lang="en-US" dirty="0"/>
              <a:t>Interpretable logical learning</a:t>
            </a:r>
          </a:p>
        </p:txBody>
      </p:sp>
    </p:spTree>
    <p:extLst>
      <p:ext uri="{BB962C8B-B14F-4D97-AF65-F5344CB8AC3E}">
        <p14:creationId xmlns:p14="http://schemas.microsoft.com/office/powerpoint/2010/main" val="42592934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584775"/>
          </a:xfrm>
          <a:prstGeom prst="rect">
            <a:avLst/>
          </a:prstGeom>
          <a:noFill/>
        </p:spPr>
        <p:txBody>
          <a:bodyPr wrap="square" rtlCol="0">
            <a:spAutoFit/>
          </a:bodyPr>
          <a:lstStyle/>
          <a:p>
            <a:r>
              <a:rPr lang="en-US" sz="3200" b="0" i="0" dirty="0">
                <a:solidFill>
                  <a:srgbClr val="000000"/>
                </a:solidFill>
                <a:effectLst/>
                <a:latin typeface="Linux Libertine"/>
              </a:rPr>
              <a:t>Conditional Probability Map: Ethiopia</a:t>
            </a:r>
            <a:endParaRPr lang="en-US" dirty="0"/>
          </a:p>
        </p:txBody>
      </p:sp>
      <p:pic>
        <p:nvPicPr>
          <p:cNvPr id="4" name="Picture 3">
            <a:extLst>
              <a:ext uri="{FF2B5EF4-FFF2-40B4-BE49-F238E27FC236}">
                <a16:creationId xmlns:a16="http://schemas.microsoft.com/office/drawing/2014/main" id="{779CF465-BD85-4816-923B-F0B21F042AD9}"/>
              </a:ext>
            </a:extLst>
          </p:cNvPr>
          <p:cNvPicPr>
            <a:picLocks noChangeAspect="1"/>
          </p:cNvPicPr>
          <p:nvPr/>
        </p:nvPicPr>
        <p:blipFill>
          <a:blip r:embed="rId3"/>
          <a:stretch>
            <a:fillRect/>
          </a:stretch>
        </p:blipFill>
        <p:spPr>
          <a:xfrm>
            <a:off x="87314" y="486970"/>
            <a:ext cx="2743107" cy="2024822"/>
          </a:xfrm>
          <a:prstGeom prst="rect">
            <a:avLst/>
          </a:prstGeom>
        </p:spPr>
      </p:pic>
      <p:pic>
        <p:nvPicPr>
          <p:cNvPr id="6" name="Picture 5">
            <a:extLst>
              <a:ext uri="{FF2B5EF4-FFF2-40B4-BE49-F238E27FC236}">
                <a16:creationId xmlns:a16="http://schemas.microsoft.com/office/drawing/2014/main" id="{B6CF8E93-701A-415A-974B-C2793C48E839}"/>
              </a:ext>
            </a:extLst>
          </p:cNvPr>
          <p:cNvPicPr>
            <a:picLocks noChangeAspect="1"/>
          </p:cNvPicPr>
          <p:nvPr/>
        </p:nvPicPr>
        <p:blipFill>
          <a:blip r:embed="rId4"/>
          <a:stretch>
            <a:fillRect/>
          </a:stretch>
        </p:blipFill>
        <p:spPr>
          <a:xfrm>
            <a:off x="2842805" y="458730"/>
            <a:ext cx="2743107" cy="1975284"/>
          </a:xfrm>
          <a:prstGeom prst="rect">
            <a:avLst/>
          </a:prstGeom>
        </p:spPr>
      </p:pic>
      <p:pic>
        <p:nvPicPr>
          <p:cNvPr id="8" name="Picture 7">
            <a:extLst>
              <a:ext uri="{FF2B5EF4-FFF2-40B4-BE49-F238E27FC236}">
                <a16:creationId xmlns:a16="http://schemas.microsoft.com/office/drawing/2014/main" id="{C2B4CB7B-9644-4D4F-B3E6-9F30A354333F}"/>
              </a:ext>
            </a:extLst>
          </p:cNvPr>
          <p:cNvPicPr>
            <a:picLocks noChangeAspect="1"/>
          </p:cNvPicPr>
          <p:nvPr/>
        </p:nvPicPr>
        <p:blipFill>
          <a:blip r:embed="rId5"/>
          <a:stretch>
            <a:fillRect/>
          </a:stretch>
        </p:blipFill>
        <p:spPr>
          <a:xfrm>
            <a:off x="5579720" y="443250"/>
            <a:ext cx="2736915" cy="2006245"/>
          </a:xfrm>
          <a:prstGeom prst="rect">
            <a:avLst/>
          </a:prstGeom>
        </p:spPr>
      </p:pic>
      <p:pic>
        <p:nvPicPr>
          <p:cNvPr id="10" name="Picture 9">
            <a:extLst>
              <a:ext uri="{FF2B5EF4-FFF2-40B4-BE49-F238E27FC236}">
                <a16:creationId xmlns:a16="http://schemas.microsoft.com/office/drawing/2014/main" id="{04E40F74-CEB6-4510-BA47-E98FBA9BD993}"/>
              </a:ext>
            </a:extLst>
          </p:cNvPr>
          <p:cNvPicPr>
            <a:picLocks noChangeAspect="1"/>
          </p:cNvPicPr>
          <p:nvPr/>
        </p:nvPicPr>
        <p:blipFill>
          <a:blip r:embed="rId6"/>
          <a:stretch>
            <a:fillRect/>
          </a:stretch>
        </p:blipFill>
        <p:spPr>
          <a:xfrm>
            <a:off x="8316635" y="443250"/>
            <a:ext cx="2730722" cy="1987669"/>
          </a:xfrm>
          <a:prstGeom prst="rect">
            <a:avLst/>
          </a:prstGeom>
        </p:spPr>
      </p:pic>
      <p:pic>
        <p:nvPicPr>
          <p:cNvPr id="12" name="Picture 11">
            <a:extLst>
              <a:ext uri="{FF2B5EF4-FFF2-40B4-BE49-F238E27FC236}">
                <a16:creationId xmlns:a16="http://schemas.microsoft.com/office/drawing/2014/main" id="{BECA1462-A3F8-4A72-8F4D-0389F3957168}"/>
              </a:ext>
            </a:extLst>
          </p:cNvPr>
          <p:cNvPicPr>
            <a:picLocks noChangeAspect="1"/>
          </p:cNvPicPr>
          <p:nvPr/>
        </p:nvPicPr>
        <p:blipFill>
          <a:blip r:embed="rId7"/>
          <a:stretch>
            <a:fillRect/>
          </a:stretch>
        </p:blipFill>
        <p:spPr>
          <a:xfrm>
            <a:off x="87314" y="4710375"/>
            <a:ext cx="2755491" cy="1987669"/>
          </a:xfrm>
          <a:prstGeom prst="rect">
            <a:avLst/>
          </a:prstGeom>
        </p:spPr>
      </p:pic>
      <p:pic>
        <p:nvPicPr>
          <p:cNvPr id="14" name="Picture 13">
            <a:extLst>
              <a:ext uri="{FF2B5EF4-FFF2-40B4-BE49-F238E27FC236}">
                <a16:creationId xmlns:a16="http://schemas.microsoft.com/office/drawing/2014/main" id="{F35FABFE-6B19-441F-BD87-D3C3637D3213}"/>
              </a:ext>
            </a:extLst>
          </p:cNvPr>
          <p:cNvPicPr>
            <a:picLocks noChangeAspect="1"/>
          </p:cNvPicPr>
          <p:nvPr/>
        </p:nvPicPr>
        <p:blipFill>
          <a:blip r:embed="rId8"/>
          <a:stretch>
            <a:fillRect/>
          </a:stretch>
        </p:blipFill>
        <p:spPr>
          <a:xfrm>
            <a:off x="2830420" y="4710375"/>
            <a:ext cx="2743107" cy="1975284"/>
          </a:xfrm>
          <a:prstGeom prst="rect">
            <a:avLst/>
          </a:prstGeom>
        </p:spPr>
      </p:pic>
      <p:pic>
        <p:nvPicPr>
          <p:cNvPr id="16" name="Picture 15">
            <a:extLst>
              <a:ext uri="{FF2B5EF4-FFF2-40B4-BE49-F238E27FC236}">
                <a16:creationId xmlns:a16="http://schemas.microsoft.com/office/drawing/2014/main" id="{955388A3-0BEA-4EF4-98D6-87F57C97DAE5}"/>
              </a:ext>
            </a:extLst>
          </p:cNvPr>
          <p:cNvPicPr>
            <a:picLocks noChangeAspect="1"/>
          </p:cNvPicPr>
          <p:nvPr/>
        </p:nvPicPr>
        <p:blipFill>
          <a:blip r:embed="rId9"/>
          <a:stretch>
            <a:fillRect/>
          </a:stretch>
        </p:blipFill>
        <p:spPr>
          <a:xfrm>
            <a:off x="5585911" y="4719664"/>
            <a:ext cx="2755491" cy="1981476"/>
          </a:xfrm>
          <a:prstGeom prst="rect">
            <a:avLst/>
          </a:prstGeom>
        </p:spPr>
      </p:pic>
      <p:pic>
        <p:nvPicPr>
          <p:cNvPr id="18" name="Picture 17">
            <a:extLst>
              <a:ext uri="{FF2B5EF4-FFF2-40B4-BE49-F238E27FC236}">
                <a16:creationId xmlns:a16="http://schemas.microsoft.com/office/drawing/2014/main" id="{89A28139-327F-4B6A-8CCE-F87DD4B52D9A}"/>
              </a:ext>
            </a:extLst>
          </p:cNvPr>
          <p:cNvPicPr>
            <a:picLocks noChangeAspect="1"/>
          </p:cNvPicPr>
          <p:nvPr/>
        </p:nvPicPr>
        <p:blipFill>
          <a:blip r:embed="rId10"/>
          <a:stretch>
            <a:fillRect/>
          </a:stretch>
        </p:blipFill>
        <p:spPr>
          <a:xfrm>
            <a:off x="8341401" y="4710375"/>
            <a:ext cx="2743107" cy="1969092"/>
          </a:xfrm>
          <a:prstGeom prst="rect">
            <a:avLst/>
          </a:prstGeom>
        </p:spPr>
      </p:pic>
      <p:graphicFrame>
        <p:nvGraphicFramePr>
          <p:cNvPr id="21" name="Table 20">
            <a:extLst>
              <a:ext uri="{FF2B5EF4-FFF2-40B4-BE49-F238E27FC236}">
                <a16:creationId xmlns:a16="http://schemas.microsoft.com/office/drawing/2014/main" id="{0BF4514B-0191-4726-8CFF-CBAFD73F275A}"/>
              </a:ext>
            </a:extLst>
          </p:cNvPr>
          <p:cNvGraphicFramePr>
            <a:graphicFrameLocks noGrp="1"/>
          </p:cNvGraphicFramePr>
          <p:nvPr>
            <p:extLst>
              <p:ext uri="{D42A27DB-BD31-4B8C-83A1-F6EECF244321}">
                <p14:modId xmlns:p14="http://schemas.microsoft.com/office/powerpoint/2010/main" val="3980247134"/>
              </p:ext>
            </p:extLst>
          </p:nvPr>
        </p:nvGraphicFramePr>
        <p:xfrm>
          <a:off x="87314" y="2567897"/>
          <a:ext cx="7168523" cy="2126997"/>
        </p:xfrm>
        <a:graphic>
          <a:graphicData uri="http://schemas.openxmlformats.org/drawingml/2006/table">
            <a:tbl>
              <a:tblPr>
                <a:tableStyleId>{5C22544A-7EE6-4342-B048-85BDC9FD1C3A}</a:tableStyleId>
              </a:tblPr>
              <a:tblGrid>
                <a:gridCol w="1977526">
                  <a:extLst>
                    <a:ext uri="{9D8B030D-6E8A-4147-A177-3AD203B41FA5}">
                      <a16:colId xmlns:a16="http://schemas.microsoft.com/office/drawing/2014/main" val="105052947"/>
                    </a:ext>
                  </a:extLst>
                </a:gridCol>
                <a:gridCol w="741571">
                  <a:extLst>
                    <a:ext uri="{9D8B030D-6E8A-4147-A177-3AD203B41FA5}">
                      <a16:colId xmlns:a16="http://schemas.microsoft.com/office/drawing/2014/main" val="1480525924"/>
                    </a:ext>
                  </a:extLst>
                </a:gridCol>
                <a:gridCol w="741571">
                  <a:extLst>
                    <a:ext uri="{9D8B030D-6E8A-4147-A177-3AD203B41FA5}">
                      <a16:colId xmlns:a16="http://schemas.microsoft.com/office/drawing/2014/main" val="3716235116"/>
                    </a:ext>
                  </a:extLst>
                </a:gridCol>
                <a:gridCol w="741571">
                  <a:extLst>
                    <a:ext uri="{9D8B030D-6E8A-4147-A177-3AD203B41FA5}">
                      <a16:colId xmlns:a16="http://schemas.microsoft.com/office/drawing/2014/main" val="994224983"/>
                    </a:ext>
                  </a:extLst>
                </a:gridCol>
                <a:gridCol w="741571">
                  <a:extLst>
                    <a:ext uri="{9D8B030D-6E8A-4147-A177-3AD203B41FA5}">
                      <a16:colId xmlns:a16="http://schemas.microsoft.com/office/drawing/2014/main" val="631214029"/>
                    </a:ext>
                  </a:extLst>
                </a:gridCol>
                <a:gridCol w="741571">
                  <a:extLst>
                    <a:ext uri="{9D8B030D-6E8A-4147-A177-3AD203B41FA5}">
                      <a16:colId xmlns:a16="http://schemas.microsoft.com/office/drawing/2014/main" val="3938854528"/>
                    </a:ext>
                  </a:extLst>
                </a:gridCol>
                <a:gridCol w="741571">
                  <a:extLst>
                    <a:ext uri="{9D8B030D-6E8A-4147-A177-3AD203B41FA5}">
                      <a16:colId xmlns:a16="http://schemas.microsoft.com/office/drawing/2014/main" val="1458806095"/>
                    </a:ext>
                  </a:extLst>
                </a:gridCol>
                <a:gridCol w="741571">
                  <a:extLst>
                    <a:ext uri="{9D8B030D-6E8A-4147-A177-3AD203B41FA5}">
                      <a16:colId xmlns:a16="http://schemas.microsoft.com/office/drawing/2014/main" val="2359147994"/>
                    </a:ext>
                  </a:extLst>
                </a:gridCol>
              </a:tblGrid>
              <a:tr h="236333">
                <a:tc>
                  <a:txBody>
                    <a:bodyPr/>
                    <a:lstStyle/>
                    <a:p>
                      <a:pPr algn="l" fontAlgn="b"/>
                      <a:r>
                        <a:rPr lang="en-US" sz="1400" u="none" strike="noStrike" dirty="0">
                          <a:effectLst/>
                        </a:rPr>
                        <a:t>features</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l_thr_id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f_thr_id</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total_thr</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accuracy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variance</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entropy</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37097606"/>
                  </a:ext>
                </a:extLst>
              </a:tr>
              <a:tr h="236333">
                <a:tc>
                  <a:txBody>
                    <a:bodyPr/>
                    <a:lstStyle/>
                    <a:p>
                      <a:pPr algn="l" fontAlgn="b"/>
                      <a:r>
                        <a:rPr lang="en-US" sz="1400" u="none" strike="noStrike" dirty="0">
                          <a:effectLst/>
                        </a:rPr>
                        <a:t>'</a:t>
                      </a:r>
                      <a:r>
                        <a:rPr lang="en-US" sz="1400" u="none" strike="noStrike" dirty="0" err="1">
                          <a:effectLst/>
                        </a:rPr>
                        <a:t>wdi_ny_gdp_mktp_cd</a:t>
                      </a: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8</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0.96</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3.56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7466369"/>
                  </a:ext>
                </a:extLst>
              </a:tr>
              <a:tr h="236333">
                <a:tc>
                  <a:txBody>
                    <a:bodyPr/>
                    <a:lstStyle/>
                    <a:p>
                      <a:pPr algn="l" fontAlgn="b"/>
                      <a:r>
                        <a:rPr lang="en-US" sz="1400" u="none" strike="noStrike" dirty="0">
                          <a:effectLst/>
                        </a:rPr>
                        <a:t>'fvp_lngdp200',</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3.46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05332743"/>
                  </a:ext>
                </a:extLst>
              </a:tr>
              <a:tr h="236333">
                <a:tc>
                  <a:txBody>
                    <a:bodyPr/>
                    <a:lstStyle/>
                    <a:p>
                      <a:pPr algn="l" fontAlgn="b"/>
                      <a:r>
                        <a:rPr lang="en-US" sz="1400" u="none" strike="noStrike" dirty="0">
                          <a:effectLst/>
                        </a:rPr>
                        <a:t>'</a:t>
                      </a:r>
                      <a:r>
                        <a:rPr lang="en-US" sz="1400" u="none" strike="noStrike" dirty="0" err="1">
                          <a:effectLst/>
                        </a:rPr>
                        <a:t>fvp_lngdpcap_nonoilrent</a:t>
                      </a: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3.52</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1204003"/>
                  </a:ext>
                </a:extLst>
              </a:tr>
              <a:tr h="236333">
                <a:tc>
                  <a:txBody>
                    <a:bodyPr/>
                    <a:lstStyle/>
                    <a:p>
                      <a:pPr algn="l" fontAlgn="b"/>
                      <a:r>
                        <a:rPr lang="en-US" sz="1400" u="none" strike="noStrike">
                          <a:effectLst/>
                        </a:rPr>
                        <a:t>'fvp_population200',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8</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42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0.96</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4627397"/>
                  </a:ext>
                </a:extLst>
              </a:tr>
              <a:tr h="236333">
                <a:tc>
                  <a:txBody>
                    <a:bodyPr/>
                    <a:lstStyle/>
                    <a:p>
                      <a:pPr algn="l" fontAlgn="b"/>
                      <a:r>
                        <a:rPr lang="en-US" sz="1400" u="none" strike="noStrike">
                          <a:effectLst/>
                        </a:rPr>
                        <a:t>'vdem_v2x_polyarchy',</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8</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0.89</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3.06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94816383"/>
                  </a:ext>
                </a:extLst>
              </a:tr>
              <a:tr h="236333">
                <a:tc>
                  <a:txBody>
                    <a:bodyPr/>
                    <a:lstStyle/>
                    <a:p>
                      <a:pPr algn="l" fontAlgn="b"/>
                      <a:r>
                        <a:rPr lang="en-US" sz="1400" u="none" strike="noStrike">
                          <a:effectLst/>
                        </a:rPr>
                        <a:t>'vdem_v2x_liberal',</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8</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b="1" u="none" strike="noStrike" dirty="0">
                          <a:effectLst/>
                        </a:rPr>
                        <a:t>0.89</a:t>
                      </a:r>
                      <a:endParaRPr lang="en-US"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2.93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5736377"/>
                  </a:ext>
                </a:extLst>
              </a:tr>
              <a:tr h="236333">
                <a:tc>
                  <a:txBody>
                    <a:bodyPr/>
                    <a:lstStyle/>
                    <a:p>
                      <a:pPr algn="l" fontAlgn="b"/>
                      <a:r>
                        <a:rPr lang="en-US" sz="1400" u="none" strike="noStrike">
                          <a:effectLst/>
                        </a:rPr>
                        <a:t>vdem_v2x_partip</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0.48</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1.74</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3489770"/>
                  </a:ext>
                </a:extLst>
              </a:tr>
              <a:tr h="236333">
                <a:tc>
                  <a:txBody>
                    <a:bodyPr/>
                    <a:lstStyle/>
                    <a:p>
                      <a:pPr algn="l" fontAlgn="b"/>
                      <a:r>
                        <a:rPr lang="en-US" sz="1400" u="none" strike="noStrike">
                          <a:effectLst/>
                        </a:rPr>
                        <a:t>acled_count_sb</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33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0.9</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0.81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a:effectLst/>
                        </a:rPr>
                        <a:t>0.084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400" u="none" strike="noStrike" dirty="0">
                          <a:effectLst/>
                        </a:rPr>
                        <a:t>3.49</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71676"/>
                  </a:ext>
                </a:extLst>
              </a:tr>
            </a:tbl>
          </a:graphicData>
        </a:graphic>
      </p:graphicFrame>
      <p:graphicFrame>
        <p:nvGraphicFramePr>
          <p:cNvPr id="26" name="Table 25">
            <a:extLst>
              <a:ext uri="{FF2B5EF4-FFF2-40B4-BE49-F238E27FC236}">
                <a16:creationId xmlns:a16="http://schemas.microsoft.com/office/drawing/2014/main" id="{EB7C3231-B7DB-4032-AFF9-4CC4030A1E20}"/>
              </a:ext>
            </a:extLst>
          </p:cNvPr>
          <p:cNvGraphicFramePr>
            <a:graphicFrameLocks noGrp="1"/>
          </p:cNvGraphicFramePr>
          <p:nvPr>
            <p:extLst>
              <p:ext uri="{D42A27DB-BD31-4B8C-83A1-F6EECF244321}">
                <p14:modId xmlns:p14="http://schemas.microsoft.com/office/powerpoint/2010/main" val="1337936912"/>
              </p:ext>
            </p:extLst>
          </p:nvPr>
        </p:nvGraphicFramePr>
        <p:xfrm>
          <a:off x="7333982" y="2457653"/>
          <a:ext cx="7426749" cy="2263140"/>
        </p:xfrm>
        <a:graphic>
          <a:graphicData uri="http://schemas.openxmlformats.org/drawingml/2006/table">
            <a:tbl>
              <a:tblPr>
                <a:tableStyleId>{5C22544A-7EE6-4342-B048-85BDC9FD1C3A}</a:tableStyleId>
              </a:tblPr>
              <a:tblGrid>
                <a:gridCol w="2635299">
                  <a:extLst>
                    <a:ext uri="{9D8B030D-6E8A-4147-A177-3AD203B41FA5}">
                      <a16:colId xmlns:a16="http://schemas.microsoft.com/office/drawing/2014/main" val="1582745731"/>
                    </a:ext>
                  </a:extLst>
                </a:gridCol>
                <a:gridCol w="958290">
                  <a:extLst>
                    <a:ext uri="{9D8B030D-6E8A-4147-A177-3AD203B41FA5}">
                      <a16:colId xmlns:a16="http://schemas.microsoft.com/office/drawing/2014/main" val="3998839257"/>
                    </a:ext>
                  </a:extLst>
                </a:gridCol>
                <a:gridCol w="958290">
                  <a:extLst>
                    <a:ext uri="{9D8B030D-6E8A-4147-A177-3AD203B41FA5}">
                      <a16:colId xmlns:a16="http://schemas.microsoft.com/office/drawing/2014/main" val="922520764"/>
                    </a:ext>
                  </a:extLst>
                </a:gridCol>
                <a:gridCol w="958290">
                  <a:extLst>
                    <a:ext uri="{9D8B030D-6E8A-4147-A177-3AD203B41FA5}">
                      <a16:colId xmlns:a16="http://schemas.microsoft.com/office/drawing/2014/main" val="4181721979"/>
                    </a:ext>
                  </a:extLst>
                </a:gridCol>
                <a:gridCol w="958290">
                  <a:extLst>
                    <a:ext uri="{9D8B030D-6E8A-4147-A177-3AD203B41FA5}">
                      <a16:colId xmlns:a16="http://schemas.microsoft.com/office/drawing/2014/main" val="2331571843"/>
                    </a:ext>
                  </a:extLst>
                </a:gridCol>
                <a:gridCol w="958290">
                  <a:extLst>
                    <a:ext uri="{9D8B030D-6E8A-4147-A177-3AD203B41FA5}">
                      <a16:colId xmlns:a16="http://schemas.microsoft.com/office/drawing/2014/main" val="2887387850"/>
                    </a:ext>
                  </a:extLst>
                </a:gridCol>
              </a:tblGrid>
              <a:tr h="182880">
                <a:tc>
                  <a:txBody>
                    <a:bodyPr/>
                    <a:lstStyle/>
                    <a:p>
                      <a:pPr algn="l" fontAlgn="b"/>
                      <a:r>
                        <a:rPr lang="en-US" sz="1600" u="none" strike="noStrike" dirty="0">
                          <a:effectLst/>
                        </a:rPr>
                        <a:t>features</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l_thr_id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f_thr_id</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altLang="zh-CN" sz="1600" u="none" strike="noStrike" dirty="0">
                          <a:effectLst/>
                        </a:rPr>
                        <a:t>CP </a:t>
                      </a:r>
                      <a:r>
                        <a:rPr lang="en-US" sz="1600" u="none" strike="noStrike" dirty="0">
                          <a:effectLst/>
                        </a:rPr>
                        <a:t>value </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dirty="0">
                          <a:effectLst/>
                        </a:rPr>
                        <a:t>resolution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u="none" strike="noStrike">
                          <a:effectLst/>
                        </a:rPr>
                        <a:t>a</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38731826"/>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25</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2181064"/>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21765011"/>
                  </a:ext>
                </a:extLst>
              </a:tr>
              <a:tr h="182880">
                <a:tc>
                  <a:txBody>
                    <a:bodyPr/>
                    <a:lstStyle/>
                    <a:p>
                      <a:pPr algn="l" fontAlgn="b"/>
                      <a:r>
                        <a:rPr lang="en-US" sz="1600" u="none" strike="noStrike" dirty="0">
                          <a:effectLst/>
                        </a:rPr>
                        <a:t>'</a:t>
                      </a:r>
                      <a:r>
                        <a:rPr lang="en-US" sz="1600" u="none" strike="noStrike" dirty="0" err="1">
                          <a:effectLst/>
                        </a:rPr>
                        <a:t>fvp_lngdpcap_nonoilrent</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2821101"/>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8070384"/>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9382086"/>
                  </a:ext>
                </a:extLst>
              </a:tr>
              <a:tr h="182880">
                <a:tc>
                  <a:txBody>
                    <a:bodyPr/>
                    <a:lstStyle/>
                    <a:p>
                      <a:pPr algn="l" fontAlgn="b"/>
                      <a:r>
                        <a:rPr lang="en-US" sz="1600" u="none" strike="noStrike" dirty="0">
                          <a:effectLst/>
                        </a:rPr>
                        <a:t>'vdem_v2x_liberal',</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40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2428129"/>
                  </a:ext>
                </a:extLst>
              </a:tr>
              <a:tr h="182880">
                <a:tc>
                  <a:txBody>
                    <a:bodyPr/>
                    <a:lstStyle/>
                    <a:p>
                      <a:pPr algn="l" fontAlgn="b"/>
                      <a:r>
                        <a:rPr lang="en-US" sz="1600" u="none" strike="noStrike" dirty="0">
                          <a:effectLst/>
                        </a:rPr>
                        <a:t>vdem_v2x_partip</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2725904"/>
                  </a:ext>
                </a:extLst>
              </a:tr>
              <a:tr h="182880">
                <a:tc>
                  <a:txBody>
                    <a:bodyPr/>
                    <a:lstStyle/>
                    <a:p>
                      <a:pPr algn="l" fontAlgn="b"/>
                      <a:r>
                        <a:rPr lang="en-US" sz="1600" u="none" strike="noStrike" dirty="0" err="1">
                          <a:effectLst/>
                        </a:rPr>
                        <a:t>acled_count_sb</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50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0.9</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4029026"/>
                  </a:ext>
                </a:extLst>
              </a:tr>
            </a:tbl>
          </a:graphicData>
        </a:graphic>
      </p:graphicFrame>
    </p:spTree>
    <p:extLst>
      <p:ext uri="{BB962C8B-B14F-4D97-AF65-F5344CB8AC3E}">
        <p14:creationId xmlns:p14="http://schemas.microsoft.com/office/powerpoint/2010/main" val="4148884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584775"/>
          </a:xfrm>
          <a:prstGeom prst="rect">
            <a:avLst/>
          </a:prstGeom>
          <a:noFill/>
        </p:spPr>
        <p:txBody>
          <a:bodyPr wrap="square" rtlCol="0">
            <a:spAutoFit/>
          </a:bodyPr>
          <a:lstStyle/>
          <a:p>
            <a:r>
              <a:rPr lang="en-US" sz="3200" b="0" i="0" dirty="0">
                <a:solidFill>
                  <a:srgbClr val="000000"/>
                </a:solidFill>
                <a:effectLst/>
                <a:latin typeface="Linux Libertine"/>
              </a:rPr>
              <a:t>Conditional Probability Map: Ethiopia</a:t>
            </a:r>
            <a:endParaRPr lang="en-US" dirty="0"/>
          </a:p>
        </p:txBody>
      </p:sp>
      <p:sp>
        <p:nvSpPr>
          <p:cNvPr id="24" name="TextBox 23">
            <a:extLst>
              <a:ext uri="{FF2B5EF4-FFF2-40B4-BE49-F238E27FC236}">
                <a16:creationId xmlns:a16="http://schemas.microsoft.com/office/drawing/2014/main" id="{CC400CBB-E38B-434B-B1F9-61471E4A331E}"/>
              </a:ext>
            </a:extLst>
          </p:cNvPr>
          <p:cNvSpPr txBox="1"/>
          <p:nvPr/>
        </p:nvSpPr>
        <p:spPr>
          <a:xfrm>
            <a:off x="0" y="486970"/>
            <a:ext cx="12192000" cy="1754326"/>
          </a:xfrm>
          <a:prstGeom prst="rect">
            <a:avLst/>
          </a:prstGeom>
          <a:noFill/>
        </p:spPr>
        <p:txBody>
          <a:bodyPr wrap="square">
            <a:spAutoFit/>
          </a:bodyPr>
          <a:lstStyle/>
          <a:p>
            <a:r>
              <a:rPr lang="en-US" dirty="0"/>
              <a:t>best </a:t>
            </a:r>
            <a:r>
              <a:rPr lang="en-US" dirty="0" err="1"/>
              <a:t>thr</a:t>
            </a:r>
            <a:r>
              <a:rPr lang="en-US" dirty="0"/>
              <a:t> for l: </a:t>
            </a:r>
          </a:p>
          <a:p>
            <a:r>
              <a:rPr lang="en-US" dirty="0"/>
              <a:t> [</a:t>
            </a:r>
            <a:r>
              <a:rPr lang="en-US" b="1" dirty="0"/>
              <a:t>19.918367346938776</a:t>
            </a:r>
            <a:r>
              <a:rPr lang="en-US" dirty="0"/>
              <a:t>, 2.489795918367347, 2.489795918367347, </a:t>
            </a:r>
            <a:r>
              <a:rPr lang="en-US" b="1" dirty="0"/>
              <a:t>19.918367346938776, 19.918367346938776, 19.918367346938776</a:t>
            </a:r>
            <a:r>
              <a:rPr lang="en-US" dirty="0"/>
              <a:t>, 2.489795918367347, 17.42857142857143]</a:t>
            </a:r>
          </a:p>
          <a:p>
            <a:r>
              <a:rPr lang="en-US" dirty="0"/>
              <a:t>best </a:t>
            </a:r>
            <a:r>
              <a:rPr lang="en-US" dirty="0" err="1"/>
              <a:t>thr</a:t>
            </a:r>
            <a:r>
              <a:rPr lang="en-US" dirty="0"/>
              <a:t> for f: </a:t>
            </a:r>
          </a:p>
          <a:p>
            <a:r>
              <a:rPr lang="en-US" dirty="0"/>
              <a:t> [65393651020.40816, 11.372328571428572, 6.916226734693877, 94.07912857142858, 0.26924489795918366, 0.33155102040816326, 0.21948979591836734, 8.081632653061224]</a:t>
            </a:r>
          </a:p>
        </p:txBody>
      </p:sp>
      <p:pic>
        <p:nvPicPr>
          <p:cNvPr id="3" name="Picture 2">
            <a:extLst>
              <a:ext uri="{FF2B5EF4-FFF2-40B4-BE49-F238E27FC236}">
                <a16:creationId xmlns:a16="http://schemas.microsoft.com/office/drawing/2014/main" id="{D4F3D59B-00CB-42EB-B649-A504824B202C}"/>
              </a:ext>
            </a:extLst>
          </p:cNvPr>
          <p:cNvPicPr>
            <a:picLocks noChangeAspect="1"/>
          </p:cNvPicPr>
          <p:nvPr/>
        </p:nvPicPr>
        <p:blipFill>
          <a:blip r:embed="rId3"/>
          <a:stretch>
            <a:fillRect/>
          </a:stretch>
        </p:blipFill>
        <p:spPr>
          <a:xfrm>
            <a:off x="92598" y="2976543"/>
            <a:ext cx="3675010" cy="2208916"/>
          </a:xfrm>
          <a:prstGeom prst="rect">
            <a:avLst/>
          </a:prstGeom>
        </p:spPr>
      </p:pic>
      <p:pic>
        <p:nvPicPr>
          <p:cNvPr id="7" name="Picture 6">
            <a:extLst>
              <a:ext uri="{FF2B5EF4-FFF2-40B4-BE49-F238E27FC236}">
                <a16:creationId xmlns:a16="http://schemas.microsoft.com/office/drawing/2014/main" id="{506D8EF1-653C-4334-975B-368B2ADCEBF7}"/>
              </a:ext>
            </a:extLst>
          </p:cNvPr>
          <p:cNvPicPr>
            <a:picLocks noChangeAspect="1"/>
          </p:cNvPicPr>
          <p:nvPr/>
        </p:nvPicPr>
        <p:blipFill>
          <a:blip r:embed="rId4"/>
          <a:stretch>
            <a:fillRect/>
          </a:stretch>
        </p:blipFill>
        <p:spPr>
          <a:xfrm>
            <a:off x="7442618" y="2951801"/>
            <a:ext cx="3675011" cy="2208916"/>
          </a:xfrm>
          <a:prstGeom prst="rect">
            <a:avLst/>
          </a:prstGeom>
        </p:spPr>
      </p:pic>
      <p:pic>
        <p:nvPicPr>
          <p:cNvPr id="9" name="Picture 8">
            <a:extLst>
              <a:ext uri="{FF2B5EF4-FFF2-40B4-BE49-F238E27FC236}">
                <a16:creationId xmlns:a16="http://schemas.microsoft.com/office/drawing/2014/main" id="{E419B772-9CA7-4576-B538-B5854147D99C}"/>
              </a:ext>
            </a:extLst>
          </p:cNvPr>
          <p:cNvPicPr>
            <a:picLocks noChangeAspect="1"/>
          </p:cNvPicPr>
          <p:nvPr/>
        </p:nvPicPr>
        <p:blipFill>
          <a:blip r:embed="rId5"/>
          <a:stretch>
            <a:fillRect/>
          </a:stretch>
        </p:blipFill>
        <p:spPr>
          <a:xfrm>
            <a:off x="3767608" y="2976544"/>
            <a:ext cx="3675011" cy="2211858"/>
          </a:xfrm>
          <a:prstGeom prst="rect">
            <a:avLst/>
          </a:prstGeom>
        </p:spPr>
      </p:pic>
    </p:spTree>
    <p:extLst>
      <p:ext uri="{BB962C8B-B14F-4D97-AF65-F5344CB8AC3E}">
        <p14:creationId xmlns:p14="http://schemas.microsoft.com/office/powerpoint/2010/main" val="3689723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584775"/>
          </a:xfrm>
          <a:prstGeom prst="rect">
            <a:avLst/>
          </a:prstGeom>
          <a:noFill/>
        </p:spPr>
        <p:txBody>
          <a:bodyPr wrap="square" rtlCol="0">
            <a:spAutoFit/>
          </a:bodyPr>
          <a:lstStyle/>
          <a:p>
            <a:r>
              <a:rPr lang="en-US" sz="3200" b="0" i="0" dirty="0">
                <a:solidFill>
                  <a:srgbClr val="000000"/>
                </a:solidFill>
                <a:effectLst/>
                <a:latin typeface="Linux Libertine"/>
              </a:rPr>
              <a:t>Conditional Probability Map: </a:t>
            </a:r>
            <a:r>
              <a:rPr lang="en-US" i="0" dirty="0">
                <a:solidFill>
                  <a:srgbClr val="CE9178"/>
                </a:solidFill>
                <a:latin typeface="Consolas" panose="020B0609020204030204" pitchFamily="49" charset="0"/>
              </a:rPr>
              <a:t>Uganda</a:t>
            </a:r>
            <a:endParaRPr lang="en-US" dirty="0"/>
          </a:p>
        </p:txBody>
      </p:sp>
      <p:pic>
        <p:nvPicPr>
          <p:cNvPr id="5" name="Picture 4">
            <a:extLst>
              <a:ext uri="{FF2B5EF4-FFF2-40B4-BE49-F238E27FC236}">
                <a16:creationId xmlns:a16="http://schemas.microsoft.com/office/drawing/2014/main" id="{5C90E483-85DA-4FE0-BFC6-7BBB9BB67274}"/>
              </a:ext>
            </a:extLst>
          </p:cNvPr>
          <p:cNvPicPr>
            <a:picLocks noChangeAspect="1"/>
          </p:cNvPicPr>
          <p:nvPr/>
        </p:nvPicPr>
        <p:blipFill>
          <a:blip r:embed="rId3"/>
          <a:stretch>
            <a:fillRect/>
          </a:stretch>
        </p:blipFill>
        <p:spPr>
          <a:xfrm>
            <a:off x="269449" y="559432"/>
            <a:ext cx="3746229" cy="1597565"/>
          </a:xfrm>
          <a:prstGeom prst="rect">
            <a:avLst/>
          </a:prstGeom>
        </p:spPr>
      </p:pic>
      <p:pic>
        <p:nvPicPr>
          <p:cNvPr id="8" name="Picture 7">
            <a:extLst>
              <a:ext uri="{FF2B5EF4-FFF2-40B4-BE49-F238E27FC236}">
                <a16:creationId xmlns:a16="http://schemas.microsoft.com/office/drawing/2014/main" id="{983822E3-FDE0-4C65-AEAB-FE6B4F9C7C97}"/>
              </a:ext>
            </a:extLst>
          </p:cNvPr>
          <p:cNvPicPr>
            <a:picLocks noChangeAspect="1"/>
          </p:cNvPicPr>
          <p:nvPr/>
        </p:nvPicPr>
        <p:blipFill>
          <a:blip r:embed="rId4"/>
          <a:stretch>
            <a:fillRect/>
          </a:stretch>
        </p:blipFill>
        <p:spPr>
          <a:xfrm>
            <a:off x="8402205" y="93821"/>
            <a:ext cx="3733845" cy="1523260"/>
          </a:xfrm>
          <a:prstGeom prst="rect">
            <a:avLst/>
          </a:prstGeom>
        </p:spPr>
      </p:pic>
      <p:pic>
        <p:nvPicPr>
          <p:cNvPr id="11" name="Picture 10">
            <a:extLst>
              <a:ext uri="{FF2B5EF4-FFF2-40B4-BE49-F238E27FC236}">
                <a16:creationId xmlns:a16="http://schemas.microsoft.com/office/drawing/2014/main" id="{271CCA26-C264-4419-B7A6-559B6724FFBF}"/>
              </a:ext>
            </a:extLst>
          </p:cNvPr>
          <p:cNvPicPr>
            <a:picLocks noChangeAspect="1"/>
          </p:cNvPicPr>
          <p:nvPr/>
        </p:nvPicPr>
        <p:blipFill>
          <a:blip r:embed="rId5"/>
          <a:stretch>
            <a:fillRect/>
          </a:stretch>
        </p:blipFill>
        <p:spPr>
          <a:xfrm>
            <a:off x="294217" y="2216057"/>
            <a:ext cx="3721461" cy="1535645"/>
          </a:xfrm>
          <a:prstGeom prst="rect">
            <a:avLst/>
          </a:prstGeom>
        </p:spPr>
      </p:pic>
      <p:pic>
        <p:nvPicPr>
          <p:cNvPr id="13" name="Picture 12">
            <a:extLst>
              <a:ext uri="{FF2B5EF4-FFF2-40B4-BE49-F238E27FC236}">
                <a16:creationId xmlns:a16="http://schemas.microsoft.com/office/drawing/2014/main" id="{B1835343-5D1C-4934-8BCD-54DBBA7AF214}"/>
              </a:ext>
            </a:extLst>
          </p:cNvPr>
          <p:cNvPicPr>
            <a:picLocks noChangeAspect="1"/>
          </p:cNvPicPr>
          <p:nvPr/>
        </p:nvPicPr>
        <p:blipFill>
          <a:blip r:embed="rId6"/>
          <a:stretch>
            <a:fillRect/>
          </a:stretch>
        </p:blipFill>
        <p:spPr>
          <a:xfrm>
            <a:off x="294217" y="3817672"/>
            <a:ext cx="3684308" cy="1517068"/>
          </a:xfrm>
          <a:prstGeom prst="rect">
            <a:avLst/>
          </a:prstGeom>
        </p:spPr>
      </p:pic>
      <p:pic>
        <p:nvPicPr>
          <p:cNvPr id="15" name="Picture 14">
            <a:extLst>
              <a:ext uri="{FF2B5EF4-FFF2-40B4-BE49-F238E27FC236}">
                <a16:creationId xmlns:a16="http://schemas.microsoft.com/office/drawing/2014/main" id="{0002D29B-85E2-45B3-AC1C-A46039BFC8F5}"/>
              </a:ext>
            </a:extLst>
          </p:cNvPr>
          <p:cNvPicPr>
            <a:picLocks noChangeAspect="1"/>
          </p:cNvPicPr>
          <p:nvPr/>
        </p:nvPicPr>
        <p:blipFill>
          <a:blip r:embed="rId7"/>
          <a:stretch>
            <a:fillRect/>
          </a:stretch>
        </p:blipFill>
        <p:spPr>
          <a:xfrm>
            <a:off x="294217" y="5348450"/>
            <a:ext cx="3727653" cy="1523260"/>
          </a:xfrm>
          <a:prstGeom prst="rect">
            <a:avLst/>
          </a:prstGeom>
        </p:spPr>
      </p:pic>
      <p:pic>
        <p:nvPicPr>
          <p:cNvPr id="17" name="Picture 16">
            <a:extLst>
              <a:ext uri="{FF2B5EF4-FFF2-40B4-BE49-F238E27FC236}">
                <a16:creationId xmlns:a16="http://schemas.microsoft.com/office/drawing/2014/main" id="{77ADE15A-A40B-4360-8B9B-E9DF1AAFB633}"/>
              </a:ext>
            </a:extLst>
          </p:cNvPr>
          <p:cNvPicPr>
            <a:picLocks noChangeAspect="1"/>
          </p:cNvPicPr>
          <p:nvPr/>
        </p:nvPicPr>
        <p:blipFill>
          <a:blip r:embed="rId8"/>
          <a:stretch>
            <a:fillRect/>
          </a:stretch>
        </p:blipFill>
        <p:spPr>
          <a:xfrm>
            <a:off x="4448196" y="504404"/>
            <a:ext cx="3758613" cy="1492299"/>
          </a:xfrm>
          <a:prstGeom prst="rect">
            <a:avLst/>
          </a:prstGeom>
        </p:spPr>
      </p:pic>
      <p:pic>
        <p:nvPicPr>
          <p:cNvPr id="19" name="Picture 18">
            <a:extLst>
              <a:ext uri="{FF2B5EF4-FFF2-40B4-BE49-F238E27FC236}">
                <a16:creationId xmlns:a16="http://schemas.microsoft.com/office/drawing/2014/main" id="{02B91B5B-ACD4-4974-93B3-BDAAEB834454}"/>
              </a:ext>
            </a:extLst>
          </p:cNvPr>
          <p:cNvPicPr>
            <a:picLocks noChangeAspect="1"/>
          </p:cNvPicPr>
          <p:nvPr/>
        </p:nvPicPr>
        <p:blipFill>
          <a:blip r:embed="rId9"/>
          <a:stretch>
            <a:fillRect/>
          </a:stretch>
        </p:blipFill>
        <p:spPr>
          <a:xfrm>
            <a:off x="4435811" y="2086160"/>
            <a:ext cx="3783382" cy="1541836"/>
          </a:xfrm>
          <a:prstGeom prst="rect">
            <a:avLst/>
          </a:prstGeom>
        </p:spPr>
      </p:pic>
      <p:pic>
        <p:nvPicPr>
          <p:cNvPr id="21" name="Picture 20">
            <a:extLst>
              <a:ext uri="{FF2B5EF4-FFF2-40B4-BE49-F238E27FC236}">
                <a16:creationId xmlns:a16="http://schemas.microsoft.com/office/drawing/2014/main" id="{011149B2-414A-46D9-83DB-9DF5CDA924A9}"/>
              </a:ext>
            </a:extLst>
          </p:cNvPr>
          <p:cNvPicPr>
            <a:picLocks noChangeAspect="1"/>
          </p:cNvPicPr>
          <p:nvPr/>
        </p:nvPicPr>
        <p:blipFill>
          <a:blip r:embed="rId10"/>
          <a:stretch>
            <a:fillRect/>
          </a:stretch>
        </p:blipFill>
        <p:spPr>
          <a:xfrm>
            <a:off x="4435811" y="3779057"/>
            <a:ext cx="3764805" cy="1510876"/>
          </a:xfrm>
          <a:prstGeom prst="rect">
            <a:avLst/>
          </a:prstGeom>
        </p:spPr>
      </p:pic>
      <p:pic>
        <p:nvPicPr>
          <p:cNvPr id="23" name="Picture 22">
            <a:extLst>
              <a:ext uri="{FF2B5EF4-FFF2-40B4-BE49-F238E27FC236}">
                <a16:creationId xmlns:a16="http://schemas.microsoft.com/office/drawing/2014/main" id="{03DFFE7A-55F5-426A-AC93-D5E475C4ED96}"/>
              </a:ext>
            </a:extLst>
          </p:cNvPr>
          <p:cNvPicPr>
            <a:picLocks noChangeAspect="1"/>
          </p:cNvPicPr>
          <p:nvPr/>
        </p:nvPicPr>
        <p:blipFill>
          <a:blip r:embed="rId11"/>
          <a:stretch>
            <a:fillRect/>
          </a:stretch>
        </p:blipFill>
        <p:spPr>
          <a:xfrm>
            <a:off x="4417711" y="5289933"/>
            <a:ext cx="3752421" cy="1498492"/>
          </a:xfrm>
          <a:prstGeom prst="rect">
            <a:avLst/>
          </a:prstGeom>
        </p:spPr>
      </p:pic>
      <p:graphicFrame>
        <p:nvGraphicFramePr>
          <p:cNvPr id="25" name="Table 24">
            <a:extLst>
              <a:ext uri="{FF2B5EF4-FFF2-40B4-BE49-F238E27FC236}">
                <a16:creationId xmlns:a16="http://schemas.microsoft.com/office/drawing/2014/main" id="{3C5F70B6-2982-4EFA-BB22-62EC416F7136}"/>
              </a:ext>
            </a:extLst>
          </p:cNvPr>
          <p:cNvGraphicFramePr>
            <a:graphicFrameLocks noGrp="1"/>
          </p:cNvGraphicFramePr>
          <p:nvPr>
            <p:extLst>
              <p:ext uri="{D42A27DB-BD31-4B8C-83A1-F6EECF244321}">
                <p14:modId xmlns:p14="http://schemas.microsoft.com/office/powerpoint/2010/main" val="4013475424"/>
              </p:ext>
            </p:extLst>
          </p:nvPr>
        </p:nvGraphicFramePr>
        <p:xfrm>
          <a:off x="9045051" y="2239348"/>
          <a:ext cx="2635299" cy="2263140"/>
        </p:xfrm>
        <a:graphic>
          <a:graphicData uri="http://schemas.openxmlformats.org/drawingml/2006/table">
            <a:tbl>
              <a:tblPr>
                <a:tableStyleId>{5C22544A-7EE6-4342-B048-85BDC9FD1C3A}</a:tableStyleId>
              </a:tblPr>
              <a:tblGrid>
                <a:gridCol w="2635299">
                  <a:extLst>
                    <a:ext uri="{9D8B030D-6E8A-4147-A177-3AD203B41FA5}">
                      <a16:colId xmlns:a16="http://schemas.microsoft.com/office/drawing/2014/main" val="1358909321"/>
                    </a:ext>
                  </a:extLst>
                </a:gridCol>
              </a:tblGrid>
              <a:tr h="182880">
                <a:tc>
                  <a:txBody>
                    <a:bodyPr/>
                    <a:lstStyle/>
                    <a:p>
                      <a:pPr algn="l" fontAlgn="b"/>
                      <a:r>
                        <a:rPr lang="en-US" sz="1600" u="none" strike="noStrike" dirty="0">
                          <a:effectLst/>
                        </a:rPr>
                        <a:t>features</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9955903"/>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981796"/>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4993995"/>
                  </a:ext>
                </a:extLst>
              </a:tr>
              <a:tr h="182880">
                <a:tc>
                  <a:txBody>
                    <a:bodyPr/>
                    <a:lstStyle/>
                    <a:p>
                      <a:pPr algn="l" fontAlgn="b"/>
                      <a:r>
                        <a:rPr lang="en-US" sz="1600" u="none" strike="noStrike" dirty="0">
                          <a:effectLst/>
                        </a:rPr>
                        <a:t>'</a:t>
                      </a:r>
                      <a:r>
                        <a:rPr lang="en-US" sz="1600" u="none" strike="noStrike" dirty="0" err="1">
                          <a:effectLst/>
                        </a:rPr>
                        <a:t>fvp_lngdpcap_nonoilrent</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49419882"/>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53107307"/>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224911"/>
                  </a:ext>
                </a:extLst>
              </a:tr>
              <a:tr h="182880">
                <a:tc>
                  <a:txBody>
                    <a:bodyPr/>
                    <a:lstStyle/>
                    <a:p>
                      <a:pPr algn="l" fontAlgn="b"/>
                      <a:r>
                        <a:rPr lang="en-US" sz="1600" u="none" strike="noStrike" dirty="0">
                          <a:effectLst/>
                        </a:rPr>
                        <a:t>'vdem_v2x_liberal',</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1355785"/>
                  </a:ext>
                </a:extLst>
              </a:tr>
              <a:tr h="182880">
                <a:tc>
                  <a:txBody>
                    <a:bodyPr/>
                    <a:lstStyle/>
                    <a:p>
                      <a:pPr algn="l" fontAlgn="b"/>
                      <a:r>
                        <a:rPr lang="en-US" sz="1600" u="none" strike="noStrike" dirty="0">
                          <a:effectLst/>
                        </a:rPr>
                        <a:t>vdem_v2x_partip</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9840853"/>
                  </a:ext>
                </a:extLst>
              </a:tr>
              <a:tr h="182880">
                <a:tc>
                  <a:txBody>
                    <a:bodyPr/>
                    <a:lstStyle/>
                    <a:p>
                      <a:pPr algn="l" fontAlgn="b"/>
                      <a:r>
                        <a:rPr lang="en-US" sz="1600" u="none" strike="noStrike" dirty="0" err="1">
                          <a:effectLst/>
                        </a:rPr>
                        <a:t>acled_count_sb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0805683"/>
                  </a:ext>
                </a:extLst>
              </a:tr>
            </a:tbl>
          </a:graphicData>
        </a:graphic>
      </p:graphicFrame>
    </p:spTree>
    <p:extLst>
      <p:ext uri="{BB962C8B-B14F-4D97-AF65-F5344CB8AC3E}">
        <p14:creationId xmlns:p14="http://schemas.microsoft.com/office/powerpoint/2010/main" val="2456794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a:t>
            </a:r>
            <a:r>
              <a:rPr lang="en-US" sz="3200" b="0" dirty="0">
                <a:solidFill>
                  <a:srgbClr val="CE9178"/>
                </a:solidFill>
                <a:effectLst/>
                <a:latin typeface="Consolas" panose="020B0609020204030204" pitchFamily="49" charset="0"/>
              </a:rPr>
              <a:t>Uganda</a:t>
            </a:r>
            <a:endParaRPr lang="en-US" sz="3200" b="0" dirty="0">
              <a:solidFill>
                <a:srgbClr val="D4D4D4"/>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7AB9CDAD-7BBA-47CC-8E54-13AA63EFF73E}"/>
              </a:ext>
            </a:extLst>
          </p:cNvPr>
          <p:cNvPicPr>
            <a:picLocks noChangeAspect="1"/>
          </p:cNvPicPr>
          <p:nvPr/>
        </p:nvPicPr>
        <p:blipFill>
          <a:blip r:embed="rId3"/>
          <a:stretch>
            <a:fillRect/>
          </a:stretch>
        </p:blipFill>
        <p:spPr>
          <a:xfrm>
            <a:off x="527152" y="499270"/>
            <a:ext cx="2730722" cy="2000053"/>
          </a:xfrm>
          <a:prstGeom prst="rect">
            <a:avLst/>
          </a:prstGeom>
        </p:spPr>
      </p:pic>
      <p:pic>
        <p:nvPicPr>
          <p:cNvPr id="9" name="Picture 8">
            <a:extLst>
              <a:ext uri="{FF2B5EF4-FFF2-40B4-BE49-F238E27FC236}">
                <a16:creationId xmlns:a16="http://schemas.microsoft.com/office/drawing/2014/main" id="{69891B60-5C05-4694-874A-697EF782EC47}"/>
              </a:ext>
            </a:extLst>
          </p:cNvPr>
          <p:cNvPicPr>
            <a:picLocks noChangeAspect="1"/>
          </p:cNvPicPr>
          <p:nvPr/>
        </p:nvPicPr>
        <p:blipFill>
          <a:blip r:embed="rId4"/>
          <a:stretch>
            <a:fillRect/>
          </a:stretch>
        </p:blipFill>
        <p:spPr>
          <a:xfrm>
            <a:off x="3478647" y="417132"/>
            <a:ext cx="2743107" cy="1944324"/>
          </a:xfrm>
          <a:prstGeom prst="rect">
            <a:avLst/>
          </a:prstGeom>
        </p:spPr>
      </p:pic>
      <p:pic>
        <p:nvPicPr>
          <p:cNvPr id="13" name="Picture 12">
            <a:extLst>
              <a:ext uri="{FF2B5EF4-FFF2-40B4-BE49-F238E27FC236}">
                <a16:creationId xmlns:a16="http://schemas.microsoft.com/office/drawing/2014/main" id="{ACE8A075-D2D9-4DF7-A910-492282BAA8DB}"/>
              </a:ext>
            </a:extLst>
          </p:cNvPr>
          <p:cNvPicPr>
            <a:picLocks noChangeAspect="1"/>
          </p:cNvPicPr>
          <p:nvPr/>
        </p:nvPicPr>
        <p:blipFill>
          <a:blip r:embed="rId5"/>
          <a:stretch>
            <a:fillRect/>
          </a:stretch>
        </p:blipFill>
        <p:spPr>
          <a:xfrm>
            <a:off x="6332141" y="373787"/>
            <a:ext cx="2743107" cy="1987669"/>
          </a:xfrm>
          <a:prstGeom prst="rect">
            <a:avLst/>
          </a:prstGeom>
        </p:spPr>
      </p:pic>
      <p:pic>
        <p:nvPicPr>
          <p:cNvPr id="17" name="Picture 16">
            <a:extLst>
              <a:ext uri="{FF2B5EF4-FFF2-40B4-BE49-F238E27FC236}">
                <a16:creationId xmlns:a16="http://schemas.microsoft.com/office/drawing/2014/main" id="{15C6B70D-CD5B-4376-9943-C78B211B26C0}"/>
              </a:ext>
            </a:extLst>
          </p:cNvPr>
          <p:cNvPicPr>
            <a:picLocks noChangeAspect="1"/>
          </p:cNvPicPr>
          <p:nvPr/>
        </p:nvPicPr>
        <p:blipFill>
          <a:blip r:embed="rId6"/>
          <a:stretch>
            <a:fillRect/>
          </a:stretch>
        </p:blipFill>
        <p:spPr>
          <a:xfrm>
            <a:off x="998789" y="4706101"/>
            <a:ext cx="2755491" cy="1950516"/>
          </a:xfrm>
          <a:prstGeom prst="rect">
            <a:avLst/>
          </a:prstGeom>
        </p:spPr>
      </p:pic>
      <p:pic>
        <p:nvPicPr>
          <p:cNvPr id="20" name="Picture 19">
            <a:extLst>
              <a:ext uri="{FF2B5EF4-FFF2-40B4-BE49-F238E27FC236}">
                <a16:creationId xmlns:a16="http://schemas.microsoft.com/office/drawing/2014/main" id="{096AFE85-84E0-4C98-8887-1C20BF7F7511}"/>
              </a:ext>
            </a:extLst>
          </p:cNvPr>
          <p:cNvPicPr>
            <a:picLocks noChangeAspect="1"/>
          </p:cNvPicPr>
          <p:nvPr/>
        </p:nvPicPr>
        <p:blipFill>
          <a:blip r:embed="rId7"/>
          <a:stretch>
            <a:fillRect/>
          </a:stretch>
        </p:blipFill>
        <p:spPr>
          <a:xfrm>
            <a:off x="9249162" y="333082"/>
            <a:ext cx="2736915" cy="1956708"/>
          </a:xfrm>
          <a:prstGeom prst="rect">
            <a:avLst/>
          </a:prstGeom>
        </p:spPr>
      </p:pic>
      <p:pic>
        <p:nvPicPr>
          <p:cNvPr id="23" name="Picture 22">
            <a:extLst>
              <a:ext uri="{FF2B5EF4-FFF2-40B4-BE49-F238E27FC236}">
                <a16:creationId xmlns:a16="http://schemas.microsoft.com/office/drawing/2014/main" id="{04EDFAF3-AE3F-4BE3-AFAA-F031E9D7F3DB}"/>
              </a:ext>
            </a:extLst>
          </p:cNvPr>
          <p:cNvPicPr>
            <a:picLocks noChangeAspect="1"/>
          </p:cNvPicPr>
          <p:nvPr/>
        </p:nvPicPr>
        <p:blipFill>
          <a:blip r:embed="rId8"/>
          <a:stretch>
            <a:fillRect/>
          </a:stretch>
        </p:blipFill>
        <p:spPr>
          <a:xfrm>
            <a:off x="3754280" y="4687525"/>
            <a:ext cx="2755491" cy="1987669"/>
          </a:xfrm>
          <a:prstGeom prst="rect">
            <a:avLst/>
          </a:prstGeom>
        </p:spPr>
      </p:pic>
      <p:pic>
        <p:nvPicPr>
          <p:cNvPr id="25" name="Picture 24">
            <a:extLst>
              <a:ext uri="{FF2B5EF4-FFF2-40B4-BE49-F238E27FC236}">
                <a16:creationId xmlns:a16="http://schemas.microsoft.com/office/drawing/2014/main" id="{04BBF46F-43BB-4641-9DD0-4692C7C18192}"/>
              </a:ext>
            </a:extLst>
          </p:cNvPr>
          <p:cNvPicPr>
            <a:picLocks noChangeAspect="1"/>
          </p:cNvPicPr>
          <p:nvPr/>
        </p:nvPicPr>
        <p:blipFill>
          <a:blip r:embed="rId9"/>
          <a:stretch>
            <a:fillRect/>
          </a:stretch>
        </p:blipFill>
        <p:spPr>
          <a:xfrm>
            <a:off x="6594080" y="4733967"/>
            <a:ext cx="2755491" cy="2000053"/>
          </a:xfrm>
          <a:prstGeom prst="rect">
            <a:avLst/>
          </a:prstGeom>
        </p:spPr>
      </p:pic>
      <p:pic>
        <p:nvPicPr>
          <p:cNvPr id="28" name="Picture 27">
            <a:extLst>
              <a:ext uri="{FF2B5EF4-FFF2-40B4-BE49-F238E27FC236}">
                <a16:creationId xmlns:a16="http://schemas.microsoft.com/office/drawing/2014/main" id="{4C63078D-D8F4-4E47-880D-B7AD516451D0}"/>
              </a:ext>
            </a:extLst>
          </p:cNvPr>
          <p:cNvPicPr>
            <a:picLocks noChangeAspect="1"/>
          </p:cNvPicPr>
          <p:nvPr/>
        </p:nvPicPr>
        <p:blipFill>
          <a:blip r:embed="rId10"/>
          <a:stretch>
            <a:fillRect/>
          </a:stretch>
        </p:blipFill>
        <p:spPr>
          <a:xfrm>
            <a:off x="9442701" y="4733967"/>
            <a:ext cx="2749299" cy="1993861"/>
          </a:xfrm>
          <a:prstGeom prst="rect">
            <a:avLst/>
          </a:prstGeom>
        </p:spPr>
      </p:pic>
      <p:graphicFrame>
        <p:nvGraphicFramePr>
          <p:cNvPr id="29" name="Table 28">
            <a:extLst>
              <a:ext uri="{FF2B5EF4-FFF2-40B4-BE49-F238E27FC236}">
                <a16:creationId xmlns:a16="http://schemas.microsoft.com/office/drawing/2014/main" id="{7FBDB5A5-33BF-4D93-A735-57CF9B08D3B7}"/>
              </a:ext>
            </a:extLst>
          </p:cNvPr>
          <p:cNvGraphicFramePr>
            <a:graphicFrameLocks noGrp="1"/>
          </p:cNvGraphicFramePr>
          <p:nvPr>
            <p:extLst>
              <p:ext uri="{D42A27DB-BD31-4B8C-83A1-F6EECF244321}">
                <p14:modId xmlns:p14="http://schemas.microsoft.com/office/powerpoint/2010/main" val="3491227855"/>
              </p:ext>
            </p:extLst>
          </p:nvPr>
        </p:nvGraphicFramePr>
        <p:xfrm>
          <a:off x="2560416" y="2606040"/>
          <a:ext cx="5867400" cy="1645920"/>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3278514982"/>
                    </a:ext>
                  </a:extLst>
                </a:gridCol>
                <a:gridCol w="609600">
                  <a:extLst>
                    <a:ext uri="{9D8B030D-6E8A-4147-A177-3AD203B41FA5}">
                      <a16:colId xmlns:a16="http://schemas.microsoft.com/office/drawing/2014/main" val="588924771"/>
                    </a:ext>
                  </a:extLst>
                </a:gridCol>
                <a:gridCol w="609600">
                  <a:extLst>
                    <a:ext uri="{9D8B030D-6E8A-4147-A177-3AD203B41FA5}">
                      <a16:colId xmlns:a16="http://schemas.microsoft.com/office/drawing/2014/main" val="311802888"/>
                    </a:ext>
                  </a:extLst>
                </a:gridCol>
                <a:gridCol w="609600">
                  <a:extLst>
                    <a:ext uri="{9D8B030D-6E8A-4147-A177-3AD203B41FA5}">
                      <a16:colId xmlns:a16="http://schemas.microsoft.com/office/drawing/2014/main" val="969480828"/>
                    </a:ext>
                  </a:extLst>
                </a:gridCol>
                <a:gridCol w="609600">
                  <a:extLst>
                    <a:ext uri="{9D8B030D-6E8A-4147-A177-3AD203B41FA5}">
                      <a16:colId xmlns:a16="http://schemas.microsoft.com/office/drawing/2014/main" val="1222489349"/>
                    </a:ext>
                  </a:extLst>
                </a:gridCol>
                <a:gridCol w="609600">
                  <a:extLst>
                    <a:ext uri="{9D8B030D-6E8A-4147-A177-3AD203B41FA5}">
                      <a16:colId xmlns:a16="http://schemas.microsoft.com/office/drawing/2014/main" val="979292974"/>
                    </a:ext>
                  </a:extLst>
                </a:gridCol>
                <a:gridCol w="609600">
                  <a:extLst>
                    <a:ext uri="{9D8B030D-6E8A-4147-A177-3AD203B41FA5}">
                      <a16:colId xmlns:a16="http://schemas.microsoft.com/office/drawing/2014/main" val="3642400437"/>
                    </a:ext>
                  </a:extLst>
                </a:gridCol>
                <a:gridCol w="609600">
                  <a:extLst>
                    <a:ext uri="{9D8B030D-6E8A-4147-A177-3AD203B41FA5}">
                      <a16:colId xmlns:a16="http://schemas.microsoft.com/office/drawing/2014/main" val="1201552323"/>
                    </a:ext>
                  </a:extLst>
                </a:gridCol>
              </a:tblGrid>
              <a:tr h="182880">
                <a:tc>
                  <a:txBody>
                    <a:bodyPr/>
                    <a:lstStyle/>
                    <a:p>
                      <a:pPr algn="l" fontAlgn="b"/>
                      <a:r>
                        <a:rPr lang="en-US" sz="1100" u="none" strike="noStrike">
                          <a:effectLst/>
                        </a:rPr>
                        <a:t>features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l_thr_id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f_thr_id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resolution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variance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entropy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8409357"/>
                  </a:ext>
                </a:extLst>
              </a:tr>
              <a:tr h="182880">
                <a:tc>
                  <a:txBody>
                    <a:bodyPr/>
                    <a:lstStyle/>
                    <a:p>
                      <a:pPr algn="l" fontAlgn="b"/>
                      <a:r>
                        <a:rPr lang="en-US" sz="1100" u="none" strike="noStrike">
                          <a:effectLst/>
                        </a:rPr>
                        <a:t>'wdi_ny_gdp_mktp_cd',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2.85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14279429"/>
                  </a:ext>
                </a:extLst>
              </a:tr>
              <a:tr h="182880">
                <a:tc>
                  <a:txBody>
                    <a:bodyPr/>
                    <a:lstStyle/>
                    <a:p>
                      <a:pPr algn="l" fontAlgn="b"/>
                      <a:r>
                        <a:rPr lang="en-US" sz="1100" u="none" strike="noStrike">
                          <a:effectLst/>
                        </a:rPr>
                        <a:t>'fvp_lngdp200',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75761769"/>
                  </a:ext>
                </a:extLst>
              </a:tr>
              <a:tr h="182880">
                <a:tc>
                  <a:txBody>
                    <a:bodyPr/>
                    <a:lstStyle/>
                    <a:p>
                      <a:pPr algn="l" fontAlgn="b"/>
                      <a:r>
                        <a:rPr lang="en-US" sz="1100" u="none" strike="noStrike">
                          <a:effectLst/>
                        </a:rPr>
                        <a:t>'fvp_lngdpcap_nonoilrent',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4219496"/>
                  </a:ext>
                </a:extLst>
              </a:tr>
              <a:tr h="182880">
                <a:tc>
                  <a:txBody>
                    <a:bodyPr/>
                    <a:lstStyle/>
                    <a:p>
                      <a:pPr algn="l" fontAlgn="b"/>
                      <a:r>
                        <a:rPr lang="en-US" sz="1100" u="none" strike="noStrike">
                          <a:effectLst/>
                        </a:rPr>
                        <a:t>'fvp_population200',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13500023"/>
                  </a:ext>
                </a:extLst>
              </a:tr>
              <a:tr h="182880">
                <a:tc>
                  <a:txBody>
                    <a:bodyPr/>
                    <a:lstStyle/>
                    <a:p>
                      <a:pPr algn="l" fontAlgn="b"/>
                      <a:r>
                        <a:rPr lang="en-US" sz="1100" u="none" strike="noStrike">
                          <a:effectLst/>
                        </a:rPr>
                        <a:t>'vdem_v2x_polyarchy',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3.28</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195749"/>
                  </a:ext>
                </a:extLst>
              </a:tr>
              <a:tr h="182880">
                <a:tc>
                  <a:txBody>
                    <a:bodyPr/>
                    <a:lstStyle/>
                    <a:p>
                      <a:pPr algn="l" fontAlgn="b"/>
                      <a:r>
                        <a:rPr lang="en-US" sz="1100" u="none" strike="noStrike">
                          <a:effectLst/>
                        </a:rPr>
                        <a:t>'vdem_v2x_liberal',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42002215"/>
                  </a:ext>
                </a:extLst>
              </a:tr>
              <a:tr h="182880">
                <a:tc>
                  <a:txBody>
                    <a:bodyPr/>
                    <a:lstStyle/>
                    <a:p>
                      <a:pPr algn="l" fontAlgn="b"/>
                      <a:r>
                        <a:rPr lang="en-US" sz="1100" u="none" strike="noStrike">
                          <a:effectLst/>
                        </a:rPr>
                        <a:t>vdem_v2x_partip</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0767341"/>
                  </a:ext>
                </a:extLst>
              </a:tr>
              <a:tr h="182880">
                <a:tc>
                  <a:txBody>
                    <a:bodyPr/>
                    <a:lstStyle/>
                    <a:p>
                      <a:pPr algn="l" fontAlgn="b"/>
                      <a:r>
                        <a:rPr lang="en-US" sz="1100" u="none" strike="noStrike">
                          <a:effectLst/>
                        </a:rPr>
                        <a:t>acled_count_sb</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3.81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1370066"/>
                  </a:ext>
                </a:extLst>
              </a:tr>
            </a:tbl>
          </a:graphicData>
        </a:graphic>
      </p:graphicFrame>
    </p:spTree>
    <p:extLst>
      <p:ext uri="{BB962C8B-B14F-4D97-AF65-F5344CB8AC3E}">
        <p14:creationId xmlns:p14="http://schemas.microsoft.com/office/powerpoint/2010/main" val="9814502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a:t>
            </a:r>
            <a:r>
              <a:rPr lang="en-US" sz="3200" b="0" dirty="0">
                <a:solidFill>
                  <a:srgbClr val="CE9178"/>
                </a:solidFill>
                <a:effectLst/>
                <a:latin typeface="Consolas" panose="020B0609020204030204" pitchFamily="49" charset="0"/>
              </a:rPr>
              <a:t>Uganda</a:t>
            </a:r>
            <a:endParaRPr lang="en-US" sz="3200" b="0" dirty="0">
              <a:solidFill>
                <a:srgbClr val="D4D4D4"/>
              </a:solidFill>
              <a:effectLst/>
              <a:latin typeface="Consolas" panose="020B0609020204030204" pitchFamily="49" charset="0"/>
            </a:endParaRPr>
          </a:p>
          <a:p>
            <a:endParaRPr lang="en-US" dirty="0"/>
          </a:p>
        </p:txBody>
      </p:sp>
      <p:sp>
        <p:nvSpPr>
          <p:cNvPr id="6" name="TextBox 5">
            <a:extLst>
              <a:ext uri="{FF2B5EF4-FFF2-40B4-BE49-F238E27FC236}">
                <a16:creationId xmlns:a16="http://schemas.microsoft.com/office/drawing/2014/main" id="{DCFF4A23-083B-4C94-857C-1560F85883CE}"/>
              </a:ext>
            </a:extLst>
          </p:cNvPr>
          <p:cNvSpPr txBox="1"/>
          <p:nvPr/>
        </p:nvSpPr>
        <p:spPr>
          <a:xfrm>
            <a:off x="1929" y="566678"/>
            <a:ext cx="12278809" cy="1754326"/>
          </a:xfrm>
          <a:prstGeom prst="rect">
            <a:avLst/>
          </a:prstGeom>
          <a:noFill/>
        </p:spPr>
        <p:txBody>
          <a:bodyPr wrap="square">
            <a:spAutoFit/>
          </a:bodyPr>
          <a:lstStyle/>
          <a:p>
            <a:r>
              <a:rPr lang="en-US" dirty="0"/>
              <a:t>best </a:t>
            </a:r>
            <a:r>
              <a:rPr lang="en-US" dirty="0" err="1"/>
              <a:t>thr</a:t>
            </a:r>
            <a:r>
              <a:rPr lang="en-US" dirty="0"/>
              <a:t> for l: </a:t>
            </a:r>
          </a:p>
          <a:p>
            <a:r>
              <a:rPr lang="en-US" dirty="0"/>
              <a:t> [2.5306122448979593, 2.5306122448979593, 2.5306122448979593, 3.795918367346939, 2.5306122448979593, 18.979591836734695, 2.5306122448979593, 31.63265306122449]</a:t>
            </a:r>
          </a:p>
          <a:p>
            <a:r>
              <a:rPr lang="en-US" dirty="0"/>
              <a:t>best </a:t>
            </a:r>
            <a:r>
              <a:rPr lang="en-US" dirty="0" err="1"/>
              <a:t>thr</a:t>
            </a:r>
            <a:r>
              <a:rPr lang="en-US" dirty="0"/>
              <a:t> for f: </a:t>
            </a:r>
          </a:p>
          <a:p>
            <a:r>
              <a:rPr lang="en-US" dirty="0"/>
              <a:t> [14628431428.571428, 10.236921224489796, 7.065296734693877, 32.51926530612245, 0.3313061224489795, 0.7162244897959185, 0.4678775510204081, 18.877551020408163]</a:t>
            </a:r>
          </a:p>
        </p:txBody>
      </p:sp>
      <p:pic>
        <p:nvPicPr>
          <p:cNvPr id="7" name="Picture 6">
            <a:extLst>
              <a:ext uri="{FF2B5EF4-FFF2-40B4-BE49-F238E27FC236}">
                <a16:creationId xmlns:a16="http://schemas.microsoft.com/office/drawing/2014/main" id="{64D6C6A1-62AF-454C-B83F-3531CDC3EC97}"/>
              </a:ext>
            </a:extLst>
          </p:cNvPr>
          <p:cNvPicPr>
            <a:picLocks noChangeAspect="1"/>
          </p:cNvPicPr>
          <p:nvPr/>
        </p:nvPicPr>
        <p:blipFill>
          <a:blip r:embed="rId3"/>
          <a:stretch>
            <a:fillRect/>
          </a:stretch>
        </p:blipFill>
        <p:spPr>
          <a:xfrm>
            <a:off x="0" y="2985487"/>
            <a:ext cx="3667671" cy="2204505"/>
          </a:xfrm>
          <a:prstGeom prst="rect">
            <a:avLst/>
          </a:prstGeom>
        </p:spPr>
      </p:pic>
      <p:pic>
        <p:nvPicPr>
          <p:cNvPr id="8" name="Picture 7">
            <a:extLst>
              <a:ext uri="{FF2B5EF4-FFF2-40B4-BE49-F238E27FC236}">
                <a16:creationId xmlns:a16="http://schemas.microsoft.com/office/drawing/2014/main" id="{809DE377-07C9-4748-A559-57219551101E}"/>
              </a:ext>
            </a:extLst>
          </p:cNvPr>
          <p:cNvPicPr>
            <a:picLocks noChangeAspect="1"/>
          </p:cNvPicPr>
          <p:nvPr/>
        </p:nvPicPr>
        <p:blipFill>
          <a:blip r:embed="rId4"/>
          <a:stretch>
            <a:fillRect/>
          </a:stretch>
        </p:blipFill>
        <p:spPr>
          <a:xfrm>
            <a:off x="7330465" y="2985486"/>
            <a:ext cx="3667671" cy="2204505"/>
          </a:xfrm>
          <a:prstGeom prst="rect">
            <a:avLst/>
          </a:prstGeom>
        </p:spPr>
      </p:pic>
      <p:pic>
        <p:nvPicPr>
          <p:cNvPr id="9" name="Picture 8">
            <a:extLst>
              <a:ext uri="{FF2B5EF4-FFF2-40B4-BE49-F238E27FC236}">
                <a16:creationId xmlns:a16="http://schemas.microsoft.com/office/drawing/2014/main" id="{E3F5E601-EDE6-453F-B50F-FC0B20F13A5E}"/>
              </a:ext>
            </a:extLst>
          </p:cNvPr>
          <p:cNvPicPr>
            <a:picLocks noChangeAspect="1"/>
          </p:cNvPicPr>
          <p:nvPr/>
        </p:nvPicPr>
        <p:blipFill>
          <a:blip r:embed="rId5"/>
          <a:stretch>
            <a:fillRect/>
          </a:stretch>
        </p:blipFill>
        <p:spPr>
          <a:xfrm>
            <a:off x="3667671" y="2985486"/>
            <a:ext cx="3662794" cy="2204505"/>
          </a:xfrm>
          <a:prstGeom prst="rect">
            <a:avLst/>
          </a:prstGeom>
        </p:spPr>
      </p:pic>
    </p:spTree>
    <p:extLst>
      <p:ext uri="{BB962C8B-B14F-4D97-AF65-F5344CB8AC3E}">
        <p14:creationId xmlns:p14="http://schemas.microsoft.com/office/powerpoint/2010/main" val="13750457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584775"/>
          </a:xfrm>
          <a:prstGeom prst="rect">
            <a:avLst/>
          </a:prstGeom>
          <a:noFill/>
        </p:spPr>
        <p:txBody>
          <a:bodyPr wrap="square" rtlCol="0">
            <a:spAutoFit/>
          </a:bodyPr>
          <a:lstStyle/>
          <a:p>
            <a:r>
              <a:rPr lang="en-US" sz="3200" b="0" i="0" dirty="0">
                <a:solidFill>
                  <a:srgbClr val="000000"/>
                </a:solidFill>
                <a:effectLst/>
                <a:latin typeface="Linux Libertine"/>
              </a:rPr>
              <a:t>Conditional Probability Map: Congo</a:t>
            </a:r>
            <a:endParaRPr lang="en-US" dirty="0"/>
          </a:p>
        </p:txBody>
      </p:sp>
      <p:pic>
        <p:nvPicPr>
          <p:cNvPr id="4" name="Picture 3">
            <a:extLst>
              <a:ext uri="{FF2B5EF4-FFF2-40B4-BE49-F238E27FC236}">
                <a16:creationId xmlns:a16="http://schemas.microsoft.com/office/drawing/2014/main" id="{24F671B2-140D-42C9-879F-20B073291F8A}"/>
              </a:ext>
            </a:extLst>
          </p:cNvPr>
          <p:cNvPicPr>
            <a:picLocks noChangeAspect="1"/>
          </p:cNvPicPr>
          <p:nvPr/>
        </p:nvPicPr>
        <p:blipFill>
          <a:blip r:embed="rId3"/>
          <a:stretch>
            <a:fillRect/>
          </a:stretch>
        </p:blipFill>
        <p:spPr>
          <a:xfrm>
            <a:off x="150375" y="486971"/>
            <a:ext cx="3696692" cy="1653295"/>
          </a:xfrm>
          <a:prstGeom prst="rect">
            <a:avLst/>
          </a:prstGeom>
        </p:spPr>
      </p:pic>
      <p:pic>
        <p:nvPicPr>
          <p:cNvPr id="7" name="Picture 6">
            <a:extLst>
              <a:ext uri="{FF2B5EF4-FFF2-40B4-BE49-F238E27FC236}">
                <a16:creationId xmlns:a16="http://schemas.microsoft.com/office/drawing/2014/main" id="{CB95A5AB-1F1A-41BA-BF7A-34D1DDD437F0}"/>
              </a:ext>
            </a:extLst>
          </p:cNvPr>
          <p:cNvPicPr>
            <a:picLocks noChangeAspect="1"/>
          </p:cNvPicPr>
          <p:nvPr/>
        </p:nvPicPr>
        <p:blipFill>
          <a:blip r:embed="rId4"/>
          <a:stretch>
            <a:fillRect/>
          </a:stretch>
        </p:blipFill>
        <p:spPr>
          <a:xfrm>
            <a:off x="8344935" y="49154"/>
            <a:ext cx="3764805" cy="1529452"/>
          </a:xfrm>
          <a:prstGeom prst="rect">
            <a:avLst/>
          </a:prstGeom>
        </p:spPr>
      </p:pic>
      <p:pic>
        <p:nvPicPr>
          <p:cNvPr id="10" name="Picture 9">
            <a:extLst>
              <a:ext uri="{FF2B5EF4-FFF2-40B4-BE49-F238E27FC236}">
                <a16:creationId xmlns:a16="http://schemas.microsoft.com/office/drawing/2014/main" id="{D5153F23-9841-4F5A-BF98-7E99E200C0AF}"/>
              </a:ext>
            </a:extLst>
          </p:cNvPr>
          <p:cNvPicPr>
            <a:picLocks noChangeAspect="1"/>
          </p:cNvPicPr>
          <p:nvPr/>
        </p:nvPicPr>
        <p:blipFill>
          <a:blip r:embed="rId5"/>
          <a:stretch>
            <a:fillRect/>
          </a:stretch>
        </p:blipFill>
        <p:spPr>
          <a:xfrm>
            <a:off x="150375" y="1956473"/>
            <a:ext cx="3733845" cy="1517068"/>
          </a:xfrm>
          <a:prstGeom prst="rect">
            <a:avLst/>
          </a:prstGeom>
        </p:spPr>
      </p:pic>
      <p:pic>
        <p:nvPicPr>
          <p:cNvPr id="14" name="Picture 13">
            <a:extLst>
              <a:ext uri="{FF2B5EF4-FFF2-40B4-BE49-F238E27FC236}">
                <a16:creationId xmlns:a16="http://schemas.microsoft.com/office/drawing/2014/main" id="{61A14520-7FB0-4DA8-971F-D42BA4013DAF}"/>
              </a:ext>
            </a:extLst>
          </p:cNvPr>
          <p:cNvPicPr>
            <a:picLocks noChangeAspect="1"/>
          </p:cNvPicPr>
          <p:nvPr/>
        </p:nvPicPr>
        <p:blipFill>
          <a:blip r:embed="rId6"/>
          <a:stretch>
            <a:fillRect/>
          </a:stretch>
        </p:blipFill>
        <p:spPr>
          <a:xfrm>
            <a:off x="90089" y="3532546"/>
            <a:ext cx="3684308" cy="1504684"/>
          </a:xfrm>
          <a:prstGeom prst="rect">
            <a:avLst/>
          </a:prstGeom>
        </p:spPr>
      </p:pic>
      <p:pic>
        <p:nvPicPr>
          <p:cNvPr id="18" name="Picture 17">
            <a:extLst>
              <a:ext uri="{FF2B5EF4-FFF2-40B4-BE49-F238E27FC236}">
                <a16:creationId xmlns:a16="http://schemas.microsoft.com/office/drawing/2014/main" id="{C05F337C-1693-49D0-A360-85ABA3B44218}"/>
              </a:ext>
            </a:extLst>
          </p:cNvPr>
          <p:cNvPicPr>
            <a:picLocks noChangeAspect="1"/>
          </p:cNvPicPr>
          <p:nvPr/>
        </p:nvPicPr>
        <p:blipFill>
          <a:blip r:embed="rId7"/>
          <a:stretch>
            <a:fillRect/>
          </a:stretch>
        </p:blipFill>
        <p:spPr>
          <a:xfrm>
            <a:off x="269449" y="5176368"/>
            <a:ext cx="3733845" cy="1517068"/>
          </a:xfrm>
          <a:prstGeom prst="rect">
            <a:avLst/>
          </a:prstGeom>
        </p:spPr>
      </p:pic>
      <p:pic>
        <p:nvPicPr>
          <p:cNvPr id="22" name="Picture 21">
            <a:extLst>
              <a:ext uri="{FF2B5EF4-FFF2-40B4-BE49-F238E27FC236}">
                <a16:creationId xmlns:a16="http://schemas.microsoft.com/office/drawing/2014/main" id="{01D5B501-E4D6-45D9-8F11-61714DA4D897}"/>
              </a:ext>
            </a:extLst>
          </p:cNvPr>
          <p:cNvPicPr>
            <a:picLocks noChangeAspect="1"/>
          </p:cNvPicPr>
          <p:nvPr/>
        </p:nvPicPr>
        <p:blipFill>
          <a:blip r:embed="rId8"/>
          <a:stretch>
            <a:fillRect/>
          </a:stretch>
        </p:blipFill>
        <p:spPr>
          <a:xfrm>
            <a:off x="4359780" y="324106"/>
            <a:ext cx="3740037" cy="1523260"/>
          </a:xfrm>
          <a:prstGeom prst="rect">
            <a:avLst/>
          </a:prstGeom>
        </p:spPr>
      </p:pic>
      <p:pic>
        <p:nvPicPr>
          <p:cNvPr id="25" name="Picture 24">
            <a:extLst>
              <a:ext uri="{FF2B5EF4-FFF2-40B4-BE49-F238E27FC236}">
                <a16:creationId xmlns:a16="http://schemas.microsoft.com/office/drawing/2014/main" id="{83459A29-F47D-49B8-AF4B-B00EA7EB85F4}"/>
              </a:ext>
            </a:extLst>
          </p:cNvPr>
          <p:cNvPicPr>
            <a:picLocks noChangeAspect="1"/>
          </p:cNvPicPr>
          <p:nvPr/>
        </p:nvPicPr>
        <p:blipFill>
          <a:blip r:embed="rId9"/>
          <a:stretch>
            <a:fillRect/>
          </a:stretch>
        </p:blipFill>
        <p:spPr>
          <a:xfrm>
            <a:off x="4347396" y="1970129"/>
            <a:ext cx="3752421" cy="1529452"/>
          </a:xfrm>
          <a:prstGeom prst="rect">
            <a:avLst/>
          </a:prstGeom>
        </p:spPr>
      </p:pic>
      <p:pic>
        <p:nvPicPr>
          <p:cNvPr id="27" name="Picture 26">
            <a:extLst>
              <a:ext uri="{FF2B5EF4-FFF2-40B4-BE49-F238E27FC236}">
                <a16:creationId xmlns:a16="http://schemas.microsoft.com/office/drawing/2014/main" id="{B1DF63B3-D9FC-4AC4-A225-75CE3C6ECA09}"/>
              </a:ext>
            </a:extLst>
          </p:cNvPr>
          <p:cNvPicPr>
            <a:picLocks noChangeAspect="1"/>
          </p:cNvPicPr>
          <p:nvPr/>
        </p:nvPicPr>
        <p:blipFill>
          <a:blip r:embed="rId10"/>
          <a:stretch>
            <a:fillRect/>
          </a:stretch>
        </p:blipFill>
        <p:spPr>
          <a:xfrm>
            <a:off x="4201213" y="3576006"/>
            <a:ext cx="3752421" cy="1498492"/>
          </a:xfrm>
          <a:prstGeom prst="rect">
            <a:avLst/>
          </a:prstGeom>
        </p:spPr>
      </p:pic>
      <p:pic>
        <p:nvPicPr>
          <p:cNvPr id="29" name="Picture 28">
            <a:extLst>
              <a:ext uri="{FF2B5EF4-FFF2-40B4-BE49-F238E27FC236}">
                <a16:creationId xmlns:a16="http://schemas.microsoft.com/office/drawing/2014/main" id="{80B61467-F8C0-4E12-829E-5E05505C3884}"/>
              </a:ext>
            </a:extLst>
          </p:cNvPr>
          <p:cNvPicPr>
            <a:picLocks noChangeAspect="1"/>
          </p:cNvPicPr>
          <p:nvPr/>
        </p:nvPicPr>
        <p:blipFill>
          <a:blip r:embed="rId11"/>
          <a:stretch>
            <a:fillRect/>
          </a:stretch>
        </p:blipFill>
        <p:spPr>
          <a:xfrm>
            <a:off x="4238365" y="5227348"/>
            <a:ext cx="3715269" cy="1517068"/>
          </a:xfrm>
          <a:prstGeom prst="rect">
            <a:avLst/>
          </a:prstGeom>
        </p:spPr>
      </p:pic>
      <p:graphicFrame>
        <p:nvGraphicFramePr>
          <p:cNvPr id="30" name="Table 29">
            <a:extLst>
              <a:ext uri="{FF2B5EF4-FFF2-40B4-BE49-F238E27FC236}">
                <a16:creationId xmlns:a16="http://schemas.microsoft.com/office/drawing/2014/main" id="{E02D1E62-93BA-4AC5-84A6-8B3280E5018C}"/>
              </a:ext>
            </a:extLst>
          </p:cNvPr>
          <p:cNvGraphicFramePr>
            <a:graphicFrameLocks noGrp="1"/>
          </p:cNvGraphicFramePr>
          <p:nvPr>
            <p:extLst>
              <p:ext uri="{D42A27DB-BD31-4B8C-83A1-F6EECF244321}">
                <p14:modId xmlns:p14="http://schemas.microsoft.com/office/powerpoint/2010/main" val="4013475424"/>
              </p:ext>
            </p:extLst>
          </p:nvPr>
        </p:nvGraphicFramePr>
        <p:xfrm>
          <a:off x="9045051" y="2239348"/>
          <a:ext cx="2635299" cy="2263140"/>
        </p:xfrm>
        <a:graphic>
          <a:graphicData uri="http://schemas.openxmlformats.org/drawingml/2006/table">
            <a:tbl>
              <a:tblPr>
                <a:tableStyleId>{5C22544A-7EE6-4342-B048-85BDC9FD1C3A}</a:tableStyleId>
              </a:tblPr>
              <a:tblGrid>
                <a:gridCol w="2635299">
                  <a:extLst>
                    <a:ext uri="{9D8B030D-6E8A-4147-A177-3AD203B41FA5}">
                      <a16:colId xmlns:a16="http://schemas.microsoft.com/office/drawing/2014/main" val="1358909321"/>
                    </a:ext>
                  </a:extLst>
                </a:gridCol>
              </a:tblGrid>
              <a:tr h="182880">
                <a:tc>
                  <a:txBody>
                    <a:bodyPr/>
                    <a:lstStyle/>
                    <a:p>
                      <a:pPr algn="l" fontAlgn="b"/>
                      <a:r>
                        <a:rPr lang="en-US" sz="1600" u="none" strike="noStrike" dirty="0">
                          <a:effectLst/>
                        </a:rPr>
                        <a:t>features</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9955903"/>
                  </a:ext>
                </a:extLst>
              </a:tr>
              <a:tr h="182880">
                <a:tc>
                  <a:txBody>
                    <a:bodyPr/>
                    <a:lstStyle/>
                    <a:p>
                      <a:pPr algn="l" fontAlgn="b"/>
                      <a:r>
                        <a:rPr lang="en-US" sz="1600" u="none" strike="noStrike" dirty="0">
                          <a:effectLst/>
                        </a:rPr>
                        <a:t>'</a:t>
                      </a:r>
                      <a:r>
                        <a:rPr lang="en-US" sz="1600" u="none" strike="noStrike" dirty="0" err="1">
                          <a:effectLst/>
                        </a:rPr>
                        <a:t>wdi_ny_gdp_mktp_cd</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981796"/>
                  </a:ext>
                </a:extLst>
              </a:tr>
              <a:tr h="182880">
                <a:tc>
                  <a:txBody>
                    <a:bodyPr/>
                    <a:lstStyle/>
                    <a:p>
                      <a:pPr algn="l" fontAlgn="b"/>
                      <a:r>
                        <a:rPr lang="en-US" sz="1600" u="none" strike="noStrike" dirty="0">
                          <a:effectLst/>
                        </a:rPr>
                        <a:t>'fvp_lngdp200',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4993995"/>
                  </a:ext>
                </a:extLst>
              </a:tr>
              <a:tr h="182880">
                <a:tc>
                  <a:txBody>
                    <a:bodyPr/>
                    <a:lstStyle/>
                    <a:p>
                      <a:pPr algn="l" fontAlgn="b"/>
                      <a:r>
                        <a:rPr lang="en-US" sz="1600" u="none" strike="noStrike" dirty="0">
                          <a:effectLst/>
                        </a:rPr>
                        <a:t>'</a:t>
                      </a:r>
                      <a:r>
                        <a:rPr lang="en-US" sz="1600" u="none" strike="noStrike" dirty="0" err="1">
                          <a:effectLst/>
                        </a:rPr>
                        <a:t>fvp_lngdpcap_nonoilrent</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49419882"/>
                  </a:ext>
                </a:extLst>
              </a:tr>
              <a:tr h="182880">
                <a:tc>
                  <a:txBody>
                    <a:bodyPr/>
                    <a:lstStyle/>
                    <a:p>
                      <a:pPr algn="l" fontAlgn="b"/>
                      <a:r>
                        <a:rPr lang="en-US" sz="1600" u="none" strike="noStrike" dirty="0">
                          <a:effectLst/>
                        </a:rPr>
                        <a:t>'fvp_population200',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53107307"/>
                  </a:ext>
                </a:extLst>
              </a:tr>
              <a:tr h="182880">
                <a:tc>
                  <a:txBody>
                    <a:bodyPr/>
                    <a:lstStyle/>
                    <a:p>
                      <a:pPr algn="l" fontAlgn="b"/>
                      <a:r>
                        <a:rPr lang="en-US" sz="1600" u="none" strike="noStrike" dirty="0">
                          <a:effectLst/>
                        </a:rPr>
                        <a:t>'vdem_v2x_polyarchy',</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224911"/>
                  </a:ext>
                </a:extLst>
              </a:tr>
              <a:tr h="182880">
                <a:tc>
                  <a:txBody>
                    <a:bodyPr/>
                    <a:lstStyle/>
                    <a:p>
                      <a:pPr algn="l" fontAlgn="b"/>
                      <a:r>
                        <a:rPr lang="en-US" sz="1600" u="none" strike="noStrike" dirty="0">
                          <a:effectLst/>
                        </a:rPr>
                        <a:t>'vdem_v2x_liberal',</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1355785"/>
                  </a:ext>
                </a:extLst>
              </a:tr>
              <a:tr h="182880">
                <a:tc>
                  <a:txBody>
                    <a:bodyPr/>
                    <a:lstStyle/>
                    <a:p>
                      <a:pPr algn="l" fontAlgn="b"/>
                      <a:r>
                        <a:rPr lang="en-US" sz="1600" u="none" strike="noStrike" dirty="0">
                          <a:effectLst/>
                        </a:rPr>
                        <a:t>vdem_v2x_partip</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9840853"/>
                  </a:ext>
                </a:extLst>
              </a:tr>
              <a:tr h="182880">
                <a:tc>
                  <a:txBody>
                    <a:bodyPr/>
                    <a:lstStyle/>
                    <a:p>
                      <a:pPr algn="l" fontAlgn="b"/>
                      <a:r>
                        <a:rPr lang="en-US" sz="1600" u="none" strike="noStrike" dirty="0" err="1">
                          <a:effectLst/>
                        </a:rPr>
                        <a:t>acled_count_sb</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0805683"/>
                  </a:ext>
                </a:extLst>
              </a:tr>
            </a:tbl>
          </a:graphicData>
        </a:graphic>
      </p:graphicFrame>
    </p:spTree>
    <p:extLst>
      <p:ext uri="{BB962C8B-B14F-4D97-AF65-F5344CB8AC3E}">
        <p14:creationId xmlns:p14="http://schemas.microsoft.com/office/powerpoint/2010/main" val="28257857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Congo</a:t>
            </a:r>
            <a:endParaRPr lang="en-US" sz="3200" b="0" dirty="0">
              <a:solidFill>
                <a:srgbClr val="D4D4D4"/>
              </a:solidFill>
              <a:effectLst/>
              <a:latin typeface="Consolas" panose="020B0609020204030204" pitchFamily="49" charset="0"/>
            </a:endParaRPr>
          </a:p>
          <a:p>
            <a:endParaRPr lang="en-US" dirty="0"/>
          </a:p>
        </p:txBody>
      </p:sp>
      <p:pic>
        <p:nvPicPr>
          <p:cNvPr id="4" name="Picture 3">
            <a:extLst>
              <a:ext uri="{FF2B5EF4-FFF2-40B4-BE49-F238E27FC236}">
                <a16:creationId xmlns:a16="http://schemas.microsoft.com/office/drawing/2014/main" id="{64252F6C-409E-4BAA-8AFF-58F4490837F2}"/>
              </a:ext>
            </a:extLst>
          </p:cNvPr>
          <p:cNvPicPr>
            <a:picLocks noChangeAspect="1"/>
          </p:cNvPicPr>
          <p:nvPr/>
        </p:nvPicPr>
        <p:blipFill>
          <a:blip r:embed="rId3"/>
          <a:stretch>
            <a:fillRect/>
          </a:stretch>
        </p:blipFill>
        <p:spPr>
          <a:xfrm>
            <a:off x="1" y="552598"/>
            <a:ext cx="2736915" cy="1993861"/>
          </a:xfrm>
          <a:prstGeom prst="rect">
            <a:avLst/>
          </a:prstGeom>
        </p:spPr>
      </p:pic>
      <p:pic>
        <p:nvPicPr>
          <p:cNvPr id="7" name="Picture 6">
            <a:extLst>
              <a:ext uri="{FF2B5EF4-FFF2-40B4-BE49-F238E27FC236}">
                <a16:creationId xmlns:a16="http://schemas.microsoft.com/office/drawing/2014/main" id="{E14A46DA-8039-4300-9644-EC45D380A996}"/>
              </a:ext>
            </a:extLst>
          </p:cNvPr>
          <p:cNvPicPr>
            <a:picLocks noChangeAspect="1"/>
          </p:cNvPicPr>
          <p:nvPr/>
        </p:nvPicPr>
        <p:blipFill>
          <a:blip r:embed="rId4"/>
          <a:stretch>
            <a:fillRect/>
          </a:stretch>
        </p:blipFill>
        <p:spPr>
          <a:xfrm>
            <a:off x="3155271" y="527828"/>
            <a:ext cx="2755491" cy="1962900"/>
          </a:xfrm>
          <a:prstGeom prst="rect">
            <a:avLst/>
          </a:prstGeom>
        </p:spPr>
      </p:pic>
      <p:pic>
        <p:nvPicPr>
          <p:cNvPr id="10" name="Picture 9">
            <a:extLst>
              <a:ext uri="{FF2B5EF4-FFF2-40B4-BE49-F238E27FC236}">
                <a16:creationId xmlns:a16="http://schemas.microsoft.com/office/drawing/2014/main" id="{80503E47-6604-40FB-9972-0B1E372E406E}"/>
              </a:ext>
            </a:extLst>
          </p:cNvPr>
          <p:cNvPicPr>
            <a:picLocks noChangeAspect="1"/>
          </p:cNvPicPr>
          <p:nvPr/>
        </p:nvPicPr>
        <p:blipFill>
          <a:blip r:embed="rId5"/>
          <a:stretch>
            <a:fillRect/>
          </a:stretch>
        </p:blipFill>
        <p:spPr>
          <a:xfrm>
            <a:off x="6317675" y="527828"/>
            <a:ext cx="2736915" cy="1962900"/>
          </a:xfrm>
          <a:prstGeom prst="rect">
            <a:avLst/>
          </a:prstGeom>
        </p:spPr>
      </p:pic>
      <p:pic>
        <p:nvPicPr>
          <p:cNvPr id="12" name="Picture 11">
            <a:extLst>
              <a:ext uri="{FF2B5EF4-FFF2-40B4-BE49-F238E27FC236}">
                <a16:creationId xmlns:a16="http://schemas.microsoft.com/office/drawing/2014/main" id="{371D57C4-3883-41B9-9CD2-B4AB2DBAA2F6}"/>
              </a:ext>
            </a:extLst>
          </p:cNvPr>
          <p:cNvPicPr>
            <a:picLocks noChangeAspect="1"/>
          </p:cNvPicPr>
          <p:nvPr/>
        </p:nvPicPr>
        <p:blipFill>
          <a:blip r:embed="rId6"/>
          <a:stretch>
            <a:fillRect/>
          </a:stretch>
        </p:blipFill>
        <p:spPr>
          <a:xfrm>
            <a:off x="9189314" y="527828"/>
            <a:ext cx="2743107" cy="1987669"/>
          </a:xfrm>
          <a:prstGeom prst="rect">
            <a:avLst/>
          </a:prstGeom>
        </p:spPr>
      </p:pic>
      <p:pic>
        <p:nvPicPr>
          <p:cNvPr id="15" name="Picture 14">
            <a:extLst>
              <a:ext uri="{FF2B5EF4-FFF2-40B4-BE49-F238E27FC236}">
                <a16:creationId xmlns:a16="http://schemas.microsoft.com/office/drawing/2014/main" id="{E1B6A0A7-9D13-4E1B-ACAA-987F0552E23C}"/>
              </a:ext>
            </a:extLst>
          </p:cNvPr>
          <p:cNvPicPr>
            <a:picLocks noChangeAspect="1"/>
          </p:cNvPicPr>
          <p:nvPr/>
        </p:nvPicPr>
        <p:blipFill>
          <a:blip r:embed="rId7"/>
          <a:stretch>
            <a:fillRect/>
          </a:stretch>
        </p:blipFill>
        <p:spPr>
          <a:xfrm>
            <a:off x="399780" y="4776897"/>
            <a:ext cx="2755491" cy="2000053"/>
          </a:xfrm>
          <a:prstGeom prst="rect">
            <a:avLst/>
          </a:prstGeom>
        </p:spPr>
      </p:pic>
      <p:pic>
        <p:nvPicPr>
          <p:cNvPr id="18" name="Picture 17">
            <a:extLst>
              <a:ext uri="{FF2B5EF4-FFF2-40B4-BE49-F238E27FC236}">
                <a16:creationId xmlns:a16="http://schemas.microsoft.com/office/drawing/2014/main" id="{83D837B3-6EFC-48A6-92FB-539E857E25A9}"/>
              </a:ext>
            </a:extLst>
          </p:cNvPr>
          <p:cNvPicPr>
            <a:picLocks noChangeAspect="1"/>
          </p:cNvPicPr>
          <p:nvPr/>
        </p:nvPicPr>
        <p:blipFill>
          <a:blip r:embed="rId8"/>
          <a:stretch>
            <a:fillRect/>
          </a:stretch>
        </p:blipFill>
        <p:spPr>
          <a:xfrm>
            <a:off x="3352893" y="4851755"/>
            <a:ext cx="2743107" cy="2006245"/>
          </a:xfrm>
          <a:prstGeom prst="rect">
            <a:avLst/>
          </a:prstGeom>
        </p:spPr>
      </p:pic>
      <p:pic>
        <p:nvPicPr>
          <p:cNvPr id="21" name="Picture 20">
            <a:extLst>
              <a:ext uri="{FF2B5EF4-FFF2-40B4-BE49-F238E27FC236}">
                <a16:creationId xmlns:a16="http://schemas.microsoft.com/office/drawing/2014/main" id="{399DA8F0-939C-45DC-B79E-90AF3FDDD94B}"/>
              </a:ext>
            </a:extLst>
          </p:cNvPr>
          <p:cNvPicPr>
            <a:picLocks noChangeAspect="1"/>
          </p:cNvPicPr>
          <p:nvPr/>
        </p:nvPicPr>
        <p:blipFill>
          <a:blip r:embed="rId9"/>
          <a:stretch>
            <a:fillRect/>
          </a:stretch>
        </p:blipFill>
        <p:spPr>
          <a:xfrm>
            <a:off x="6535080" y="4870304"/>
            <a:ext cx="2761683" cy="1987669"/>
          </a:xfrm>
          <a:prstGeom prst="rect">
            <a:avLst/>
          </a:prstGeom>
        </p:spPr>
      </p:pic>
      <p:pic>
        <p:nvPicPr>
          <p:cNvPr id="24" name="Picture 23">
            <a:extLst>
              <a:ext uri="{FF2B5EF4-FFF2-40B4-BE49-F238E27FC236}">
                <a16:creationId xmlns:a16="http://schemas.microsoft.com/office/drawing/2014/main" id="{CC3D7CF0-E4FD-46C3-823D-3364F00B84B0}"/>
              </a:ext>
            </a:extLst>
          </p:cNvPr>
          <p:cNvPicPr>
            <a:picLocks noChangeAspect="1"/>
          </p:cNvPicPr>
          <p:nvPr/>
        </p:nvPicPr>
        <p:blipFill>
          <a:blip r:embed="rId10"/>
          <a:stretch>
            <a:fillRect/>
          </a:stretch>
        </p:blipFill>
        <p:spPr>
          <a:xfrm>
            <a:off x="9389749" y="4901265"/>
            <a:ext cx="2743107" cy="1956708"/>
          </a:xfrm>
          <a:prstGeom prst="rect">
            <a:avLst/>
          </a:prstGeom>
        </p:spPr>
      </p:pic>
      <p:graphicFrame>
        <p:nvGraphicFramePr>
          <p:cNvPr id="37" name="Table 36">
            <a:extLst>
              <a:ext uri="{FF2B5EF4-FFF2-40B4-BE49-F238E27FC236}">
                <a16:creationId xmlns:a16="http://schemas.microsoft.com/office/drawing/2014/main" id="{90751D0C-F9A4-4711-9E84-71B3E32DF0CF}"/>
              </a:ext>
            </a:extLst>
          </p:cNvPr>
          <p:cNvGraphicFramePr>
            <a:graphicFrameLocks noGrp="1"/>
          </p:cNvGraphicFramePr>
          <p:nvPr>
            <p:extLst>
              <p:ext uri="{D42A27DB-BD31-4B8C-83A1-F6EECF244321}">
                <p14:modId xmlns:p14="http://schemas.microsoft.com/office/powerpoint/2010/main" val="496324820"/>
              </p:ext>
            </p:extLst>
          </p:nvPr>
        </p:nvGraphicFramePr>
        <p:xfrm>
          <a:off x="2172926" y="2773424"/>
          <a:ext cx="5918200" cy="1645920"/>
        </p:xfrm>
        <a:graphic>
          <a:graphicData uri="http://schemas.openxmlformats.org/drawingml/2006/table">
            <a:tbl>
              <a:tblPr>
                <a:tableStyleId>{5C22544A-7EE6-4342-B048-85BDC9FD1C3A}</a:tableStyleId>
              </a:tblPr>
              <a:tblGrid>
                <a:gridCol w="1651000">
                  <a:extLst>
                    <a:ext uri="{9D8B030D-6E8A-4147-A177-3AD203B41FA5}">
                      <a16:colId xmlns:a16="http://schemas.microsoft.com/office/drawing/2014/main" val="445530111"/>
                    </a:ext>
                  </a:extLst>
                </a:gridCol>
                <a:gridCol w="609600">
                  <a:extLst>
                    <a:ext uri="{9D8B030D-6E8A-4147-A177-3AD203B41FA5}">
                      <a16:colId xmlns:a16="http://schemas.microsoft.com/office/drawing/2014/main" val="2170462294"/>
                    </a:ext>
                  </a:extLst>
                </a:gridCol>
                <a:gridCol w="609600">
                  <a:extLst>
                    <a:ext uri="{9D8B030D-6E8A-4147-A177-3AD203B41FA5}">
                      <a16:colId xmlns:a16="http://schemas.microsoft.com/office/drawing/2014/main" val="433239329"/>
                    </a:ext>
                  </a:extLst>
                </a:gridCol>
                <a:gridCol w="609600">
                  <a:extLst>
                    <a:ext uri="{9D8B030D-6E8A-4147-A177-3AD203B41FA5}">
                      <a16:colId xmlns:a16="http://schemas.microsoft.com/office/drawing/2014/main" val="4265136017"/>
                    </a:ext>
                  </a:extLst>
                </a:gridCol>
                <a:gridCol w="609600">
                  <a:extLst>
                    <a:ext uri="{9D8B030D-6E8A-4147-A177-3AD203B41FA5}">
                      <a16:colId xmlns:a16="http://schemas.microsoft.com/office/drawing/2014/main" val="3580824520"/>
                    </a:ext>
                  </a:extLst>
                </a:gridCol>
                <a:gridCol w="609600">
                  <a:extLst>
                    <a:ext uri="{9D8B030D-6E8A-4147-A177-3AD203B41FA5}">
                      <a16:colId xmlns:a16="http://schemas.microsoft.com/office/drawing/2014/main" val="4178478653"/>
                    </a:ext>
                  </a:extLst>
                </a:gridCol>
                <a:gridCol w="609600">
                  <a:extLst>
                    <a:ext uri="{9D8B030D-6E8A-4147-A177-3AD203B41FA5}">
                      <a16:colId xmlns:a16="http://schemas.microsoft.com/office/drawing/2014/main" val="838756353"/>
                    </a:ext>
                  </a:extLst>
                </a:gridCol>
                <a:gridCol w="609600">
                  <a:extLst>
                    <a:ext uri="{9D8B030D-6E8A-4147-A177-3AD203B41FA5}">
                      <a16:colId xmlns:a16="http://schemas.microsoft.com/office/drawing/2014/main" val="1000777063"/>
                    </a:ext>
                  </a:extLst>
                </a:gridCol>
              </a:tblGrid>
              <a:tr h="182880">
                <a:tc>
                  <a:txBody>
                    <a:bodyPr/>
                    <a:lstStyle/>
                    <a:p>
                      <a:pPr algn="l" fontAlgn="b"/>
                      <a:r>
                        <a:rPr lang="en-US" sz="1100" u="none" strike="noStrike">
                          <a:effectLst/>
                        </a:rPr>
                        <a:t>features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l_thr_id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f_thr_id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resolution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variance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entropy</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93634247"/>
                  </a:ext>
                </a:extLst>
              </a:tr>
              <a:tr h="182880">
                <a:tc>
                  <a:txBody>
                    <a:bodyPr/>
                    <a:lstStyle/>
                    <a:p>
                      <a:pPr algn="l" fontAlgn="b"/>
                      <a:r>
                        <a:rPr lang="en-US" sz="1100" u="none" strike="noStrike">
                          <a:effectLst/>
                        </a:rPr>
                        <a:t>'wdi_ny_gdp_mktp_cd',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2274389"/>
                  </a:ext>
                </a:extLst>
              </a:tr>
              <a:tr h="182880">
                <a:tc>
                  <a:txBody>
                    <a:bodyPr/>
                    <a:lstStyle/>
                    <a:p>
                      <a:pPr algn="l" fontAlgn="b"/>
                      <a:r>
                        <a:rPr lang="en-US" sz="1100" u="none" strike="noStrike">
                          <a:effectLst/>
                        </a:rPr>
                        <a:t>'fvp_lngdp200',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3.74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7246078"/>
                  </a:ext>
                </a:extLst>
              </a:tr>
              <a:tr h="182880">
                <a:tc>
                  <a:txBody>
                    <a:bodyPr/>
                    <a:lstStyle/>
                    <a:p>
                      <a:pPr algn="l" fontAlgn="b"/>
                      <a:r>
                        <a:rPr lang="en-US" sz="1100" u="none" strike="noStrike">
                          <a:effectLst/>
                        </a:rPr>
                        <a:t>'fvp_lngdpcap_nonoilrent',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2.24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365484"/>
                  </a:ext>
                </a:extLst>
              </a:tr>
              <a:tr h="182880">
                <a:tc>
                  <a:txBody>
                    <a:bodyPr/>
                    <a:lstStyle/>
                    <a:p>
                      <a:pPr algn="l" fontAlgn="b"/>
                      <a:r>
                        <a:rPr lang="en-US" sz="1100" u="none" strike="noStrike">
                          <a:effectLst/>
                        </a:rPr>
                        <a:t>'fvp_population200',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0.875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24472396"/>
                  </a:ext>
                </a:extLst>
              </a:tr>
              <a:tr h="182880">
                <a:tc>
                  <a:txBody>
                    <a:bodyPr/>
                    <a:lstStyle/>
                    <a:p>
                      <a:pPr algn="l" fontAlgn="b"/>
                      <a:r>
                        <a:rPr lang="en-US" sz="1100" u="none" strike="noStrike">
                          <a:effectLst/>
                        </a:rPr>
                        <a:t>'vdem_v2x_polyarchy',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9104531"/>
                  </a:ext>
                </a:extLst>
              </a:tr>
              <a:tr h="182880">
                <a:tc>
                  <a:txBody>
                    <a:bodyPr/>
                    <a:lstStyle/>
                    <a:p>
                      <a:pPr algn="l" fontAlgn="b"/>
                      <a:r>
                        <a:rPr lang="en-US" sz="1100" u="none" strike="noStrike">
                          <a:effectLst/>
                        </a:rPr>
                        <a:t>'vdem_v2x_liberal',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3.36</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79471099"/>
                  </a:ext>
                </a:extLst>
              </a:tr>
              <a:tr h="182880">
                <a:tc>
                  <a:txBody>
                    <a:bodyPr/>
                    <a:lstStyle/>
                    <a:p>
                      <a:pPr algn="l" fontAlgn="b"/>
                      <a:r>
                        <a:rPr lang="en-US" sz="1100" u="none" strike="noStrike">
                          <a:effectLst/>
                        </a:rPr>
                        <a:t>vdem_v2x_partip</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3.55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0828830"/>
                  </a:ext>
                </a:extLst>
              </a:tr>
              <a:tr h="182880">
                <a:tc>
                  <a:txBody>
                    <a:bodyPr/>
                    <a:lstStyle/>
                    <a:p>
                      <a:pPr algn="l" fontAlgn="b"/>
                      <a:r>
                        <a:rPr lang="en-US" sz="1100" u="none" strike="noStrike">
                          <a:effectLst/>
                        </a:rPr>
                        <a:t>acled_count_sb</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0.975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3.75</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45762791"/>
                  </a:ext>
                </a:extLst>
              </a:tr>
            </a:tbl>
          </a:graphicData>
        </a:graphic>
      </p:graphicFrame>
    </p:spTree>
    <p:extLst>
      <p:ext uri="{BB962C8B-B14F-4D97-AF65-F5344CB8AC3E}">
        <p14:creationId xmlns:p14="http://schemas.microsoft.com/office/powerpoint/2010/main" val="11611667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A5E20-051C-4D2D-92D6-394DC5936E57}"/>
              </a:ext>
            </a:extLst>
          </p:cNvPr>
          <p:cNvSpPr txBox="1"/>
          <p:nvPr/>
        </p:nvSpPr>
        <p:spPr>
          <a:xfrm>
            <a:off x="269449" y="-97805"/>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a:t>
            </a:r>
            <a:r>
              <a:rPr lang="en-US" sz="3200" b="0" i="0">
                <a:solidFill>
                  <a:srgbClr val="000000"/>
                </a:solidFill>
                <a:effectLst/>
                <a:latin typeface="Linux Libertine"/>
              </a:rPr>
              <a:t>: Congo</a:t>
            </a:r>
            <a:endParaRPr lang="en-US" sz="3200" b="0" dirty="0">
              <a:solidFill>
                <a:srgbClr val="D4D4D4"/>
              </a:solidFill>
              <a:effectLst/>
              <a:latin typeface="Consolas" panose="020B0609020204030204" pitchFamily="49" charset="0"/>
            </a:endParaRPr>
          </a:p>
          <a:p>
            <a:endParaRPr lang="en-US" dirty="0"/>
          </a:p>
        </p:txBody>
      </p:sp>
      <p:sp>
        <p:nvSpPr>
          <p:cNvPr id="5" name="TextBox 4">
            <a:extLst>
              <a:ext uri="{FF2B5EF4-FFF2-40B4-BE49-F238E27FC236}">
                <a16:creationId xmlns:a16="http://schemas.microsoft.com/office/drawing/2014/main" id="{205336E5-0FCA-4811-85BB-27F71CFAFCD6}"/>
              </a:ext>
            </a:extLst>
          </p:cNvPr>
          <p:cNvSpPr txBox="1"/>
          <p:nvPr/>
        </p:nvSpPr>
        <p:spPr>
          <a:xfrm>
            <a:off x="269448" y="460110"/>
            <a:ext cx="11922551" cy="1477328"/>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best </a:t>
            </a:r>
            <a:r>
              <a:rPr lang="en-US" sz="1800" b="0" i="0" u="none" strike="noStrike" dirty="0" err="1">
                <a:solidFill>
                  <a:srgbClr val="000000"/>
                </a:solidFill>
                <a:effectLst/>
                <a:latin typeface="Calibri" panose="020F0502020204030204" pitchFamily="34" charset="0"/>
              </a:rPr>
              <a:t>thr</a:t>
            </a:r>
            <a:r>
              <a:rPr lang="en-US" sz="1800" b="0" i="0" u="none" strike="noStrike" dirty="0">
                <a:solidFill>
                  <a:srgbClr val="000000"/>
                </a:solidFill>
                <a:effectLst/>
                <a:latin typeface="Calibri" panose="020F0502020204030204" pitchFamily="34" charset="0"/>
              </a:rPr>
              <a:t> for l: [56.61224489795919, 74.48979591836735, 0.0, 38.734693877551024, 20.857142857142858, 32.775510204081634, 20.857142857142858, 74.48979591836735] </a:t>
            </a:r>
          </a:p>
          <a:p>
            <a:endParaRPr lang="en-US" dirty="0">
              <a:solidFill>
                <a:srgbClr val="000000"/>
              </a:solidFill>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best </a:t>
            </a:r>
            <a:r>
              <a:rPr lang="en-US" sz="1800" b="0" i="0" u="none" strike="noStrike" dirty="0" err="1">
                <a:solidFill>
                  <a:srgbClr val="000000"/>
                </a:solidFill>
                <a:effectLst/>
                <a:latin typeface="Calibri" panose="020F0502020204030204" pitchFamily="34" charset="0"/>
              </a:rPr>
              <a:t>thr</a:t>
            </a:r>
            <a:r>
              <a:rPr lang="en-US" sz="1800" b="0" i="0" u="none" strike="noStrike" dirty="0">
                <a:solidFill>
                  <a:srgbClr val="000000"/>
                </a:solidFill>
                <a:effectLst/>
                <a:latin typeface="Calibri" panose="020F0502020204030204" pitchFamily="34" charset="0"/>
              </a:rPr>
              <a:t> for f: [29873932653.061222, 11.094844897959184, 6.28139, 62.56691836734694, 0.26783673469387753, 0.28514285714285714, 0.36469387755102045, 42.857142857142854]</a:t>
            </a:r>
            <a:r>
              <a:rPr lang="en-US" dirty="0">
                <a:effectLst/>
              </a:rPr>
              <a:t> </a:t>
            </a:r>
            <a:endParaRPr lang="en-US" dirty="0"/>
          </a:p>
        </p:txBody>
      </p:sp>
      <p:pic>
        <p:nvPicPr>
          <p:cNvPr id="6" name="Picture 5">
            <a:extLst>
              <a:ext uri="{FF2B5EF4-FFF2-40B4-BE49-F238E27FC236}">
                <a16:creationId xmlns:a16="http://schemas.microsoft.com/office/drawing/2014/main" id="{AB925B5B-AC37-4B54-8E05-97DAC6CF49C7}"/>
              </a:ext>
            </a:extLst>
          </p:cNvPr>
          <p:cNvPicPr>
            <a:picLocks noChangeAspect="1"/>
          </p:cNvPicPr>
          <p:nvPr/>
        </p:nvPicPr>
        <p:blipFill>
          <a:blip r:embed="rId3"/>
          <a:stretch>
            <a:fillRect/>
          </a:stretch>
        </p:blipFill>
        <p:spPr>
          <a:xfrm>
            <a:off x="0" y="2727337"/>
            <a:ext cx="3896901" cy="2342286"/>
          </a:xfrm>
          <a:prstGeom prst="rect">
            <a:avLst/>
          </a:prstGeom>
        </p:spPr>
      </p:pic>
      <p:pic>
        <p:nvPicPr>
          <p:cNvPr id="7" name="Picture 6">
            <a:extLst>
              <a:ext uri="{FF2B5EF4-FFF2-40B4-BE49-F238E27FC236}">
                <a16:creationId xmlns:a16="http://schemas.microsoft.com/office/drawing/2014/main" id="{B1213EED-B06D-4396-9568-651060439135}"/>
              </a:ext>
            </a:extLst>
          </p:cNvPr>
          <p:cNvPicPr>
            <a:picLocks noChangeAspect="1"/>
          </p:cNvPicPr>
          <p:nvPr/>
        </p:nvPicPr>
        <p:blipFill>
          <a:blip r:embed="rId4"/>
          <a:stretch>
            <a:fillRect/>
          </a:stretch>
        </p:blipFill>
        <p:spPr>
          <a:xfrm>
            <a:off x="3896900" y="2727337"/>
            <a:ext cx="3896901" cy="2342286"/>
          </a:xfrm>
          <a:prstGeom prst="rect">
            <a:avLst/>
          </a:prstGeom>
        </p:spPr>
      </p:pic>
      <p:pic>
        <p:nvPicPr>
          <p:cNvPr id="8" name="Picture 7">
            <a:extLst>
              <a:ext uri="{FF2B5EF4-FFF2-40B4-BE49-F238E27FC236}">
                <a16:creationId xmlns:a16="http://schemas.microsoft.com/office/drawing/2014/main" id="{A595C2B5-C782-47E2-894B-4F836DDEDBF1}"/>
              </a:ext>
            </a:extLst>
          </p:cNvPr>
          <p:cNvPicPr>
            <a:picLocks noChangeAspect="1"/>
          </p:cNvPicPr>
          <p:nvPr/>
        </p:nvPicPr>
        <p:blipFill>
          <a:blip r:embed="rId5"/>
          <a:stretch>
            <a:fillRect/>
          </a:stretch>
        </p:blipFill>
        <p:spPr>
          <a:xfrm>
            <a:off x="7554321" y="2727337"/>
            <a:ext cx="3896901" cy="2342286"/>
          </a:xfrm>
          <a:prstGeom prst="rect">
            <a:avLst/>
          </a:prstGeom>
        </p:spPr>
      </p:pic>
    </p:spTree>
    <p:extLst>
      <p:ext uri="{BB962C8B-B14F-4D97-AF65-F5344CB8AC3E}">
        <p14:creationId xmlns:p14="http://schemas.microsoft.com/office/powerpoint/2010/main" val="9700433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13FA41-2038-451C-846F-49DD1EA675F5}"/>
              </a:ext>
            </a:extLst>
          </p:cNvPr>
          <p:cNvPicPr>
            <a:picLocks noChangeAspect="1"/>
          </p:cNvPicPr>
          <p:nvPr/>
        </p:nvPicPr>
        <p:blipFill>
          <a:blip r:embed="rId2"/>
          <a:stretch>
            <a:fillRect/>
          </a:stretch>
        </p:blipFill>
        <p:spPr>
          <a:xfrm>
            <a:off x="1974905" y="1593985"/>
            <a:ext cx="7115933" cy="4277131"/>
          </a:xfrm>
          <a:prstGeom prst="rect">
            <a:avLst/>
          </a:prstGeom>
        </p:spPr>
      </p:pic>
    </p:spTree>
    <p:extLst>
      <p:ext uri="{BB962C8B-B14F-4D97-AF65-F5344CB8AC3E}">
        <p14:creationId xmlns:p14="http://schemas.microsoft.com/office/powerpoint/2010/main" val="29596907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802DC-B543-469D-9BAA-15C4C88B32A0}"/>
              </a:ext>
            </a:extLst>
          </p:cNvPr>
          <p:cNvSpPr txBox="1"/>
          <p:nvPr/>
        </p:nvSpPr>
        <p:spPr>
          <a:xfrm>
            <a:off x="269449" y="98142"/>
            <a:ext cx="9725155" cy="861774"/>
          </a:xfrm>
          <a:prstGeom prst="rect">
            <a:avLst/>
          </a:prstGeom>
          <a:noFill/>
        </p:spPr>
        <p:txBody>
          <a:bodyPr wrap="square" rtlCol="0">
            <a:spAutoFit/>
          </a:bodyPr>
          <a:lstStyle/>
          <a:p>
            <a:r>
              <a:rPr lang="en-US" sz="3200" b="0" i="0" dirty="0">
                <a:solidFill>
                  <a:srgbClr val="000000"/>
                </a:solidFill>
                <a:effectLst/>
                <a:latin typeface="Linux Libertine"/>
              </a:rPr>
              <a:t>Conditional Probability Map (original data)</a:t>
            </a:r>
            <a:endParaRPr lang="en-US" dirty="0"/>
          </a:p>
          <a:p>
            <a:endParaRPr lang="en-US" dirty="0"/>
          </a:p>
        </p:txBody>
      </p:sp>
      <p:sp>
        <p:nvSpPr>
          <p:cNvPr id="4" name="TextBox 3">
            <a:extLst>
              <a:ext uri="{FF2B5EF4-FFF2-40B4-BE49-F238E27FC236}">
                <a16:creationId xmlns:a16="http://schemas.microsoft.com/office/drawing/2014/main" id="{1A6CCE18-98FA-4283-A5DE-12CB4EB1FC19}"/>
              </a:ext>
            </a:extLst>
          </p:cNvPr>
          <p:cNvSpPr txBox="1"/>
          <p:nvPr/>
        </p:nvSpPr>
        <p:spPr>
          <a:xfrm>
            <a:off x="269449" y="959916"/>
            <a:ext cx="6097772" cy="369332"/>
          </a:xfrm>
          <a:prstGeom prst="rect">
            <a:avLst/>
          </a:prstGeom>
          <a:noFill/>
        </p:spPr>
        <p:txBody>
          <a:bodyPr wrap="square">
            <a:spAutoFit/>
          </a:bodyPr>
          <a:lstStyle/>
          <a:p>
            <a:r>
              <a:rPr lang="en-US" dirty="0"/>
              <a:t>feature:  </a:t>
            </a:r>
            <a:r>
              <a:rPr lang="en-US" dirty="0" err="1"/>
              <a:t>wdi_ny_gdp_mktp_cd</a:t>
            </a:r>
            <a:endParaRPr lang="en-US" dirty="0"/>
          </a:p>
        </p:txBody>
      </p:sp>
      <p:pic>
        <p:nvPicPr>
          <p:cNvPr id="6" name="Picture 5">
            <a:extLst>
              <a:ext uri="{FF2B5EF4-FFF2-40B4-BE49-F238E27FC236}">
                <a16:creationId xmlns:a16="http://schemas.microsoft.com/office/drawing/2014/main" id="{5C0F3FED-A68A-4835-B760-A75CEE3E3810}"/>
              </a:ext>
            </a:extLst>
          </p:cNvPr>
          <p:cNvPicPr>
            <a:picLocks noChangeAspect="1"/>
          </p:cNvPicPr>
          <p:nvPr/>
        </p:nvPicPr>
        <p:blipFill>
          <a:blip r:embed="rId2"/>
          <a:stretch>
            <a:fillRect/>
          </a:stretch>
        </p:blipFill>
        <p:spPr>
          <a:xfrm>
            <a:off x="584791" y="1329248"/>
            <a:ext cx="2537814" cy="1817624"/>
          </a:xfrm>
          <a:prstGeom prst="rect">
            <a:avLst/>
          </a:prstGeom>
        </p:spPr>
      </p:pic>
      <p:sp>
        <p:nvSpPr>
          <p:cNvPr id="8" name="TextBox 7">
            <a:extLst>
              <a:ext uri="{FF2B5EF4-FFF2-40B4-BE49-F238E27FC236}">
                <a16:creationId xmlns:a16="http://schemas.microsoft.com/office/drawing/2014/main" id="{5E007EBC-E07B-4363-AD52-3DC036C62566}"/>
              </a:ext>
            </a:extLst>
          </p:cNvPr>
          <p:cNvSpPr txBox="1"/>
          <p:nvPr/>
        </p:nvSpPr>
        <p:spPr>
          <a:xfrm>
            <a:off x="3718737" y="959916"/>
            <a:ext cx="6097772" cy="369332"/>
          </a:xfrm>
          <a:prstGeom prst="rect">
            <a:avLst/>
          </a:prstGeom>
          <a:noFill/>
        </p:spPr>
        <p:txBody>
          <a:bodyPr wrap="square">
            <a:spAutoFit/>
          </a:bodyPr>
          <a:lstStyle/>
          <a:p>
            <a:r>
              <a:rPr lang="en-US" dirty="0"/>
              <a:t>fvp_lngdp200</a:t>
            </a:r>
          </a:p>
        </p:txBody>
      </p:sp>
      <p:pic>
        <p:nvPicPr>
          <p:cNvPr id="10" name="Picture 9">
            <a:extLst>
              <a:ext uri="{FF2B5EF4-FFF2-40B4-BE49-F238E27FC236}">
                <a16:creationId xmlns:a16="http://schemas.microsoft.com/office/drawing/2014/main" id="{4B9E48FE-9409-41AD-AC49-FE096FC8A80B}"/>
              </a:ext>
            </a:extLst>
          </p:cNvPr>
          <p:cNvPicPr>
            <a:picLocks noChangeAspect="1"/>
          </p:cNvPicPr>
          <p:nvPr/>
        </p:nvPicPr>
        <p:blipFill>
          <a:blip r:embed="rId3"/>
          <a:stretch>
            <a:fillRect/>
          </a:stretch>
        </p:blipFill>
        <p:spPr>
          <a:xfrm>
            <a:off x="3122605" y="1317179"/>
            <a:ext cx="2537814" cy="1834771"/>
          </a:xfrm>
          <a:prstGeom prst="rect">
            <a:avLst/>
          </a:prstGeom>
        </p:spPr>
      </p:pic>
      <p:sp>
        <p:nvSpPr>
          <p:cNvPr id="12" name="TextBox 11">
            <a:extLst>
              <a:ext uri="{FF2B5EF4-FFF2-40B4-BE49-F238E27FC236}">
                <a16:creationId xmlns:a16="http://schemas.microsoft.com/office/drawing/2014/main" id="{3EF7554D-0803-46F7-A5E8-01FDDD19942F}"/>
              </a:ext>
            </a:extLst>
          </p:cNvPr>
          <p:cNvSpPr txBox="1"/>
          <p:nvPr/>
        </p:nvSpPr>
        <p:spPr>
          <a:xfrm>
            <a:off x="5660419" y="919636"/>
            <a:ext cx="6097772" cy="369332"/>
          </a:xfrm>
          <a:prstGeom prst="rect">
            <a:avLst/>
          </a:prstGeom>
          <a:noFill/>
        </p:spPr>
        <p:txBody>
          <a:bodyPr wrap="square">
            <a:spAutoFit/>
          </a:bodyPr>
          <a:lstStyle/>
          <a:p>
            <a:r>
              <a:rPr lang="en-US" dirty="0" err="1"/>
              <a:t>fvp_lngdpcap_nonoilrent</a:t>
            </a:r>
            <a:endParaRPr lang="en-US" dirty="0"/>
          </a:p>
        </p:txBody>
      </p:sp>
      <p:pic>
        <p:nvPicPr>
          <p:cNvPr id="14" name="Picture 13">
            <a:extLst>
              <a:ext uri="{FF2B5EF4-FFF2-40B4-BE49-F238E27FC236}">
                <a16:creationId xmlns:a16="http://schemas.microsoft.com/office/drawing/2014/main" id="{4A7B89BC-CF80-4629-8C76-5CE8FB8EB8A6}"/>
              </a:ext>
            </a:extLst>
          </p:cNvPr>
          <p:cNvPicPr>
            <a:picLocks noChangeAspect="1"/>
          </p:cNvPicPr>
          <p:nvPr/>
        </p:nvPicPr>
        <p:blipFill>
          <a:blip r:embed="rId4"/>
          <a:stretch>
            <a:fillRect/>
          </a:stretch>
        </p:blipFill>
        <p:spPr>
          <a:xfrm>
            <a:off x="5660419" y="1317817"/>
            <a:ext cx="2526383" cy="1829055"/>
          </a:xfrm>
          <a:prstGeom prst="rect">
            <a:avLst/>
          </a:prstGeom>
        </p:spPr>
      </p:pic>
      <p:sp>
        <p:nvSpPr>
          <p:cNvPr id="16" name="TextBox 15">
            <a:extLst>
              <a:ext uri="{FF2B5EF4-FFF2-40B4-BE49-F238E27FC236}">
                <a16:creationId xmlns:a16="http://schemas.microsoft.com/office/drawing/2014/main" id="{6AE28AF5-DF07-4D6F-94A8-CFCFB85FB07D}"/>
              </a:ext>
            </a:extLst>
          </p:cNvPr>
          <p:cNvSpPr txBox="1"/>
          <p:nvPr/>
        </p:nvSpPr>
        <p:spPr>
          <a:xfrm>
            <a:off x="8381935" y="921557"/>
            <a:ext cx="2522460" cy="369332"/>
          </a:xfrm>
          <a:prstGeom prst="rect">
            <a:avLst/>
          </a:prstGeom>
          <a:noFill/>
        </p:spPr>
        <p:txBody>
          <a:bodyPr wrap="square">
            <a:spAutoFit/>
          </a:bodyPr>
          <a:lstStyle/>
          <a:p>
            <a:r>
              <a:rPr lang="en-US" dirty="0"/>
              <a:t>fvp_population200</a:t>
            </a:r>
          </a:p>
        </p:txBody>
      </p:sp>
      <p:pic>
        <p:nvPicPr>
          <p:cNvPr id="18" name="Picture 17">
            <a:extLst>
              <a:ext uri="{FF2B5EF4-FFF2-40B4-BE49-F238E27FC236}">
                <a16:creationId xmlns:a16="http://schemas.microsoft.com/office/drawing/2014/main" id="{9ED05F0F-ACD4-4DF0-B20A-2AC6D9E38D0B}"/>
              </a:ext>
            </a:extLst>
          </p:cNvPr>
          <p:cNvPicPr>
            <a:picLocks noChangeAspect="1"/>
          </p:cNvPicPr>
          <p:nvPr/>
        </p:nvPicPr>
        <p:blipFill>
          <a:blip r:embed="rId5"/>
          <a:stretch>
            <a:fillRect/>
          </a:stretch>
        </p:blipFill>
        <p:spPr>
          <a:xfrm>
            <a:off x="8355854" y="1296590"/>
            <a:ext cx="2526383" cy="1834771"/>
          </a:xfrm>
          <a:prstGeom prst="rect">
            <a:avLst/>
          </a:prstGeom>
        </p:spPr>
      </p:pic>
      <p:sp>
        <p:nvSpPr>
          <p:cNvPr id="20" name="TextBox 19">
            <a:extLst>
              <a:ext uri="{FF2B5EF4-FFF2-40B4-BE49-F238E27FC236}">
                <a16:creationId xmlns:a16="http://schemas.microsoft.com/office/drawing/2014/main" id="{11FCC3CA-28C1-4B4F-B588-2D0A073B1F2D}"/>
              </a:ext>
            </a:extLst>
          </p:cNvPr>
          <p:cNvSpPr txBox="1"/>
          <p:nvPr/>
        </p:nvSpPr>
        <p:spPr>
          <a:xfrm>
            <a:off x="269449" y="3228217"/>
            <a:ext cx="7326084" cy="369332"/>
          </a:xfrm>
          <a:prstGeom prst="rect">
            <a:avLst/>
          </a:prstGeom>
          <a:noFill/>
        </p:spPr>
        <p:txBody>
          <a:bodyPr wrap="square">
            <a:spAutoFit/>
          </a:bodyPr>
          <a:lstStyle/>
          <a:p>
            <a:r>
              <a:rPr lang="en-US" dirty="0"/>
              <a:t>vdem_v2x_polyarchy</a:t>
            </a:r>
          </a:p>
        </p:txBody>
      </p:sp>
      <p:pic>
        <p:nvPicPr>
          <p:cNvPr id="22" name="Picture 21">
            <a:extLst>
              <a:ext uri="{FF2B5EF4-FFF2-40B4-BE49-F238E27FC236}">
                <a16:creationId xmlns:a16="http://schemas.microsoft.com/office/drawing/2014/main" id="{2D947ED6-5F59-422E-99BD-FCAEF29F6B1B}"/>
              </a:ext>
            </a:extLst>
          </p:cNvPr>
          <p:cNvPicPr>
            <a:picLocks noChangeAspect="1"/>
          </p:cNvPicPr>
          <p:nvPr/>
        </p:nvPicPr>
        <p:blipFill>
          <a:blip r:embed="rId6"/>
          <a:stretch>
            <a:fillRect/>
          </a:stretch>
        </p:blipFill>
        <p:spPr>
          <a:xfrm>
            <a:off x="500324" y="3670848"/>
            <a:ext cx="2526383" cy="1817624"/>
          </a:xfrm>
          <a:prstGeom prst="rect">
            <a:avLst/>
          </a:prstGeom>
        </p:spPr>
      </p:pic>
      <p:sp>
        <p:nvSpPr>
          <p:cNvPr id="24" name="TextBox 23">
            <a:extLst>
              <a:ext uri="{FF2B5EF4-FFF2-40B4-BE49-F238E27FC236}">
                <a16:creationId xmlns:a16="http://schemas.microsoft.com/office/drawing/2014/main" id="{D63FED70-3005-4434-886F-2E82DC0FCA0B}"/>
              </a:ext>
            </a:extLst>
          </p:cNvPr>
          <p:cNvSpPr txBox="1"/>
          <p:nvPr/>
        </p:nvSpPr>
        <p:spPr>
          <a:xfrm>
            <a:off x="3026707" y="3336956"/>
            <a:ext cx="7326084" cy="369332"/>
          </a:xfrm>
          <a:prstGeom prst="rect">
            <a:avLst/>
          </a:prstGeom>
          <a:noFill/>
        </p:spPr>
        <p:txBody>
          <a:bodyPr wrap="square">
            <a:spAutoFit/>
          </a:bodyPr>
          <a:lstStyle/>
          <a:p>
            <a:r>
              <a:rPr lang="en-US" dirty="0"/>
              <a:t>vdem_v2x_liberal</a:t>
            </a:r>
          </a:p>
        </p:txBody>
      </p:sp>
      <p:pic>
        <p:nvPicPr>
          <p:cNvPr id="26" name="Picture 25">
            <a:extLst>
              <a:ext uri="{FF2B5EF4-FFF2-40B4-BE49-F238E27FC236}">
                <a16:creationId xmlns:a16="http://schemas.microsoft.com/office/drawing/2014/main" id="{3BCD3B21-E9BB-44C5-8A06-F5E9001014D6}"/>
              </a:ext>
            </a:extLst>
          </p:cNvPr>
          <p:cNvPicPr>
            <a:picLocks noChangeAspect="1"/>
          </p:cNvPicPr>
          <p:nvPr/>
        </p:nvPicPr>
        <p:blipFill>
          <a:blip r:embed="rId7"/>
          <a:stretch>
            <a:fillRect/>
          </a:stretch>
        </p:blipFill>
        <p:spPr>
          <a:xfrm>
            <a:off x="3044451" y="3670848"/>
            <a:ext cx="2532098" cy="1829055"/>
          </a:xfrm>
          <a:prstGeom prst="rect">
            <a:avLst/>
          </a:prstGeom>
        </p:spPr>
      </p:pic>
      <p:sp>
        <p:nvSpPr>
          <p:cNvPr id="28" name="TextBox 27">
            <a:extLst>
              <a:ext uri="{FF2B5EF4-FFF2-40B4-BE49-F238E27FC236}">
                <a16:creationId xmlns:a16="http://schemas.microsoft.com/office/drawing/2014/main" id="{F4B1BE7C-D780-4F00-9371-02071CCB7D73}"/>
              </a:ext>
            </a:extLst>
          </p:cNvPr>
          <p:cNvSpPr txBox="1"/>
          <p:nvPr/>
        </p:nvSpPr>
        <p:spPr>
          <a:xfrm>
            <a:off x="5881575" y="3234227"/>
            <a:ext cx="7326084" cy="369332"/>
          </a:xfrm>
          <a:prstGeom prst="rect">
            <a:avLst/>
          </a:prstGeom>
          <a:noFill/>
        </p:spPr>
        <p:txBody>
          <a:bodyPr wrap="square">
            <a:spAutoFit/>
          </a:bodyPr>
          <a:lstStyle/>
          <a:p>
            <a:r>
              <a:rPr lang="en-US" dirty="0"/>
              <a:t>vdem_v2x_partip</a:t>
            </a:r>
          </a:p>
        </p:txBody>
      </p:sp>
      <p:pic>
        <p:nvPicPr>
          <p:cNvPr id="30" name="Picture 29">
            <a:extLst>
              <a:ext uri="{FF2B5EF4-FFF2-40B4-BE49-F238E27FC236}">
                <a16:creationId xmlns:a16="http://schemas.microsoft.com/office/drawing/2014/main" id="{8FCF086B-C124-4676-86F8-672DD6DA8E48}"/>
              </a:ext>
            </a:extLst>
          </p:cNvPr>
          <p:cNvPicPr>
            <a:picLocks noChangeAspect="1"/>
          </p:cNvPicPr>
          <p:nvPr/>
        </p:nvPicPr>
        <p:blipFill>
          <a:blip r:embed="rId8"/>
          <a:stretch>
            <a:fillRect/>
          </a:stretch>
        </p:blipFill>
        <p:spPr>
          <a:xfrm>
            <a:off x="5691986" y="3705413"/>
            <a:ext cx="2526383" cy="1823339"/>
          </a:xfrm>
          <a:prstGeom prst="rect">
            <a:avLst/>
          </a:prstGeom>
        </p:spPr>
      </p:pic>
      <p:sp>
        <p:nvSpPr>
          <p:cNvPr id="32" name="TextBox 31">
            <a:extLst>
              <a:ext uri="{FF2B5EF4-FFF2-40B4-BE49-F238E27FC236}">
                <a16:creationId xmlns:a16="http://schemas.microsoft.com/office/drawing/2014/main" id="{3151559A-2A70-4B8C-BE87-A9055A749F26}"/>
              </a:ext>
            </a:extLst>
          </p:cNvPr>
          <p:cNvSpPr txBox="1"/>
          <p:nvPr/>
        </p:nvSpPr>
        <p:spPr>
          <a:xfrm>
            <a:off x="8736014" y="3284679"/>
            <a:ext cx="1996937" cy="369332"/>
          </a:xfrm>
          <a:prstGeom prst="rect">
            <a:avLst/>
          </a:prstGeom>
          <a:noFill/>
        </p:spPr>
        <p:txBody>
          <a:bodyPr wrap="square">
            <a:spAutoFit/>
          </a:bodyPr>
          <a:lstStyle/>
          <a:p>
            <a:r>
              <a:rPr lang="en-US" dirty="0" err="1"/>
              <a:t>acled_count_sb</a:t>
            </a:r>
            <a:endParaRPr lang="en-US" dirty="0"/>
          </a:p>
        </p:txBody>
      </p:sp>
      <p:pic>
        <p:nvPicPr>
          <p:cNvPr id="34" name="Picture 33">
            <a:extLst>
              <a:ext uri="{FF2B5EF4-FFF2-40B4-BE49-F238E27FC236}">
                <a16:creationId xmlns:a16="http://schemas.microsoft.com/office/drawing/2014/main" id="{4E18997A-8A12-4EBF-98A2-192A3C07DA05}"/>
              </a:ext>
            </a:extLst>
          </p:cNvPr>
          <p:cNvPicPr>
            <a:picLocks noChangeAspect="1"/>
          </p:cNvPicPr>
          <p:nvPr/>
        </p:nvPicPr>
        <p:blipFill>
          <a:blip r:embed="rId9"/>
          <a:stretch>
            <a:fillRect/>
          </a:stretch>
        </p:blipFill>
        <p:spPr>
          <a:xfrm>
            <a:off x="8383728" y="3654011"/>
            <a:ext cx="2520667" cy="1817624"/>
          </a:xfrm>
          <a:prstGeom prst="rect">
            <a:avLst/>
          </a:prstGeom>
        </p:spPr>
      </p:pic>
      <p:sp>
        <p:nvSpPr>
          <p:cNvPr id="36" name="TextBox 35">
            <a:extLst>
              <a:ext uri="{FF2B5EF4-FFF2-40B4-BE49-F238E27FC236}">
                <a16:creationId xmlns:a16="http://schemas.microsoft.com/office/drawing/2014/main" id="{9C94454E-ADE6-4DB2-9EB7-61BD79FC0EC3}"/>
              </a:ext>
            </a:extLst>
          </p:cNvPr>
          <p:cNvSpPr txBox="1"/>
          <p:nvPr/>
        </p:nvSpPr>
        <p:spPr>
          <a:xfrm>
            <a:off x="500324" y="5992576"/>
            <a:ext cx="5145511" cy="923330"/>
          </a:xfrm>
          <a:prstGeom prst="rect">
            <a:avLst/>
          </a:prstGeom>
          <a:noFill/>
        </p:spPr>
        <p:txBody>
          <a:bodyPr wrap="none" rtlCol="0">
            <a:spAutoFit/>
          </a:bodyPr>
          <a:lstStyle/>
          <a:p>
            <a:r>
              <a:rPr lang="en-US" dirty="0"/>
              <a:t>For certain features, may not using the original data, </a:t>
            </a:r>
          </a:p>
          <a:p>
            <a:pPr marL="342900" indent="-342900">
              <a:buAutoNum type="arabicPeriod"/>
            </a:pPr>
            <a:r>
              <a:rPr lang="en-US" dirty="0"/>
              <a:t>Deviation or |deviation|</a:t>
            </a:r>
          </a:p>
          <a:p>
            <a:pPr marL="342900" indent="-342900">
              <a:buAutoNum type="arabicPeriod"/>
            </a:pPr>
            <a:r>
              <a:rPr lang="en-US" dirty="0"/>
              <a:t>Opposite direction to set up threshold.  </a:t>
            </a:r>
          </a:p>
        </p:txBody>
      </p:sp>
    </p:spTree>
    <p:extLst>
      <p:ext uri="{BB962C8B-B14F-4D97-AF65-F5344CB8AC3E}">
        <p14:creationId xmlns:p14="http://schemas.microsoft.com/office/powerpoint/2010/main" val="357990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pic>
        <p:nvPicPr>
          <p:cNvPr id="7" name="Picture 6">
            <a:extLst>
              <a:ext uri="{FF2B5EF4-FFF2-40B4-BE49-F238E27FC236}">
                <a16:creationId xmlns:a16="http://schemas.microsoft.com/office/drawing/2014/main" id="{9F52CBD3-5BDC-4FED-825C-E0259E338CDB}"/>
              </a:ext>
            </a:extLst>
          </p:cNvPr>
          <p:cNvPicPr>
            <a:picLocks noChangeAspect="1"/>
          </p:cNvPicPr>
          <p:nvPr/>
        </p:nvPicPr>
        <p:blipFill>
          <a:blip r:embed="rId3"/>
          <a:stretch>
            <a:fillRect/>
          </a:stretch>
        </p:blipFill>
        <p:spPr>
          <a:xfrm>
            <a:off x="307032" y="1387594"/>
            <a:ext cx="7191375" cy="2838450"/>
          </a:xfrm>
          <a:prstGeom prst="rect">
            <a:avLst/>
          </a:prstGeom>
        </p:spPr>
      </p:pic>
      <p:pic>
        <p:nvPicPr>
          <p:cNvPr id="13" name="Picture 12">
            <a:extLst>
              <a:ext uri="{FF2B5EF4-FFF2-40B4-BE49-F238E27FC236}">
                <a16:creationId xmlns:a16="http://schemas.microsoft.com/office/drawing/2014/main" id="{EAD0E9C0-FB56-4042-A79E-D493D049BB16}"/>
              </a:ext>
            </a:extLst>
          </p:cNvPr>
          <p:cNvPicPr>
            <a:picLocks noChangeAspect="1"/>
          </p:cNvPicPr>
          <p:nvPr/>
        </p:nvPicPr>
        <p:blipFill>
          <a:blip r:embed="rId4"/>
          <a:stretch>
            <a:fillRect/>
          </a:stretch>
        </p:blipFill>
        <p:spPr>
          <a:xfrm>
            <a:off x="307032" y="950269"/>
            <a:ext cx="7955970" cy="323116"/>
          </a:xfrm>
          <a:prstGeom prst="rect">
            <a:avLst/>
          </a:prstGeom>
        </p:spPr>
      </p:pic>
      <p:pic>
        <p:nvPicPr>
          <p:cNvPr id="14" name="Picture 13">
            <a:extLst>
              <a:ext uri="{FF2B5EF4-FFF2-40B4-BE49-F238E27FC236}">
                <a16:creationId xmlns:a16="http://schemas.microsoft.com/office/drawing/2014/main" id="{B4335EC3-2676-4A12-9264-49AA94631950}"/>
              </a:ext>
            </a:extLst>
          </p:cNvPr>
          <p:cNvPicPr>
            <a:picLocks noChangeAspect="1"/>
          </p:cNvPicPr>
          <p:nvPr/>
        </p:nvPicPr>
        <p:blipFill>
          <a:blip r:embed="rId5"/>
          <a:stretch>
            <a:fillRect/>
          </a:stretch>
        </p:blipFill>
        <p:spPr>
          <a:xfrm>
            <a:off x="307032" y="4585648"/>
            <a:ext cx="7888908" cy="1572904"/>
          </a:xfrm>
          <a:prstGeom prst="rect">
            <a:avLst/>
          </a:prstGeom>
        </p:spPr>
      </p:pic>
    </p:spTree>
    <p:extLst>
      <p:ext uri="{BB962C8B-B14F-4D97-AF65-F5344CB8AC3E}">
        <p14:creationId xmlns:p14="http://schemas.microsoft.com/office/powerpoint/2010/main" val="766310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set 1 with rules</a:t>
            </a:r>
          </a:p>
          <a:p>
            <a:pPr lvl="2"/>
            <a:r>
              <a:rPr lang="en-US" dirty="0"/>
              <a:t>Simulate: one sentence</a:t>
            </a:r>
          </a:p>
          <a:p>
            <a:pPr lvl="2"/>
            <a:r>
              <a:rPr lang="en-US" dirty="0"/>
              <a:t>literals</a:t>
            </a:r>
          </a:p>
          <a:p>
            <a:pPr lvl="3"/>
            <a:r>
              <a:rPr lang="en-US" dirty="0"/>
              <a:t>1 Perpetrator: government (0 means no perpetrator, 1 means government)</a:t>
            </a:r>
          </a:p>
          <a:p>
            <a:pPr lvl="3"/>
            <a:r>
              <a:rPr lang="en-US" dirty="0"/>
              <a:t>1 victims: children (0 means no victims, 1 means children)</a:t>
            </a:r>
          </a:p>
          <a:p>
            <a:pPr lvl="3"/>
            <a:r>
              <a:rPr lang="en-US" dirty="0"/>
              <a:t>violation: (0 means no violation, 1 means there is violation)</a:t>
            </a:r>
          </a:p>
          <a:p>
            <a:pPr lvl="3"/>
            <a:r>
              <a:rPr lang="en-US" dirty="0"/>
              <a:t>Output: (1: severe; 0: not severe)</a:t>
            </a:r>
          </a:p>
          <a:p>
            <a:pPr lvl="2"/>
            <a:r>
              <a:rPr lang="en-US" dirty="0"/>
              <a:t>Rules</a:t>
            </a:r>
          </a:p>
          <a:p>
            <a:pPr lvl="3"/>
            <a:r>
              <a:rPr lang="en-US" dirty="0"/>
              <a:t>If government and children and violation </a:t>
            </a:r>
            <a:r>
              <a:rPr lang="en-US" dirty="0">
                <a:sym typeface="Wingdings" panose="05000000000000000000" pitchFamily="2" charset="2"/>
              </a:rPr>
              <a:t> severe</a:t>
            </a:r>
          </a:p>
          <a:p>
            <a:pPr lvl="3"/>
            <a:r>
              <a:rPr lang="en-US" dirty="0">
                <a:sym typeface="Wingdings" panose="05000000000000000000" pitchFamily="2" charset="2"/>
              </a:rPr>
              <a:t>Otherwise -&gt; not severe</a:t>
            </a:r>
          </a:p>
          <a:p>
            <a:pPr lvl="3"/>
            <a:r>
              <a:rPr lang="en-US" dirty="0">
                <a:sym typeface="Wingdings" panose="05000000000000000000" pitchFamily="2" charset="2"/>
              </a:rPr>
              <a:t>Summary: AND</a:t>
            </a:r>
          </a:p>
          <a:p>
            <a:pPr lvl="2"/>
            <a:r>
              <a:rPr lang="en-US" dirty="0">
                <a:sym typeface="Wingdings" panose="05000000000000000000" pitchFamily="2" charset="2"/>
              </a:rPr>
              <a:t>All possibility:</a:t>
            </a:r>
          </a:p>
          <a:p>
            <a:pPr marL="1371600" lvl="3" indent="0">
              <a:buNone/>
            </a:pPr>
            <a:endParaRPr lang="en-US" dirty="0"/>
          </a:p>
        </p:txBody>
      </p:sp>
      <p:graphicFrame>
        <p:nvGraphicFramePr>
          <p:cNvPr id="5" name="Table 4">
            <a:extLst>
              <a:ext uri="{FF2B5EF4-FFF2-40B4-BE49-F238E27FC236}">
                <a16:creationId xmlns:a16="http://schemas.microsoft.com/office/drawing/2014/main" id="{8BEB432F-5692-4460-A730-E75C9E6E4E2D}"/>
              </a:ext>
            </a:extLst>
          </p:cNvPr>
          <p:cNvGraphicFramePr>
            <a:graphicFrameLocks noGrp="1"/>
          </p:cNvGraphicFramePr>
          <p:nvPr>
            <p:extLst>
              <p:ext uri="{D42A27DB-BD31-4B8C-83A1-F6EECF244321}">
                <p14:modId xmlns:p14="http://schemas.microsoft.com/office/powerpoint/2010/main" val="1244770443"/>
              </p:ext>
            </p:extLst>
          </p:nvPr>
        </p:nvGraphicFramePr>
        <p:xfrm>
          <a:off x="4158763" y="4028491"/>
          <a:ext cx="6778866" cy="1897380"/>
        </p:xfrm>
        <a:graphic>
          <a:graphicData uri="http://schemas.openxmlformats.org/drawingml/2006/table">
            <a:tbl>
              <a:tblPr firstRow="1" bandRow="1">
                <a:tableStyleId>{5C22544A-7EE6-4342-B048-85BDC9FD1C3A}</a:tableStyleId>
              </a:tblPr>
              <a:tblGrid>
                <a:gridCol w="891956">
                  <a:extLst>
                    <a:ext uri="{9D8B030D-6E8A-4147-A177-3AD203B41FA5}">
                      <a16:colId xmlns:a16="http://schemas.microsoft.com/office/drawing/2014/main" val="2509452786"/>
                    </a:ext>
                  </a:extLst>
                </a:gridCol>
                <a:gridCol w="891956">
                  <a:extLst>
                    <a:ext uri="{9D8B030D-6E8A-4147-A177-3AD203B41FA5}">
                      <a16:colId xmlns:a16="http://schemas.microsoft.com/office/drawing/2014/main" val="3325729019"/>
                    </a:ext>
                  </a:extLst>
                </a:gridCol>
                <a:gridCol w="891956">
                  <a:extLst>
                    <a:ext uri="{9D8B030D-6E8A-4147-A177-3AD203B41FA5}">
                      <a16:colId xmlns:a16="http://schemas.microsoft.com/office/drawing/2014/main" val="1331965673"/>
                    </a:ext>
                  </a:extLst>
                </a:gridCol>
                <a:gridCol w="891956">
                  <a:extLst>
                    <a:ext uri="{9D8B030D-6E8A-4147-A177-3AD203B41FA5}">
                      <a16:colId xmlns:a16="http://schemas.microsoft.com/office/drawing/2014/main" val="1573817492"/>
                    </a:ext>
                  </a:extLst>
                </a:gridCol>
                <a:gridCol w="891956">
                  <a:extLst>
                    <a:ext uri="{9D8B030D-6E8A-4147-A177-3AD203B41FA5}">
                      <a16:colId xmlns:a16="http://schemas.microsoft.com/office/drawing/2014/main" val="3225226433"/>
                    </a:ext>
                  </a:extLst>
                </a:gridCol>
                <a:gridCol w="713565">
                  <a:extLst>
                    <a:ext uri="{9D8B030D-6E8A-4147-A177-3AD203B41FA5}">
                      <a16:colId xmlns:a16="http://schemas.microsoft.com/office/drawing/2014/main" val="1743266262"/>
                    </a:ext>
                  </a:extLst>
                </a:gridCol>
                <a:gridCol w="713565">
                  <a:extLst>
                    <a:ext uri="{9D8B030D-6E8A-4147-A177-3AD203B41FA5}">
                      <a16:colId xmlns:a16="http://schemas.microsoft.com/office/drawing/2014/main" val="699858830"/>
                    </a:ext>
                  </a:extLst>
                </a:gridCol>
                <a:gridCol w="891956">
                  <a:extLst>
                    <a:ext uri="{9D8B030D-6E8A-4147-A177-3AD203B41FA5}">
                      <a16:colId xmlns:a16="http://schemas.microsoft.com/office/drawing/2014/main" val="2466200425"/>
                    </a:ext>
                  </a:extLst>
                </a:gridCol>
              </a:tblGrid>
              <a:tr h="182880">
                <a:tc>
                  <a:txBody>
                    <a:bodyPr/>
                    <a:lstStyle/>
                    <a:p>
                      <a:pPr algn="l" fontAlgn="b"/>
                      <a:r>
                        <a:rPr lang="en-US" sz="1200" u="none" strike="noStrike" dirty="0">
                          <a:effectLst/>
                        </a:rPr>
                        <a:t>government</a:t>
                      </a:r>
                      <a:endParaRPr lang="en-US"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a:effectLst/>
                        </a:rPr>
                        <a:t>children</a:t>
                      </a:r>
                      <a:endParaRPr lang="en-US"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violation</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not government</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not children</a:t>
                      </a:r>
                      <a:endParaRPr lang="en-US" sz="12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1200" u="none" strike="noStrike">
                          <a:effectLst/>
                        </a:rPr>
                        <a:t>not violation</a:t>
                      </a:r>
                      <a:endParaRPr lang="en-US" sz="12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a:txBody>
                    <a:bodyPr/>
                    <a:lstStyle/>
                    <a:p>
                      <a:pPr algn="l" fontAlgn="b"/>
                      <a:r>
                        <a:rPr lang="en-US" sz="1200" u="none" strike="noStrike">
                          <a:effectLst/>
                        </a:rPr>
                        <a:t>severe</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0457262"/>
                  </a:ext>
                </a:extLst>
              </a:tr>
              <a:tr h="18288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3030125"/>
                  </a:ext>
                </a:extLst>
              </a:tr>
              <a:tr h="18288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49159223"/>
                  </a:ext>
                </a:extLst>
              </a:tr>
              <a:tr h="18288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33737766"/>
                  </a:ext>
                </a:extLst>
              </a:tr>
              <a:tr h="182880">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6644292"/>
                  </a:ext>
                </a:extLst>
              </a:tr>
              <a:tr h="182880">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7347374"/>
                  </a:ext>
                </a:extLst>
              </a:tr>
              <a:tr h="182880">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4677719"/>
                  </a:ext>
                </a:extLst>
              </a:tr>
              <a:tr h="182880">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3239038"/>
                  </a:ext>
                </a:extLst>
              </a:tr>
              <a:tr h="182880">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95052179"/>
                  </a:ext>
                </a:extLst>
              </a:tr>
            </a:tbl>
          </a:graphicData>
        </a:graphic>
      </p:graphicFrame>
    </p:spTree>
    <p:extLst>
      <p:ext uri="{BB962C8B-B14F-4D97-AF65-F5344CB8AC3E}">
        <p14:creationId xmlns:p14="http://schemas.microsoft.com/office/powerpoint/2010/main" val="40147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set 1 with rules</a:t>
            </a:r>
          </a:p>
          <a:p>
            <a:pPr lvl="2"/>
            <a:r>
              <a:rPr lang="en-US" dirty="0"/>
              <a:t>Result: </a:t>
            </a:r>
            <a:r>
              <a:rPr lang="en-US" dirty="0" err="1"/>
              <a:t>pred_accuracy</a:t>
            </a:r>
            <a:r>
              <a:rPr lang="en-US" dirty="0"/>
              <a:t> = 1</a:t>
            </a:r>
          </a:p>
          <a:p>
            <a:pPr lvl="1"/>
            <a:r>
              <a:rPr lang="en-US" dirty="0"/>
              <a:t>Data set with noise</a:t>
            </a:r>
          </a:p>
          <a:p>
            <a:pPr lvl="2"/>
            <a:r>
              <a:rPr lang="en-US" dirty="0"/>
              <a:t>Set up % noise in training set, but not test set</a:t>
            </a:r>
          </a:p>
          <a:p>
            <a:pPr marL="1371600" lvl="3" indent="0">
              <a:buNone/>
            </a:pPr>
            <a:r>
              <a:rPr lang="en-US" dirty="0"/>
              <a:t>			</a:t>
            </a:r>
          </a:p>
        </p:txBody>
      </p:sp>
      <p:graphicFrame>
        <p:nvGraphicFramePr>
          <p:cNvPr id="7" name="Object 6">
            <a:extLst>
              <a:ext uri="{FF2B5EF4-FFF2-40B4-BE49-F238E27FC236}">
                <a16:creationId xmlns:a16="http://schemas.microsoft.com/office/drawing/2014/main" id="{0929A7C4-3B09-471A-8A30-CCCC744CC602}"/>
              </a:ext>
            </a:extLst>
          </p:cNvPr>
          <p:cNvGraphicFramePr>
            <a:graphicFrameLocks noChangeAspect="1"/>
          </p:cNvGraphicFramePr>
          <p:nvPr>
            <p:extLst>
              <p:ext uri="{D42A27DB-BD31-4B8C-83A1-F6EECF244321}">
                <p14:modId xmlns:p14="http://schemas.microsoft.com/office/powerpoint/2010/main" val="2764726970"/>
              </p:ext>
            </p:extLst>
          </p:nvPr>
        </p:nvGraphicFramePr>
        <p:xfrm>
          <a:off x="1341683" y="2261395"/>
          <a:ext cx="7064375" cy="373063"/>
        </p:xfrm>
        <a:graphic>
          <a:graphicData uri="http://schemas.openxmlformats.org/presentationml/2006/ole">
            <mc:AlternateContent xmlns:mc="http://schemas.openxmlformats.org/markup-compatibility/2006">
              <mc:Choice xmlns:v="urn:schemas-microsoft-com:vml" Requires="v">
                <p:oleObj name="Worksheet" r:id="rId2" imgW="7063846" imgH="373301" progId="Excel.Sheet.12">
                  <p:embed/>
                </p:oleObj>
              </mc:Choice>
              <mc:Fallback>
                <p:oleObj name="Worksheet" r:id="rId2" imgW="7063846" imgH="373301" progId="Excel.Sheet.12">
                  <p:embed/>
                  <p:pic>
                    <p:nvPicPr>
                      <p:cNvPr id="7" name="Object 6">
                        <a:extLst>
                          <a:ext uri="{FF2B5EF4-FFF2-40B4-BE49-F238E27FC236}">
                            <a16:creationId xmlns:a16="http://schemas.microsoft.com/office/drawing/2014/main" id="{0929A7C4-3B09-471A-8A30-CCCC744CC602}"/>
                          </a:ext>
                        </a:extLst>
                      </p:cNvPr>
                      <p:cNvPicPr/>
                      <p:nvPr/>
                    </p:nvPicPr>
                    <p:blipFill>
                      <a:blip r:embed="rId3"/>
                      <a:stretch>
                        <a:fillRect/>
                      </a:stretch>
                    </p:blipFill>
                    <p:spPr>
                      <a:xfrm>
                        <a:off x="1341683" y="2261395"/>
                        <a:ext cx="7064375" cy="373063"/>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178EDDD9-1F9D-4935-8640-30258C584087}"/>
              </a:ext>
            </a:extLst>
          </p:cNvPr>
          <p:cNvPicPr>
            <a:picLocks noChangeAspect="1"/>
          </p:cNvPicPr>
          <p:nvPr/>
        </p:nvPicPr>
        <p:blipFill>
          <a:blip r:embed="rId4"/>
          <a:stretch>
            <a:fillRect/>
          </a:stretch>
        </p:blipFill>
        <p:spPr>
          <a:xfrm>
            <a:off x="2698437" y="2871851"/>
            <a:ext cx="5707621" cy="3430645"/>
          </a:xfrm>
          <a:prstGeom prst="rect">
            <a:avLst/>
          </a:prstGeom>
        </p:spPr>
      </p:pic>
    </p:spTree>
    <p:extLst>
      <p:ext uri="{BB962C8B-B14F-4D97-AF65-F5344CB8AC3E}">
        <p14:creationId xmlns:p14="http://schemas.microsoft.com/office/powerpoint/2010/main" val="2210013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pic>
        <p:nvPicPr>
          <p:cNvPr id="4" name="Picture 3">
            <a:extLst>
              <a:ext uri="{FF2B5EF4-FFF2-40B4-BE49-F238E27FC236}">
                <a16:creationId xmlns:a16="http://schemas.microsoft.com/office/drawing/2014/main" id="{66CAD524-777F-47F4-AE5D-1027E1F94271}"/>
              </a:ext>
            </a:extLst>
          </p:cNvPr>
          <p:cNvPicPr>
            <a:picLocks noChangeAspect="1"/>
          </p:cNvPicPr>
          <p:nvPr/>
        </p:nvPicPr>
        <p:blipFill>
          <a:blip r:embed="rId3"/>
          <a:stretch>
            <a:fillRect/>
          </a:stretch>
        </p:blipFill>
        <p:spPr>
          <a:xfrm>
            <a:off x="328179" y="1384201"/>
            <a:ext cx="9124950" cy="771525"/>
          </a:xfrm>
          <a:prstGeom prst="rect">
            <a:avLst/>
          </a:prstGeom>
        </p:spPr>
      </p:pic>
      <p:pic>
        <p:nvPicPr>
          <p:cNvPr id="6" name="Picture 5">
            <a:extLst>
              <a:ext uri="{FF2B5EF4-FFF2-40B4-BE49-F238E27FC236}">
                <a16:creationId xmlns:a16="http://schemas.microsoft.com/office/drawing/2014/main" id="{406F0254-F4FF-462B-A46B-4B9891D49CD1}"/>
              </a:ext>
            </a:extLst>
          </p:cNvPr>
          <p:cNvPicPr>
            <a:picLocks noChangeAspect="1"/>
          </p:cNvPicPr>
          <p:nvPr/>
        </p:nvPicPr>
        <p:blipFill>
          <a:blip r:embed="rId4"/>
          <a:stretch>
            <a:fillRect/>
          </a:stretch>
        </p:blipFill>
        <p:spPr>
          <a:xfrm>
            <a:off x="328179" y="2736705"/>
            <a:ext cx="7886700" cy="1571625"/>
          </a:xfrm>
          <a:prstGeom prst="rect">
            <a:avLst/>
          </a:prstGeom>
        </p:spPr>
      </p:pic>
      <p:pic>
        <p:nvPicPr>
          <p:cNvPr id="9" name="Picture 8">
            <a:extLst>
              <a:ext uri="{FF2B5EF4-FFF2-40B4-BE49-F238E27FC236}">
                <a16:creationId xmlns:a16="http://schemas.microsoft.com/office/drawing/2014/main" id="{7DF3E628-EFDE-41A2-A69C-5C8BE859C7C5}"/>
              </a:ext>
            </a:extLst>
          </p:cNvPr>
          <p:cNvPicPr>
            <a:picLocks noChangeAspect="1"/>
          </p:cNvPicPr>
          <p:nvPr/>
        </p:nvPicPr>
        <p:blipFill>
          <a:blip r:embed="rId5"/>
          <a:stretch>
            <a:fillRect/>
          </a:stretch>
        </p:blipFill>
        <p:spPr>
          <a:xfrm>
            <a:off x="328179" y="4944772"/>
            <a:ext cx="8162925" cy="1428750"/>
          </a:xfrm>
          <a:prstGeom prst="rect">
            <a:avLst/>
          </a:prstGeom>
        </p:spPr>
      </p:pic>
      <p:sp>
        <p:nvSpPr>
          <p:cNvPr id="10" name="Oval 9">
            <a:extLst>
              <a:ext uri="{FF2B5EF4-FFF2-40B4-BE49-F238E27FC236}">
                <a16:creationId xmlns:a16="http://schemas.microsoft.com/office/drawing/2014/main" id="{CD918214-0379-4C34-B14D-9755D2212B57}"/>
              </a:ext>
            </a:extLst>
          </p:cNvPr>
          <p:cNvSpPr/>
          <p:nvPr/>
        </p:nvSpPr>
        <p:spPr>
          <a:xfrm>
            <a:off x="1652154" y="2935043"/>
            <a:ext cx="737755" cy="1428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74AAB4-922F-4DD9-B846-D3EC7F6E6A08}"/>
              </a:ext>
            </a:extLst>
          </p:cNvPr>
          <p:cNvSpPr/>
          <p:nvPr/>
        </p:nvSpPr>
        <p:spPr>
          <a:xfrm>
            <a:off x="2874818" y="1502718"/>
            <a:ext cx="737755" cy="7715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1A8425-14D6-4D8C-8DE1-D79BF8F1F723}"/>
              </a:ext>
            </a:extLst>
          </p:cNvPr>
          <p:cNvSpPr/>
          <p:nvPr/>
        </p:nvSpPr>
        <p:spPr>
          <a:xfrm>
            <a:off x="1314449" y="5026733"/>
            <a:ext cx="2686051" cy="1701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43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994765"/>
          </a:xfrm>
        </p:spPr>
        <p:txBody>
          <a:bodyPr>
            <a:normAutofit/>
          </a:bodyPr>
          <a:lstStyle/>
          <a:p>
            <a:pPr lvl="1"/>
            <a:r>
              <a:rPr lang="en-US" dirty="0"/>
              <a:t>Data set 2-1 with rules</a:t>
            </a:r>
          </a:p>
          <a:p>
            <a:pPr lvl="2"/>
            <a:r>
              <a:rPr lang="en-US" dirty="0"/>
              <a:t>Simulate: one sentence, a little bit more complicated situation</a:t>
            </a:r>
          </a:p>
          <a:p>
            <a:pPr lvl="2"/>
            <a:r>
              <a:rPr lang="en-US" dirty="0" err="1"/>
              <a:t>librals</a:t>
            </a:r>
            <a:endParaRPr lang="en-US" dirty="0"/>
          </a:p>
          <a:p>
            <a:pPr lvl="3"/>
            <a:r>
              <a:rPr lang="en-US" dirty="0"/>
              <a:t>1 Perpetrator: government (0 or 1)</a:t>
            </a:r>
          </a:p>
          <a:p>
            <a:pPr lvl="3"/>
            <a:r>
              <a:rPr lang="en-US" dirty="0"/>
              <a:t>2 victims: </a:t>
            </a:r>
          </a:p>
          <a:p>
            <a:pPr lvl="4"/>
            <a:r>
              <a:rPr lang="en-US" dirty="0"/>
              <a:t>children (0 or 1)</a:t>
            </a:r>
          </a:p>
          <a:p>
            <a:pPr lvl="4"/>
            <a:r>
              <a:rPr lang="en-US" dirty="0"/>
              <a:t>Women (0 or 1)</a:t>
            </a:r>
          </a:p>
          <a:p>
            <a:pPr lvl="3"/>
            <a:r>
              <a:rPr lang="en-US" dirty="0"/>
              <a:t>violation: (0 means no violation, 1 means there is violation)</a:t>
            </a:r>
          </a:p>
          <a:p>
            <a:pPr marL="1828800" lvl="4" indent="0">
              <a:buNone/>
            </a:pPr>
            <a:endParaRPr lang="en-US" dirty="0"/>
          </a:p>
          <a:p>
            <a:pPr lvl="3"/>
            <a:r>
              <a:rPr lang="en-US" dirty="0"/>
              <a:t>Output: (1: severe; 0: not severe)</a:t>
            </a:r>
          </a:p>
          <a:p>
            <a:pPr lvl="2"/>
            <a:r>
              <a:rPr lang="en-US" dirty="0"/>
              <a:t>Rules</a:t>
            </a:r>
          </a:p>
          <a:p>
            <a:pPr lvl="3"/>
            <a:r>
              <a:rPr lang="en-US" dirty="0"/>
              <a:t>if govern AND Children AND violations then severe:  [1 1 0 1 0 0 1 0] -&gt; 1</a:t>
            </a:r>
          </a:p>
          <a:p>
            <a:pPr marL="1371600" lvl="3" indent="0">
              <a:buNone/>
            </a:pPr>
            <a:endParaRPr lang="en-US" dirty="0"/>
          </a:p>
        </p:txBody>
      </p:sp>
    </p:spTree>
    <p:extLst>
      <p:ext uri="{BB962C8B-B14F-4D97-AF65-F5344CB8AC3E}">
        <p14:creationId xmlns:p14="http://schemas.microsoft.com/office/powerpoint/2010/main" val="176591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set 2-1 with rules</a:t>
            </a:r>
          </a:p>
          <a:p>
            <a:pPr lvl="2"/>
            <a:r>
              <a:rPr lang="en-US" dirty="0"/>
              <a:t>Result: </a:t>
            </a:r>
            <a:r>
              <a:rPr lang="en-US" dirty="0" err="1"/>
              <a:t>pred_accuracy</a:t>
            </a:r>
            <a:r>
              <a:rPr lang="en-US" dirty="0"/>
              <a:t> = 1</a:t>
            </a:r>
          </a:p>
          <a:p>
            <a:pPr lvl="1"/>
            <a:r>
              <a:rPr lang="en-US" dirty="0"/>
              <a:t>Data set with noise</a:t>
            </a:r>
          </a:p>
          <a:p>
            <a:pPr lvl="2"/>
            <a:r>
              <a:rPr lang="en-US" dirty="0"/>
              <a:t>Set up % noise in training set, but not test set</a:t>
            </a:r>
          </a:p>
          <a:p>
            <a:pPr marL="1371600" lvl="3" indent="0">
              <a:buNone/>
            </a:pPr>
            <a:r>
              <a:rPr lang="en-US" dirty="0"/>
              <a:t>			</a:t>
            </a:r>
          </a:p>
        </p:txBody>
      </p:sp>
      <p:graphicFrame>
        <p:nvGraphicFramePr>
          <p:cNvPr id="7" name="Table 6">
            <a:extLst>
              <a:ext uri="{FF2B5EF4-FFF2-40B4-BE49-F238E27FC236}">
                <a16:creationId xmlns:a16="http://schemas.microsoft.com/office/drawing/2014/main" id="{09E53DB0-0D18-4926-B9A3-9FCF95EF5393}"/>
              </a:ext>
            </a:extLst>
          </p:cNvPr>
          <p:cNvGraphicFramePr>
            <a:graphicFrameLocks noGrp="1"/>
          </p:cNvGraphicFramePr>
          <p:nvPr>
            <p:extLst>
              <p:ext uri="{D42A27DB-BD31-4B8C-83A1-F6EECF244321}">
                <p14:modId xmlns:p14="http://schemas.microsoft.com/office/powerpoint/2010/main" val="3145200224"/>
              </p:ext>
            </p:extLst>
          </p:nvPr>
        </p:nvGraphicFramePr>
        <p:xfrm>
          <a:off x="2101272" y="2192236"/>
          <a:ext cx="6451600" cy="708660"/>
        </p:xfrm>
        <a:graphic>
          <a:graphicData uri="http://schemas.openxmlformats.org/drawingml/2006/table">
            <a:tbl>
              <a:tblPr>
                <a:tableStyleId>{5C22544A-7EE6-4342-B048-85BDC9FD1C3A}</a:tableStyleId>
              </a:tblPr>
              <a:tblGrid>
                <a:gridCol w="965200">
                  <a:extLst>
                    <a:ext uri="{9D8B030D-6E8A-4147-A177-3AD203B41FA5}">
                      <a16:colId xmlns:a16="http://schemas.microsoft.com/office/drawing/2014/main" val="2752849666"/>
                    </a:ext>
                  </a:extLst>
                </a:gridCol>
                <a:gridCol w="609600">
                  <a:extLst>
                    <a:ext uri="{9D8B030D-6E8A-4147-A177-3AD203B41FA5}">
                      <a16:colId xmlns:a16="http://schemas.microsoft.com/office/drawing/2014/main" val="3462188982"/>
                    </a:ext>
                  </a:extLst>
                </a:gridCol>
                <a:gridCol w="609600">
                  <a:extLst>
                    <a:ext uri="{9D8B030D-6E8A-4147-A177-3AD203B41FA5}">
                      <a16:colId xmlns:a16="http://schemas.microsoft.com/office/drawing/2014/main" val="498663589"/>
                    </a:ext>
                  </a:extLst>
                </a:gridCol>
                <a:gridCol w="609600">
                  <a:extLst>
                    <a:ext uri="{9D8B030D-6E8A-4147-A177-3AD203B41FA5}">
                      <a16:colId xmlns:a16="http://schemas.microsoft.com/office/drawing/2014/main" val="1294877469"/>
                    </a:ext>
                  </a:extLst>
                </a:gridCol>
                <a:gridCol w="609600">
                  <a:extLst>
                    <a:ext uri="{9D8B030D-6E8A-4147-A177-3AD203B41FA5}">
                      <a16:colId xmlns:a16="http://schemas.microsoft.com/office/drawing/2014/main" val="1083388722"/>
                    </a:ext>
                  </a:extLst>
                </a:gridCol>
                <a:gridCol w="609600">
                  <a:extLst>
                    <a:ext uri="{9D8B030D-6E8A-4147-A177-3AD203B41FA5}">
                      <a16:colId xmlns:a16="http://schemas.microsoft.com/office/drawing/2014/main" val="3502849594"/>
                    </a:ext>
                  </a:extLst>
                </a:gridCol>
                <a:gridCol w="609600">
                  <a:extLst>
                    <a:ext uri="{9D8B030D-6E8A-4147-A177-3AD203B41FA5}">
                      <a16:colId xmlns:a16="http://schemas.microsoft.com/office/drawing/2014/main" val="2630829104"/>
                    </a:ext>
                  </a:extLst>
                </a:gridCol>
                <a:gridCol w="609600">
                  <a:extLst>
                    <a:ext uri="{9D8B030D-6E8A-4147-A177-3AD203B41FA5}">
                      <a16:colId xmlns:a16="http://schemas.microsoft.com/office/drawing/2014/main" val="2283391750"/>
                    </a:ext>
                  </a:extLst>
                </a:gridCol>
                <a:gridCol w="609600">
                  <a:extLst>
                    <a:ext uri="{9D8B030D-6E8A-4147-A177-3AD203B41FA5}">
                      <a16:colId xmlns:a16="http://schemas.microsoft.com/office/drawing/2014/main" val="593771410"/>
                    </a:ext>
                  </a:extLst>
                </a:gridCol>
                <a:gridCol w="609600">
                  <a:extLst>
                    <a:ext uri="{9D8B030D-6E8A-4147-A177-3AD203B41FA5}">
                      <a16:colId xmlns:a16="http://schemas.microsoft.com/office/drawing/2014/main" val="1194603565"/>
                    </a:ext>
                  </a:extLst>
                </a:gridCol>
              </a:tblGrid>
              <a:tr h="182880">
                <a:tc>
                  <a:txBody>
                    <a:bodyPr/>
                    <a:lstStyle/>
                    <a:p>
                      <a:pPr algn="l" fontAlgn="b"/>
                      <a:r>
                        <a:rPr lang="en-US" sz="1100" u="none" strike="noStrike">
                          <a:effectLst/>
                        </a:rPr>
                        <a:t>sample 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6126577"/>
                  </a:ext>
                </a:extLst>
              </a:tr>
              <a:tr h="182880">
                <a:tc>
                  <a:txBody>
                    <a:bodyPr/>
                    <a:lstStyle/>
                    <a:p>
                      <a:pPr algn="l" fontAlgn="b"/>
                      <a:r>
                        <a:rPr lang="en-US" sz="1100" u="none" strike="noStrike">
                          <a:effectLst/>
                        </a:rPr>
                        <a:t>noise ratio (1000 runs)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0.09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61091770"/>
                  </a:ext>
                </a:extLst>
              </a:tr>
              <a:tr h="182880">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0.84</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6767793"/>
                  </a:ext>
                </a:extLst>
              </a:tr>
            </a:tbl>
          </a:graphicData>
        </a:graphic>
      </p:graphicFrame>
      <p:pic>
        <p:nvPicPr>
          <p:cNvPr id="8" name="Picture 7">
            <a:extLst>
              <a:ext uri="{FF2B5EF4-FFF2-40B4-BE49-F238E27FC236}">
                <a16:creationId xmlns:a16="http://schemas.microsoft.com/office/drawing/2014/main" id="{C156B14B-BA23-4CE4-920D-95D0648E2E24}"/>
              </a:ext>
            </a:extLst>
          </p:cNvPr>
          <p:cNvPicPr>
            <a:picLocks noChangeAspect="1"/>
          </p:cNvPicPr>
          <p:nvPr/>
        </p:nvPicPr>
        <p:blipFill>
          <a:blip r:embed="rId2"/>
          <a:stretch>
            <a:fillRect/>
          </a:stretch>
        </p:blipFill>
        <p:spPr>
          <a:xfrm>
            <a:off x="2619141" y="2900896"/>
            <a:ext cx="6470429" cy="3880536"/>
          </a:xfrm>
          <a:prstGeom prst="rect">
            <a:avLst/>
          </a:prstGeom>
        </p:spPr>
      </p:pic>
    </p:spTree>
    <p:extLst>
      <p:ext uri="{BB962C8B-B14F-4D97-AF65-F5344CB8AC3E}">
        <p14:creationId xmlns:p14="http://schemas.microsoft.com/office/powerpoint/2010/main" val="210784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58C5-E9CD-41EF-AFF1-A4666D137627}"/>
              </a:ext>
            </a:extLst>
          </p:cNvPr>
          <p:cNvSpPr>
            <a:spLocks noGrp="1"/>
          </p:cNvSpPr>
          <p:nvPr>
            <p:ph type="title"/>
          </p:nvPr>
        </p:nvSpPr>
        <p:spPr/>
        <p:txBody>
          <a:bodyPr/>
          <a:lstStyle/>
          <a:p>
            <a:r>
              <a:rPr lang="en-US" dirty="0"/>
              <a:t>Big Picture</a:t>
            </a:r>
          </a:p>
        </p:txBody>
      </p:sp>
      <p:pic>
        <p:nvPicPr>
          <p:cNvPr id="4" name="Content Placeholder 3">
            <a:extLst>
              <a:ext uri="{FF2B5EF4-FFF2-40B4-BE49-F238E27FC236}">
                <a16:creationId xmlns:a16="http://schemas.microsoft.com/office/drawing/2014/main" id="{5010A16D-BBFE-4B57-8BF1-0FEB1E675FCD}"/>
              </a:ext>
            </a:extLst>
          </p:cNvPr>
          <p:cNvPicPr>
            <a:picLocks noGrp="1" noChangeAspect="1"/>
          </p:cNvPicPr>
          <p:nvPr>
            <p:ph idx="1"/>
          </p:nvPr>
        </p:nvPicPr>
        <p:blipFill>
          <a:blip r:embed="rId3"/>
          <a:stretch>
            <a:fillRect/>
          </a:stretch>
        </p:blipFill>
        <p:spPr>
          <a:xfrm>
            <a:off x="1788653" y="1592147"/>
            <a:ext cx="7768585" cy="4625515"/>
          </a:xfrm>
          <a:prstGeom prst="rect">
            <a:avLst/>
          </a:prstGeom>
        </p:spPr>
      </p:pic>
      <p:sp>
        <p:nvSpPr>
          <p:cNvPr id="5" name="TextBox 4">
            <a:extLst>
              <a:ext uri="{FF2B5EF4-FFF2-40B4-BE49-F238E27FC236}">
                <a16:creationId xmlns:a16="http://schemas.microsoft.com/office/drawing/2014/main" id="{1DA0CB61-DF2F-4D75-A2DC-E517EA455EE5}"/>
              </a:ext>
            </a:extLst>
          </p:cNvPr>
          <p:cNvSpPr txBox="1"/>
          <p:nvPr/>
        </p:nvSpPr>
        <p:spPr>
          <a:xfrm>
            <a:off x="4325815" y="1506022"/>
            <a:ext cx="2197718" cy="369332"/>
          </a:xfrm>
          <a:prstGeom prst="rect">
            <a:avLst/>
          </a:prstGeom>
          <a:noFill/>
        </p:spPr>
        <p:txBody>
          <a:bodyPr wrap="none" rtlCol="0">
            <a:spAutoFit/>
          </a:bodyPr>
          <a:lstStyle/>
          <a:p>
            <a:r>
              <a:rPr lang="en-US" dirty="0"/>
              <a:t>Automatic streaming </a:t>
            </a:r>
          </a:p>
        </p:txBody>
      </p:sp>
      <p:cxnSp>
        <p:nvCxnSpPr>
          <p:cNvPr id="7" name="Straight Arrow Connector 6">
            <a:extLst>
              <a:ext uri="{FF2B5EF4-FFF2-40B4-BE49-F238E27FC236}">
                <a16:creationId xmlns:a16="http://schemas.microsoft.com/office/drawing/2014/main" id="{BC2BF148-713C-475D-97C3-3FCCDB6EB283}"/>
              </a:ext>
            </a:extLst>
          </p:cNvPr>
          <p:cNvCxnSpPr>
            <a:stCxn id="5" idx="3"/>
          </p:cNvCxnSpPr>
          <p:nvPr/>
        </p:nvCxnSpPr>
        <p:spPr>
          <a:xfrm>
            <a:off x="6523533" y="1690688"/>
            <a:ext cx="2919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6660B71-E470-4773-BAEB-741BAAFCDF24}"/>
              </a:ext>
            </a:extLst>
          </p:cNvPr>
          <p:cNvCxnSpPr>
            <a:endCxn id="5" idx="1"/>
          </p:cNvCxnSpPr>
          <p:nvPr/>
        </p:nvCxnSpPr>
        <p:spPr>
          <a:xfrm>
            <a:off x="1978269" y="1690688"/>
            <a:ext cx="23475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282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994765"/>
          </a:xfrm>
        </p:spPr>
        <p:txBody>
          <a:bodyPr>
            <a:normAutofit/>
          </a:bodyPr>
          <a:lstStyle/>
          <a:p>
            <a:pPr lvl="1"/>
            <a:r>
              <a:rPr lang="en-US" dirty="0"/>
              <a:t>Data set 2-2 with rules</a:t>
            </a:r>
          </a:p>
          <a:p>
            <a:pPr lvl="2"/>
            <a:r>
              <a:rPr lang="en-US" dirty="0"/>
              <a:t>Simulate: one sentence, a little bit more complicated situation</a:t>
            </a:r>
          </a:p>
          <a:p>
            <a:pPr lvl="2"/>
            <a:r>
              <a:rPr lang="en-US" dirty="0" err="1"/>
              <a:t>librals</a:t>
            </a:r>
            <a:endParaRPr lang="en-US" dirty="0"/>
          </a:p>
          <a:p>
            <a:pPr lvl="3"/>
            <a:r>
              <a:rPr lang="en-US" dirty="0"/>
              <a:t>1 Perpetrator: government (0 or 1)</a:t>
            </a:r>
          </a:p>
          <a:p>
            <a:pPr lvl="3"/>
            <a:r>
              <a:rPr lang="en-US" dirty="0"/>
              <a:t>2 victims: </a:t>
            </a:r>
          </a:p>
          <a:p>
            <a:pPr lvl="4"/>
            <a:r>
              <a:rPr lang="en-US" dirty="0"/>
              <a:t>children (0 or 1)</a:t>
            </a:r>
          </a:p>
          <a:p>
            <a:pPr lvl="4"/>
            <a:r>
              <a:rPr lang="en-US" dirty="0"/>
              <a:t>Women (0 or 1)</a:t>
            </a:r>
          </a:p>
          <a:p>
            <a:pPr lvl="3"/>
            <a:r>
              <a:rPr lang="en-US" dirty="0"/>
              <a:t>violation: (0 means no violation, 1 means there is violation)</a:t>
            </a:r>
          </a:p>
          <a:p>
            <a:pPr marL="1828800" lvl="4" indent="0">
              <a:buNone/>
            </a:pPr>
            <a:endParaRPr lang="en-US" dirty="0"/>
          </a:p>
          <a:p>
            <a:pPr lvl="3"/>
            <a:r>
              <a:rPr lang="en-US" dirty="0"/>
              <a:t>Output: (1: severe; 0: not severe)</a:t>
            </a:r>
          </a:p>
          <a:p>
            <a:pPr lvl="2"/>
            <a:r>
              <a:rPr lang="en-US" dirty="0"/>
              <a:t>Rules</a:t>
            </a:r>
          </a:p>
          <a:p>
            <a:pPr lvl="3"/>
            <a:r>
              <a:rPr lang="en-US" dirty="0"/>
              <a:t>If govern AND Women AND violations then severe:   [1 0 1 1 0 1 0 0] -&gt; 1</a:t>
            </a:r>
          </a:p>
          <a:p>
            <a:pPr marL="1371600" lvl="3" indent="0">
              <a:buNone/>
            </a:pPr>
            <a:endParaRPr lang="en-US" dirty="0"/>
          </a:p>
        </p:txBody>
      </p:sp>
    </p:spTree>
    <p:extLst>
      <p:ext uri="{BB962C8B-B14F-4D97-AF65-F5344CB8AC3E}">
        <p14:creationId xmlns:p14="http://schemas.microsoft.com/office/powerpoint/2010/main" val="13310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set 2-2 with rules</a:t>
            </a:r>
          </a:p>
          <a:p>
            <a:pPr lvl="2"/>
            <a:r>
              <a:rPr lang="en-US" dirty="0"/>
              <a:t>Result: </a:t>
            </a:r>
            <a:r>
              <a:rPr lang="en-US" dirty="0" err="1"/>
              <a:t>pred_accuracy</a:t>
            </a:r>
            <a:r>
              <a:rPr lang="en-US" dirty="0"/>
              <a:t> = 1</a:t>
            </a:r>
          </a:p>
          <a:p>
            <a:pPr lvl="1"/>
            <a:r>
              <a:rPr lang="en-US" dirty="0"/>
              <a:t>Data set with noise</a:t>
            </a:r>
          </a:p>
          <a:p>
            <a:pPr lvl="2"/>
            <a:r>
              <a:rPr lang="en-US" dirty="0"/>
              <a:t>Set up % noise in training set, but not test set</a:t>
            </a:r>
          </a:p>
          <a:p>
            <a:pPr marL="1371600" lvl="3" indent="0">
              <a:buNone/>
            </a:pPr>
            <a:r>
              <a:rPr lang="en-US" dirty="0"/>
              <a:t>			</a:t>
            </a:r>
          </a:p>
        </p:txBody>
      </p:sp>
      <p:pic>
        <p:nvPicPr>
          <p:cNvPr id="8" name="Picture 7">
            <a:extLst>
              <a:ext uri="{FF2B5EF4-FFF2-40B4-BE49-F238E27FC236}">
                <a16:creationId xmlns:a16="http://schemas.microsoft.com/office/drawing/2014/main" id="{BAF6D2EA-BB61-4851-A593-26F774B81243}"/>
              </a:ext>
            </a:extLst>
          </p:cNvPr>
          <p:cNvPicPr>
            <a:picLocks noChangeAspect="1"/>
          </p:cNvPicPr>
          <p:nvPr/>
        </p:nvPicPr>
        <p:blipFill>
          <a:blip r:embed="rId2"/>
          <a:stretch>
            <a:fillRect/>
          </a:stretch>
        </p:blipFill>
        <p:spPr>
          <a:xfrm>
            <a:off x="3013996" y="3073585"/>
            <a:ext cx="5777569" cy="3472688"/>
          </a:xfrm>
          <a:prstGeom prst="rect">
            <a:avLst/>
          </a:prstGeom>
        </p:spPr>
      </p:pic>
      <p:graphicFrame>
        <p:nvGraphicFramePr>
          <p:cNvPr id="9" name="Table 8">
            <a:extLst>
              <a:ext uri="{FF2B5EF4-FFF2-40B4-BE49-F238E27FC236}">
                <a16:creationId xmlns:a16="http://schemas.microsoft.com/office/drawing/2014/main" id="{E4FD3100-2AFC-4F77-9BF2-7690CB174788}"/>
              </a:ext>
            </a:extLst>
          </p:cNvPr>
          <p:cNvGraphicFramePr>
            <a:graphicFrameLocks noGrp="1"/>
          </p:cNvGraphicFramePr>
          <p:nvPr>
            <p:extLst>
              <p:ext uri="{D42A27DB-BD31-4B8C-83A1-F6EECF244321}">
                <p14:modId xmlns:p14="http://schemas.microsoft.com/office/powerpoint/2010/main" val="3509864358"/>
              </p:ext>
            </p:extLst>
          </p:nvPr>
        </p:nvGraphicFramePr>
        <p:xfrm>
          <a:off x="2184400" y="2233040"/>
          <a:ext cx="6451600" cy="708660"/>
        </p:xfrm>
        <a:graphic>
          <a:graphicData uri="http://schemas.openxmlformats.org/drawingml/2006/table">
            <a:tbl>
              <a:tblPr>
                <a:tableStyleId>{5C22544A-7EE6-4342-B048-85BDC9FD1C3A}</a:tableStyleId>
              </a:tblPr>
              <a:tblGrid>
                <a:gridCol w="965200">
                  <a:extLst>
                    <a:ext uri="{9D8B030D-6E8A-4147-A177-3AD203B41FA5}">
                      <a16:colId xmlns:a16="http://schemas.microsoft.com/office/drawing/2014/main" val="3293842616"/>
                    </a:ext>
                  </a:extLst>
                </a:gridCol>
                <a:gridCol w="609600">
                  <a:extLst>
                    <a:ext uri="{9D8B030D-6E8A-4147-A177-3AD203B41FA5}">
                      <a16:colId xmlns:a16="http://schemas.microsoft.com/office/drawing/2014/main" val="466526065"/>
                    </a:ext>
                  </a:extLst>
                </a:gridCol>
                <a:gridCol w="609600">
                  <a:extLst>
                    <a:ext uri="{9D8B030D-6E8A-4147-A177-3AD203B41FA5}">
                      <a16:colId xmlns:a16="http://schemas.microsoft.com/office/drawing/2014/main" val="1974009012"/>
                    </a:ext>
                  </a:extLst>
                </a:gridCol>
                <a:gridCol w="609600">
                  <a:extLst>
                    <a:ext uri="{9D8B030D-6E8A-4147-A177-3AD203B41FA5}">
                      <a16:colId xmlns:a16="http://schemas.microsoft.com/office/drawing/2014/main" val="492681270"/>
                    </a:ext>
                  </a:extLst>
                </a:gridCol>
                <a:gridCol w="609600">
                  <a:extLst>
                    <a:ext uri="{9D8B030D-6E8A-4147-A177-3AD203B41FA5}">
                      <a16:colId xmlns:a16="http://schemas.microsoft.com/office/drawing/2014/main" val="2806391228"/>
                    </a:ext>
                  </a:extLst>
                </a:gridCol>
                <a:gridCol w="609600">
                  <a:extLst>
                    <a:ext uri="{9D8B030D-6E8A-4147-A177-3AD203B41FA5}">
                      <a16:colId xmlns:a16="http://schemas.microsoft.com/office/drawing/2014/main" val="986430898"/>
                    </a:ext>
                  </a:extLst>
                </a:gridCol>
                <a:gridCol w="609600">
                  <a:extLst>
                    <a:ext uri="{9D8B030D-6E8A-4147-A177-3AD203B41FA5}">
                      <a16:colId xmlns:a16="http://schemas.microsoft.com/office/drawing/2014/main" val="1998620155"/>
                    </a:ext>
                  </a:extLst>
                </a:gridCol>
                <a:gridCol w="609600">
                  <a:extLst>
                    <a:ext uri="{9D8B030D-6E8A-4147-A177-3AD203B41FA5}">
                      <a16:colId xmlns:a16="http://schemas.microsoft.com/office/drawing/2014/main" val="713637969"/>
                    </a:ext>
                  </a:extLst>
                </a:gridCol>
                <a:gridCol w="609600">
                  <a:extLst>
                    <a:ext uri="{9D8B030D-6E8A-4147-A177-3AD203B41FA5}">
                      <a16:colId xmlns:a16="http://schemas.microsoft.com/office/drawing/2014/main" val="2115273928"/>
                    </a:ext>
                  </a:extLst>
                </a:gridCol>
                <a:gridCol w="609600">
                  <a:extLst>
                    <a:ext uri="{9D8B030D-6E8A-4147-A177-3AD203B41FA5}">
                      <a16:colId xmlns:a16="http://schemas.microsoft.com/office/drawing/2014/main" val="2593449697"/>
                    </a:ext>
                  </a:extLst>
                </a:gridCol>
              </a:tblGrid>
              <a:tr h="182880">
                <a:tc>
                  <a:txBody>
                    <a:bodyPr/>
                    <a:lstStyle/>
                    <a:p>
                      <a:pPr algn="l" fontAlgn="b"/>
                      <a:r>
                        <a:rPr lang="en-US" sz="1100" u="none" strike="noStrike">
                          <a:effectLst/>
                        </a:rPr>
                        <a:t>sample 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19752279"/>
                  </a:ext>
                </a:extLst>
              </a:tr>
              <a:tr h="182880">
                <a:tc>
                  <a:txBody>
                    <a:bodyPr/>
                    <a:lstStyle/>
                    <a:p>
                      <a:pPr algn="l" fontAlgn="b"/>
                      <a:r>
                        <a:rPr lang="en-US" sz="1100" u="none" strike="noStrike">
                          <a:effectLst/>
                        </a:rPr>
                        <a:t>noise ratio (1000 runs)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6851700"/>
                  </a:ext>
                </a:extLst>
              </a:tr>
              <a:tr h="182880">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0.83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6169461"/>
                  </a:ext>
                </a:extLst>
              </a:tr>
            </a:tbl>
          </a:graphicData>
        </a:graphic>
      </p:graphicFrame>
    </p:spTree>
    <p:extLst>
      <p:ext uri="{BB962C8B-B14F-4D97-AF65-F5344CB8AC3E}">
        <p14:creationId xmlns:p14="http://schemas.microsoft.com/office/powerpoint/2010/main" val="865298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838200" y="482921"/>
            <a:ext cx="10515600" cy="4351338"/>
          </a:xfrm>
        </p:spPr>
        <p:txBody>
          <a:bodyPr/>
          <a:lstStyle/>
          <a:p>
            <a:pPr lvl="1"/>
            <a:r>
              <a:rPr lang="en-US" dirty="0"/>
              <a:t>Data set with noise</a:t>
            </a:r>
          </a:p>
          <a:p>
            <a:pPr lvl="2"/>
            <a:r>
              <a:rPr lang="en-US" dirty="0"/>
              <a:t>Using larger s (memorize ratio) can improve the accuracy when having noise in the training set</a:t>
            </a:r>
          </a:p>
          <a:p>
            <a:pPr lvl="2"/>
            <a:r>
              <a:rPr lang="en-US" dirty="0"/>
              <a:t>It performs better but not quite stable, still depending on the training set distribution even with large training set (5000)</a:t>
            </a:r>
          </a:p>
          <a:p>
            <a:pPr marL="1371600" lvl="3" indent="0">
              <a:buNone/>
            </a:pPr>
            <a:r>
              <a:rPr lang="en-US" dirty="0"/>
              <a:t>			</a:t>
            </a:r>
          </a:p>
        </p:txBody>
      </p:sp>
      <p:graphicFrame>
        <p:nvGraphicFramePr>
          <p:cNvPr id="9" name="Table 8">
            <a:extLst>
              <a:ext uri="{FF2B5EF4-FFF2-40B4-BE49-F238E27FC236}">
                <a16:creationId xmlns:a16="http://schemas.microsoft.com/office/drawing/2014/main" id="{E4FD3100-2AFC-4F77-9BF2-7690CB174788}"/>
              </a:ext>
            </a:extLst>
          </p:cNvPr>
          <p:cNvGraphicFramePr>
            <a:graphicFrameLocks noGrp="1"/>
          </p:cNvGraphicFramePr>
          <p:nvPr>
            <p:extLst>
              <p:ext uri="{D42A27DB-BD31-4B8C-83A1-F6EECF244321}">
                <p14:modId xmlns:p14="http://schemas.microsoft.com/office/powerpoint/2010/main" val="786415935"/>
              </p:ext>
            </p:extLst>
          </p:nvPr>
        </p:nvGraphicFramePr>
        <p:xfrm>
          <a:off x="1550554" y="2056193"/>
          <a:ext cx="6451600" cy="708660"/>
        </p:xfrm>
        <a:graphic>
          <a:graphicData uri="http://schemas.openxmlformats.org/drawingml/2006/table">
            <a:tbl>
              <a:tblPr>
                <a:tableStyleId>{5C22544A-7EE6-4342-B048-85BDC9FD1C3A}</a:tableStyleId>
              </a:tblPr>
              <a:tblGrid>
                <a:gridCol w="965200">
                  <a:extLst>
                    <a:ext uri="{9D8B030D-6E8A-4147-A177-3AD203B41FA5}">
                      <a16:colId xmlns:a16="http://schemas.microsoft.com/office/drawing/2014/main" val="3293842616"/>
                    </a:ext>
                  </a:extLst>
                </a:gridCol>
                <a:gridCol w="609600">
                  <a:extLst>
                    <a:ext uri="{9D8B030D-6E8A-4147-A177-3AD203B41FA5}">
                      <a16:colId xmlns:a16="http://schemas.microsoft.com/office/drawing/2014/main" val="466526065"/>
                    </a:ext>
                  </a:extLst>
                </a:gridCol>
                <a:gridCol w="609600">
                  <a:extLst>
                    <a:ext uri="{9D8B030D-6E8A-4147-A177-3AD203B41FA5}">
                      <a16:colId xmlns:a16="http://schemas.microsoft.com/office/drawing/2014/main" val="1974009012"/>
                    </a:ext>
                  </a:extLst>
                </a:gridCol>
                <a:gridCol w="609600">
                  <a:extLst>
                    <a:ext uri="{9D8B030D-6E8A-4147-A177-3AD203B41FA5}">
                      <a16:colId xmlns:a16="http://schemas.microsoft.com/office/drawing/2014/main" val="492681270"/>
                    </a:ext>
                  </a:extLst>
                </a:gridCol>
                <a:gridCol w="609600">
                  <a:extLst>
                    <a:ext uri="{9D8B030D-6E8A-4147-A177-3AD203B41FA5}">
                      <a16:colId xmlns:a16="http://schemas.microsoft.com/office/drawing/2014/main" val="2806391228"/>
                    </a:ext>
                  </a:extLst>
                </a:gridCol>
                <a:gridCol w="609600">
                  <a:extLst>
                    <a:ext uri="{9D8B030D-6E8A-4147-A177-3AD203B41FA5}">
                      <a16:colId xmlns:a16="http://schemas.microsoft.com/office/drawing/2014/main" val="986430898"/>
                    </a:ext>
                  </a:extLst>
                </a:gridCol>
                <a:gridCol w="609600">
                  <a:extLst>
                    <a:ext uri="{9D8B030D-6E8A-4147-A177-3AD203B41FA5}">
                      <a16:colId xmlns:a16="http://schemas.microsoft.com/office/drawing/2014/main" val="1998620155"/>
                    </a:ext>
                  </a:extLst>
                </a:gridCol>
                <a:gridCol w="609600">
                  <a:extLst>
                    <a:ext uri="{9D8B030D-6E8A-4147-A177-3AD203B41FA5}">
                      <a16:colId xmlns:a16="http://schemas.microsoft.com/office/drawing/2014/main" val="713637969"/>
                    </a:ext>
                  </a:extLst>
                </a:gridCol>
                <a:gridCol w="609600">
                  <a:extLst>
                    <a:ext uri="{9D8B030D-6E8A-4147-A177-3AD203B41FA5}">
                      <a16:colId xmlns:a16="http://schemas.microsoft.com/office/drawing/2014/main" val="2115273928"/>
                    </a:ext>
                  </a:extLst>
                </a:gridCol>
                <a:gridCol w="609600">
                  <a:extLst>
                    <a:ext uri="{9D8B030D-6E8A-4147-A177-3AD203B41FA5}">
                      <a16:colId xmlns:a16="http://schemas.microsoft.com/office/drawing/2014/main" val="2593449697"/>
                    </a:ext>
                  </a:extLst>
                </a:gridCol>
              </a:tblGrid>
              <a:tr h="182880">
                <a:tc>
                  <a:txBody>
                    <a:bodyPr/>
                    <a:lstStyle/>
                    <a:p>
                      <a:pPr algn="l" fontAlgn="b"/>
                      <a:r>
                        <a:rPr lang="en-US" sz="1100" u="none" strike="noStrike">
                          <a:effectLst/>
                        </a:rPr>
                        <a:t>sample 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19752279"/>
                  </a:ext>
                </a:extLst>
              </a:tr>
              <a:tr h="182880">
                <a:tc>
                  <a:txBody>
                    <a:bodyPr/>
                    <a:lstStyle/>
                    <a:p>
                      <a:pPr algn="l" fontAlgn="b"/>
                      <a:r>
                        <a:rPr lang="en-US" sz="1100" u="none" strike="noStrike">
                          <a:effectLst/>
                        </a:rPr>
                        <a:t>noise ratio (1000 runs)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6851700"/>
                  </a:ext>
                </a:extLst>
              </a:tr>
              <a:tr h="182880">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0.83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6169461"/>
                  </a:ext>
                </a:extLst>
              </a:tr>
            </a:tbl>
          </a:graphicData>
        </a:graphic>
      </p:graphicFrame>
      <p:pic>
        <p:nvPicPr>
          <p:cNvPr id="4" name="Picture 3">
            <a:extLst>
              <a:ext uri="{FF2B5EF4-FFF2-40B4-BE49-F238E27FC236}">
                <a16:creationId xmlns:a16="http://schemas.microsoft.com/office/drawing/2014/main" id="{019F7766-880C-4A90-BE08-3C0362415222}"/>
              </a:ext>
            </a:extLst>
          </p:cNvPr>
          <p:cNvPicPr>
            <a:picLocks noChangeAspect="1"/>
          </p:cNvPicPr>
          <p:nvPr/>
        </p:nvPicPr>
        <p:blipFill>
          <a:blip r:embed="rId3"/>
          <a:stretch>
            <a:fillRect/>
          </a:stretch>
        </p:blipFill>
        <p:spPr>
          <a:xfrm>
            <a:off x="2710962" y="3325970"/>
            <a:ext cx="4787918" cy="3455461"/>
          </a:xfrm>
          <a:prstGeom prst="rect">
            <a:avLst/>
          </a:prstGeom>
        </p:spPr>
      </p:pic>
      <p:graphicFrame>
        <p:nvGraphicFramePr>
          <p:cNvPr id="5" name="Table 4">
            <a:extLst>
              <a:ext uri="{FF2B5EF4-FFF2-40B4-BE49-F238E27FC236}">
                <a16:creationId xmlns:a16="http://schemas.microsoft.com/office/drawing/2014/main" id="{3A4ED0FC-C2A0-4D08-B42B-A33DCBB50B3C}"/>
              </a:ext>
            </a:extLst>
          </p:cNvPr>
          <p:cNvGraphicFramePr>
            <a:graphicFrameLocks noGrp="1"/>
          </p:cNvGraphicFramePr>
          <p:nvPr>
            <p:extLst>
              <p:ext uri="{D42A27DB-BD31-4B8C-83A1-F6EECF244321}">
                <p14:modId xmlns:p14="http://schemas.microsoft.com/office/powerpoint/2010/main" val="3005830979"/>
              </p:ext>
            </p:extLst>
          </p:nvPr>
        </p:nvGraphicFramePr>
        <p:xfrm>
          <a:off x="1027543" y="2862532"/>
          <a:ext cx="7061203" cy="365760"/>
        </p:xfrm>
        <a:graphic>
          <a:graphicData uri="http://schemas.openxmlformats.org/drawingml/2006/table">
            <a:tbl>
              <a:tblPr>
                <a:tableStyleId>{5C22544A-7EE6-4342-B048-85BDC9FD1C3A}</a:tableStyleId>
              </a:tblPr>
              <a:tblGrid>
                <a:gridCol w="805854">
                  <a:extLst>
                    <a:ext uri="{9D8B030D-6E8A-4147-A177-3AD203B41FA5}">
                      <a16:colId xmlns:a16="http://schemas.microsoft.com/office/drawing/2014/main" val="1102127817"/>
                    </a:ext>
                  </a:extLst>
                </a:gridCol>
                <a:gridCol w="510640">
                  <a:extLst>
                    <a:ext uri="{9D8B030D-6E8A-4147-A177-3AD203B41FA5}">
                      <a16:colId xmlns:a16="http://schemas.microsoft.com/office/drawing/2014/main" val="2223525711"/>
                    </a:ext>
                  </a:extLst>
                </a:gridCol>
                <a:gridCol w="638301">
                  <a:extLst>
                    <a:ext uri="{9D8B030D-6E8A-4147-A177-3AD203B41FA5}">
                      <a16:colId xmlns:a16="http://schemas.microsoft.com/office/drawing/2014/main" val="2360551965"/>
                    </a:ext>
                  </a:extLst>
                </a:gridCol>
                <a:gridCol w="638301">
                  <a:extLst>
                    <a:ext uri="{9D8B030D-6E8A-4147-A177-3AD203B41FA5}">
                      <a16:colId xmlns:a16="http://schemas.microsoft.com/office/drawing/2014/main" val="3780463454"/>
                    </a:ext>
                  </a:extLst>
                </a:gridCol>
                <a:gridCol w="638301">
                  <a:extLst>
                    <a:ext uri="{9D8B030D-6E8A-4147-A177-3AD203B41FA5}">
                      <a16:colId xmlns:a16="http://schemas.microsoft.com/office/drawing/2014/main" val="1735089436"/>
                    </a:ext>
                  </a:extLst>
                </a:gridCol>
                <a:gridCol w="638301">
                  <a:extLst>
                    <a:ext uri="{9D8B030D-6E8A-4147-A177-3AD203B41FA5}">
                      <a16:colId xmlns:a16="http://schemas.microsoft.com/office/drawing/2014/main" val="1604798110"/>
                    </a:ext>
                  </a:extLst>
                </a:gridCol>
                <a:gridCol w="638301">
                  <a:extLst>
                    <a:ext uri="{9D8B030D-6E8A-4147-A177-3AD203B41FA5}">
                      <a16:colId xmlns:a16="http://schemas.microsoft.com/office/drawing/2014/main" val="3088552489"/>
                    </a:ext>
                  </a:extLst>
                </a:gridCol>
                <a:gridCol w="638301">
                  <a:extLst>
                    <a:ext uri="{9D8B030D-6E8A-4147-A177-3AD203B41FA5}">
                      <a16:colId xmlns:a16="http://schemas.microsoft.com/office/drawing/2014/main" val="3912489482"/>
                    </a:ext>
                  </a:extLst>
                </a:gridCol>
                <a:gridCol w="638301">
                  <a:extLst>
                    <a:ext uri="{9D8B030D-6E8A-4147-A177-3AD203B41FA5}">
                      <a16:colId xmlns:a16="http://schemas.microsoft.com/office/drawing/2014/main" val="468533548"/>
                    </a:ext>
                  </a:extLst>
                </a:gridCol>
                <a:gridCol w="638301">
                  <a:extLst>
                    <a:ext uri="{9D8B030D-6E8A-4147-A177-3AD203B41FA5}">
                      <a16:colId xmlns:a16="http://schemas.microsoft.com/office/drawing/2014/main" val="3960287846"/>
                    </a:ext>
                  </a:extLst>
                </a:gridCol>
                <a:gridCol w="638301">
                  <a:extLst>
                    <a:ext uri="{9D8B030D-6E8A-4147-A177-3AD203B41FA5}">
                      <a16:colId xmlns:a16="http://schemas.microsoft.com/office/drawing/2014/main" val="1865505022"/>
                    </a:ext>
                  </a:extLst>
                </a:gridCol>
              </a:tblGrid>
              <a:tr h="182880">
                <a:tc gridSpan="2">
                  <a:txBody>
                    <a:bodyPr/>
                    <a:lstStyle/>
                    <a:p>
                      <a:pPr algn="l" fontAlgn="b"/>
                      <a:r>
                        <a:rPr lang="pt-BR" sz="1100" u="none" strike="noStrike">
                          <a:effectLst/>
                        </a:rPr>
                        <a:t>Sample 1 s=8, n=5000</a:t>
                      </a:r>
                      <a:endParaRPr lang="pt-BR"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0.29</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9265123"/>
                  </a:ext>
                </a:extLst>
              </a:tr>
              <a:tr h="182880">
                <a:tc>
                  <a:txBody>
                    <a:bodyPr/>
                    <a:lstStyle/>
                    <a:p>
                      <a:pPr algn="l" fontAlgn="b"/>
                      <a:r>
                        <a:rPr lang="en-US" sz="1100" u="none" strike="noStrike">
                          <a:effectLst/>
                        </a:rPr>
                        <a:t>noise ratio</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0.58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10449779"/>
                  </a:ext>
                </a:extLst>
              </a:tr>
            </a:tbl>
          </a:graphicData>
        </a:graphic>
      </p:graphicFrame>
    </p:spTree>
    <p:extLst>
      <p:ext uri="{BB962C8B-B14F-4D97-AF65-F5344CB8AC3E}">
        <p14:creationId xmlns:p14="http://schemas.microsoft.com/office/powerpoint/2010/main" val="1932761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994765"/>
          </a:xfrm>
        </p:spPr>
        <p:txBody>
          <a:bodyPr>
            <a:normAutofit/>
          </a:bodyPr>
          <a:lstStyle/>
          <a:p>
            <a:pPr lvl="1"/>
            <a:r>
              <a:rPr lang="en-US" dirty="0"/>
              <a:t>Data set 2-3 with rules</a:t>
            </a:r>
          </a:p>
          <a:p>
            <a:pPr lvl="2"/>
            <a:r>
              <a:rPr lang="en-US" dirty="0"/>
              <a:t>Simulate: one sentence, a little bit more complicated situation</a:t>
            </a:r>
          </a:p>
          <a:p>
            <a:pPr lvl="2"/>
            <a:r>
              <a:rPr lang="en-US" dirty="0" err="1"/>
              <a:t>librals</a:t>
            </a:r>
            <a:endParaRPr lang="en-US" dirty="0"/>
          </a:p>
          <a:p>
            <a:pPr lvl="3"/>
            <a:r>
              <a:rPr lang="en-US" dirty="0"/>
              <a:t>1 Perpetrator: government (0 or 1)</a:t>
            </a:r>
          </a:p>
          <a:p>
            <a:pPr lvl="3"/>
            <a:r>
              <a:rPr lang="en-US" dirty="0"/>
              <a:t>2 victims: </a:t>
            </a:r>
          </a:p>
          <a:p>
            <a:pPr lvl="4"/>
            <a:r>
              <a:rPr lang="en-US" dirty="0"/>
              <a:t>children (0 or 1)</a:t>
            </a:r>
          </a:p>
          <a:p>
            <a:pPr lvl="4"/>
            <a:r>
              <a:rPr lang="en-US" dirty="0"/>
              <a:t>Women (0 or 1)</a:t>
            </a:r>
          </a:p>
          <a:p>
            <a:pPr lvl="3"/>
            <a:r>
              <a:rPr lang="en-US" dirty="0"/>
              <a:t>violation: (0 means no violation, 1 means there is violation)</a:t>
            </a:r>
          </a:p>
          <a:p>
            <a:pPr lvl="3"/>
            <a:endParaRPr lang="en-US" dirty="0"/>
          </a:p>
          <a:p>
            <a:pPr lvl="3"/>
            <a:r>
              <a:rPr lang="en-US" dirty="0"/>
              <a:t>Output: (1: severe; 0: not severe)</a:t>
            </a:r>
          </a:p>
          <a:p>
            <a:pPr lvl="2"/>
            <a:r>
              <a:rPr lang="en-US" dirty="0"/>
              <a:t>Rules</a:t>
            </a:r>
          </a:p>
          <a:p>
            <a:pPr lvl="3"/>
            <a:r>
              <a:rPr lang="en-US" dirty="0"/>
              <a:t>if govern AND Children AND violations then severe:  [1 1 0 1 0 0 1 0] -&gt; 1</a:t>
            </a:r>
          </a:p>
          <a:p>
            <a:pPr marL="1371600" lvl="3" indent="0">
              <a:buNone/>
            </a:pPr>
            <a:r>
              <a:rPr lang="en-US" altLang="zh-CN" dirty="0"/>
              <a:t>OR</a:t>
            </a:r>
            <a:endParaRPr lang="en-US" dirty="0"/>
          </a:p>
          <a:p>
            <a:pPr lvl="3"/>
            <a:r>
              <a:rPr lang="en-US" dirty="0"/>
              <a:t>If govern AND Women AND violations then severe:   [1 0 1 1 0 1 0 0] -&gt; 1</a:t>
            </a:r>
          </a:p>
          <a:p>
            <a:pPr lvl="3"/>
            <a:endParaRPr lang="en-US" dirty="0"/>
          </a:p>
          <a:p>
            <a:pPr marL="1371600" lvl="3" indent="0">
              <a:buNone/>
            </a:pPr>
            <a:endParaRPr lang="en-US" dirty="0"/>
          </a:p>
        </p:txBody>
      </p:sp>
    </p:spTree>
    <p:extLst>
      <p:ext uri="{BB962C8B-B14F-4D97-AF65-F5344CB8AC3E}">
        <p14:creationId xmlns:p14="http://schemas.microsoft.com/office/powerpoint/2010/main" val="374665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set 2-3 with rules</a:t>
            </a:r>
          </a:p>
          <a:p>
            <a:pPr lvl="2"/>
            <a:r>
              <a:rPr lang="en-US" dirty="0"/>
              <a:t>Result: </a:t>
            </a:r>
            <a:r>
              <a:rPr lang="en-US" dirty="0" err="1"/>
              <a:t>pred_accuracy</a:t>
            </a:r>
            <a:r>
              <a:rPr lang="en-US" dirty="0"/>
              <a:t> = 1</a:t>
            </a:r>
          </a:p>
          <a:p>
            <a:pPr lvl="1"/>
            <a:r>
              <a:rPr lang="en-US" dirty="0"/>
              <a:t>Data set with noise</a:t>
            </a:r>
          </a:p>
          <a:p>
            <a:pPr lvl="2"/>
            <a:r>
              <a:rPr lang="en-US" dirty="0"/>
              <a:t>Set up % noise in training set, but not test set</a:t>
            </a:r>
          </a:p>
          <a:p>
            <a:pPr marL="1371600" lvl="3" indent="0">
              <a:buNone/>
            </a:pPr>
            <a:r>
              <a:rPr lang="en-US" dirty="0"/>
              <a:t>			</a:t>
            </a:r>
          </a:p>
        </p:txBody>
      </p:sp>
      <p:graphicFrame>
        <p:nvGraphicFramePr>
          <p:cNvPr id="7" name="Table 6">
            <a:extLst>
              <a:ext uri="{FF2B5EF4-FFF2-40B4-BE49-F238E27FC236}">
                <a16:creationId xmlns:a16="http://schemas.microsoft.com/office/drawing/2014/main" id="{E5780AED-5A81-4DEC-A91C-4083B33B4224}"/>
              </a:ext>
            </a:extLst>
          </p:cNvPr>
          <p:cNvGraphicFramePr>
            <a:graphicFrameLocks noGrp="1"/>
          </p:cNvGraphicFramePr>
          <p:nvPr>
            <p:extLst>
              <p:ext uri="{D42A27DB-BD31-4B8C-83A1-F6EECF244321}">
                <p14:modId xmlns:p14="http://schemas.microsoft.com/office/powerpoint/2010/main" val="1947619600"/>
              </p:ext>
            </p:extLst>
          </p:nvPr>
        </p:nvGraphicFramePr>
        <p:xfrm>
          <a:off x="2101273" y="2092852"/>
          <a:ext cx="6451600" cy="708660"/>
        </p:xfrm>
        <a:graphic>
          <a:graphicData uri="http://schemas.openxmlformats.org/drawingml/2006/table">
            <a:tbl>
              <a:tblPr>
                <a:tableStyleId>{5C22544A-7EE6-4342-B048-85BDC9FD1C3A}</a:tableStyleId>
              </a:tblPr>
              <a:tblGrid>
                <a:gridCol w="965200">
                  <a:extLst>
                    <a:ext uri="{9D8B030D-6E8A-4147-A177-3AD203B41FA5}">
                      <a16:colId xmlns:a16="http://schemas.microsoft.com/office/drawing/2014/main" val="1894165109"/>
                    </a:ext>
                  </a:extLst>
                </a:gridCol>
                <a:gridCol w="609600">
                  <a:extLst>
                    <a:ext uri="{9D8B030D-6E8A-4147-A177-3AD203B41FA5}">
                      <a16:colId xmlns:a16="http://schemas.microsoft.com/office/drawing/2014/main" val="2242475547"/>
                    </a:ext>
                  </a:extLst>
                </a:gridCol>
                <a:gridCol w="609600">
                  <a:extLst>
                    <a:ext uri="{9D8B030D-6E8A-4147-A177-3AD203B41FA5}">
                      <a16:colId xmlns:a16="http://schemas.microsoft.com/office/drawing/2014/main" val="3120976622"/>
                    </a:ext>
                  </a:extLst>
                </a:gridCol>
                <a:gridCol w="609600">
                  <a:extLst>
                    <a:ext uri="{9D8B030D-6E8A-4147-A177-3AD203B41FA5}">
                      <a16:colId xmlns:a16="http://schemas.microsoft.com/office/drawing/2014/main" val="2369620706"/>
                    </a:ext>
                  </a:extLst>
                </a:gridCol>
                <a:gridCol w="609600">
                  <a:extLst>
                    <a:ext uri="{9D8B030D-6E8A-4147-A177-3AD203B41FA5}">
                      <a16:colId xmlns:a16="http://schemas.microsoft.com/office/drawing/2014/main" val="484756739"/>
                    </a:ext>
                  </a:extLst>
                </a:gridCol>
                <a:gridCol w="609600">
                  <a:extLst>
                    <a:ext uri="{9D8B030D-6E8A-4147-A177-3AD203B41FA5}">
                      <a16:colId xmlns:a16="http://schemas.microsoft.com/office/drawing/2014/main" val="3456685879"/>
                    </a:ext>
                  </a:extLst>
                </a:gridCol>
                <a:gridCol w="609600">
                  <a:extLst>
                    <a:ext uri="{9D8B030D-6E8A-4147-A177-3AD203B41FA5}">
                      <a16:colId xmlns:a16="http://schemas.microsoft.com/office/drawing/2014/main" val="1372207857"/>
                    </a:ext>
                  </a:extLst>
                </a:gridCol>
                <a:gridCol w="609600">
                  <a:extLst>
                    <a:ext uri="{9D8B030D-6E8A-4147-A177-3AD203B41FA5}">
                      <a16:colId xmlns:a16="http://schemas.microsoft.com/office/drawing/2014/main" val="4251124669"/>
                    </a:ext>
                  </a:extLst>
                </a:gridCol>
                <a:gridCol w="609600">
                  <a:extLst>
                    <a:ext uri="{9D8B030D-6E8A-4147-A177-3AD203B41FA5}">
                      <a16:colId xmlns:a16="http://schemas.microsoft.com/office/drawing/2014/main" val="4106896860"/>
                    </a:ext>
                  </a:extLst>
                </a:gridCol>
                <a:gridCol w="609600">
                  <a:extLst>
                    <a:ext uri="{9D8B030D-6E8A-4147-A177-3AD203B41FA5}">
                      <a16:colId xmlns:a16="http://schemas.microsoft.com/office/drawing/2014/main" val="1666624506"/>
                    </a:ext>
                  </a:extLst>
                </a:gridCol>
              </a:tblGrid>
              <a:tr h="182880">
                <a:tc>
                  <a:txBody>
                    <a:bodyPr/>
                    <a:lstStyle/>
                    <a:p>
                      <a:pPr algn="l" fontAlgn="b"/>
                      <a:r>
                        <a:rPr lang="en-US" sz="1100" u="none" strike="noStrike">
                          <a:effectLst/>
                        </a:rPr>
                        <a:t>sample 2-3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9400617"/>
                  </a:ext>
                </a:extLst>
              </a:tr>
              <a:tr h="182880">
                <a:tc>
                  <a:txBody>
                    <a:bodyPr/>
                    <a:lstStyle/>
                    <a:p>
                      <a:pPr algn="l" fontAlgn="b"/>
                      <a:r>
                        <a:rPr lang="en-US" sz="1100" u="none" strike="noStrike">
                          <a:effectLst/>
                        </a:rPr>
                        <a:t>noise ratio (1000 runs)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0.21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87612062"/>
                  </a:ext>
                </a:extLst>
              </a:tr>
              <a:tr h="182880">
                <a:tc>
                  <a:txBody>
                    <a:bodyPr/>
                    <a:lstStyle/>
                    <a:p>
                      <a:pPr algn="l" fontAlgn="b"/>
                      <a:r>
                        <a:rPr lang="en-US" sz="1100" u="none" strike="noStrike">
                          <a:effectLst/>
                        </a:rPr>
                        <a:t>accuracy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0.74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0.66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0.87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0.92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0.51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0.46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0.61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5382610"/>
                  </a:ext>
                </a:extLst>
              </a:tr>
            </a:tbl>
          </a:graphicData>
        </a:graphic>
      </p:graphicFrame>
      <p:pic>
        <p:nvPicPr>
          <p:cNvPr id="8" name="Picture 7">
            <a:extLst>
              <a:ext uri="{FF2B5EF4-FFF2-40B4-BE49-F238E27FC236}">
                <a16:creationId xmlns:a16="http://schemas.microsoft.com/office/drawing/2014/main" id="{0DAFEF6C-EA9C-460A-BFB4-25E7178E900A}"/>
              </a:ext>
            </a:extLst>
          </p:cNvPr>
          <p:cNvPicPr>
            <a:picLocks noChangeAspect="1"/>
          </p:cNvPicPr>
          <p:nvPr/>
        </p:nvPicPr>
        <p:blipFill>
          <a:blip r:embed="rId2"/>
          <a:stretch>
            <a:fillRect/>
          </a:stretch>
        </p:blipFill>
        <p:spPr>
          <a:xfrm>
            <a:off x="2101273" y="2801512"/>
            <a:ext cx="6621459" cy="3979920"/>
          </a:xfrm>
          <a:prstGeom prst="rect">
            <a:avLst/>
          </a:prstGeom>
        </p:spPr>
      </p:pic>
    </p:spTree>
    <p:extLst>
      <p:ext uri="{BB962C8B-B14F-4D97-AF65-F5344CB8AC3E}">
        <p14:creationId xmlns:p14="http://schemas.microsoft.com/office/powerpoint/2010/main" val="184434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994765"/>
          </a:xfrm>
        </p:spPr>
        <p:txBody>
          <a:bodyPr>
            <a:normAutofit fontScale="92500" lnSpcReduction="20000"/>
          </a:bodyPr>
          <a:lstStyle/>
          <a:p>
            <a:pPr lvl="1"/>
            <a:r>
              <a:rPr lang="en-US" dirty="0"/>
              <a:t>Data set 2 with rules</a:t>
            </a:r>
          </a:p>
          <a:p>
            <a:pPr lvl="2"/>
            <a:r>
              <a:rPr lang="en-US" dirty="0"/>
              <a:t>Simulate: one sentence, a little bit more complicated situation</a:t>
            </a:r>
          </a:p>
          <a:p>
            <a:pPr lvl="2"/>
            <a:r>
              <a:rPr lang="en-US" dirty="0" err="1"/>
              <a:t>librals</a:t>
            </a:r>
            <a:endParaRPr lang="en-US" dirty="0"/>
          </a:p>
          <a:p>
            <a:pPr lvl="3"/>
            <a:r>
              <a:rPr lang="en-US" dirty="0"/>
              <a:t>1 Perpetrator: government (0 or 1)</a:t>
            </a:r>
          </a:p>
          <a:p>
            <a:pPr lvl="3"/>
            <a:r>
              <a:rPr lang="en-US" dirty="0"/>
              <a:t>2 victims: </a:t>
            </a:r>
          </a:p>
          <a:p>
            <a:pPr lvl="4"/>
            <a:r>
              <a:rPr lang="en-US" dirty="0"/>
              <a:t>children (0 or 1)</a:t>
            </a:r>
          </a:p>
          <a:p>
            <a:pPr lvl="4"/>
            <a:r>
              <a:rPr lang="en-US" dirty="0"/>
              <a:t>Women (0 or 1)</a:t>
            </a:r>
          </a:p>
          <a:p>
            <a:pPr lvl="3"/>
            <a:r>
              <a:rPr lang="en-US" dirty="0"/>
              <a:t>violation: (0 means no violation, 1 means there is violation)</a:t>
            </a:r>
          </a:p>
          <a:p>
            <a:pPr marL="1828800" lvl="4" indent="0">
              <a:buNone/>
            </a:pPr>
            <a:endParaRPr lang="en-US" dirty="0"/>
          </a:p>
          <a:p>
            <a:pPr lvl="3"/>
            <a:r>
              <a:rPr lang="en-US" dirty="0"/>
              <a:t>Output: (1: severe; 0: not severe)</a:t>
            </a:r>
          </a:p>
          <a:p>
            <a:pPr lvl="2"/>
            <a:r>
              <a:rPr lang="en-US" dirty="0"/>
              <a:t>Rules</a:t>
            </a:r>
          </a:p>
          <a:p>
            <a:pPr lvl="3"/>
            <a:r>
              <a:rPr lang="en-US" dirty="0"/>
              <a:t>if govern AND Children AND violations then severe:  [1 1 0 1 0 0 1 0] -&gt; 1</a:t>
            </a:r>
          </a:p>
          <a:p>
            <a:pPr lvl="3"/>
            <a:r>
              <a:rPr lang="en-US" dirty="0"/>
              <a:t>If govern AND Women AND violations then severe:   [1 0 1 1 0 1 0 0] -&gt; 1</a:t>
            </a:r>
          </a:p>
          <a:p>
            <a:pPr lvl="3"/>
            <a:r>
              <a:rPr lang="en-US" dirty="0"/>
              <a:t>If govern AND Women AND Children AND violations then severe : [1 1 1 1 0 0 0 0] -&gt; 1</a:t>
            </a:r>
          </a:p>
          <a:p>
            <a:pPr lvl="3"/>
            <a:endParaRPr lang="en-US" dirty="0"/>
          </a:p>
          <a:p>
            <a:pPr lvl="3"/>
            <a:r>
              <a:rPr lang="en-US" dirty="0"/>
              <a:t>if govern AND violations then NOT severe: [1 0 0 1 0 1 1 0] </a:t>
            </a:r>
            <a:r>
              <a:rPr lang="en-US" dirty="0">
                <a:sym typeface="Wingdings" panose="05000000000000000000" pitchFamily="2" charset="2"/>
              </a:rPr>
              <a:t> 0</a:t>
            </a:r>
            <a:endParaRPr lang="en-US" dirty="0"/>
          </a:p>
          <a:p>
            <a:pPr marL="1371600" lvl="3" indent="0">
              <a:buNone/>
            </a:pPr>
            <a:endParaRPr lang="en-US" dirty="0"/>
          </a:p>
          <a:p>
            <a:pPr marL="1371600" lvl="3" indent="0">
              <a:buNone/>
            </a:pPr>
            <a:r>
              <a:rPr lang="en-US" dirty="0"/>
              <a:t>Set output = 0</a:t>
            </a:r>
          </a:p>
          <a:p>
            <a:pPr marL="1371600" lvl="3" indent="0">
              <a:buNone/>
            </a:pPr>
            <a:r>
              <a:rPr lang="en-US" dirty="0"/>
              <a:t>If government = 1 then</a:t>
            </a:r>
          </a:p>
          <a:p>
            <a:pPr marL="1371600" lvl="3" indent="0">
              <a:buNone/>
            </a:pPr>
            <a:r>
              <a:rPr lang="en-US" dirty="0"/>
              <a:t>	if violation then</a:t>
            </a:r>
          </a:p>
          <a:p>
            <a:pPr marL="1371600" lvl="3" indent="0">
              <a:buNone/>
            </a:pPr>
            <a:r>
              <a:rPr lang="en-US" dirty="0"/>
              <a:t>	    if children + women &gt;= 1 then    # either children or women or both</a:t>
            </a:r>
          </a:p>
          <a:p>
            <a:pPr marL="1371600" lvl="3" indent="0">
              <a:buNone/>
            </a:pPr>
            <a:r>
              <a:rPr lang="en-US" dirty="0"/>
              <a:t>	         output = 1</a:t>
            </a:r>
          </a:p>
          <a:p>
            <a:pPr marL="1371600" lvl="3" indent="0">
              <a:buNone/>
            </a:pPr>
            <a:endParaRPr lang="en-US" dirty="0"/>
          </a:p>
        </p:txBody>
      </p:sp>
    </p:spTree>
    <p:extLst>
      <p:ext uri="{BB962C8B-B14F-4D97-AF65-F5344CB8AC3E}">
        <p14:creationId xmlns:p14="http://schemas.microsoft.com/office/powerpoint/2010/main" val="47575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pPr lvl="1"/>
            <a:r>
              <a:rPr lang="en-US" dirty="0"/>
              <a:t>Data set 2-4 with rules</a:t>
            </a:r>
          </a:p>
          <a:p>
            <a:pPr lvl="2"/>
            <a:r>
              <a:rPr lang="en-US" dirty="0"/>
              <a:t>Result: </a:t>
            </a:r>
            <a:r>
              <a:rPr lang="en-US" dirty="0" err="1"/>
              <a:t>pred_accuracy</a:t>
            </a:r>
            <a:r>
              <a:rPr lang="en-US" dirty="0"/>
              <a:t> = 1</a:t>
            </a:r>
          </a:p>
          <a:p>
            <a:pPr lvl="1"/>
            <a:r>
              <a:rPr lang="en-US" dirty="0"/>
              <a:t>Data set with noise</a:t>
            </a:r>
          </a:p>
          <a:p>
            <a:pPr lvl="2"/>
            <a:r>
              <a:rPr lang="en-US" dirty="0"/>
              <a:t>Set up % noise in training set, but not test set</a:t>
            </a:r>
          </a:p>
          <a:p>
            <a:pPr marL="1371600" lvl="3" indent="0">
              <a:buNone/>
            </a:pPr>
            <a:r>
              <a:rPr lang="en-US" dirty="0"/>
              <a:t>			</a:t>
            </a:r>
          </a:p>
        </p:txBody>
      </p:sp>
      <p:graphicFrame>
        <p:nvGraphicFramePr>
          <p:cNvPr id="4" name="Object 3">
            <a:extLst>
              <a:ext uri="{FF2B5EF4-FFF2-40B4-BE49-F238E27FC236}">
                <a16:creationId xmlns:a16="http://schemas.microsoft.com/office/drawing/2014/main" id="{4FBCA887-112F-40C5-8705-1881CBA550D5}"/>
              </a:ext>
            </a:extLst>
          </p:cNvPr>
          <p:cNvGraphicFramePr>
            <a:graphicFrameLocks noChangeAspect="1"/>
          </p:cNvGraphicFramePr>
          <p:nvPr>
            <p:extLst>
              <p:ext uri="{D42A27DB-BD31-4B8C-83A1-F6EECF244321}">
                <p14:modId xmlns:p14="http://schemas.microsoft.com/office/powerpoint/2010/main" val="1769976562"/>
              </p:ext>
            </p:extLst>
          </p:nvPr>
        </p:nvGraphicFramePr>
        <p:xfrm>
          <a:off x="1580140" y="2337666"/>
          <a:ext cx="6453187" cy="373063"/>
        </p:xfrm>
        <a:graphic>
          <a:graphicData uri="http://schemas.openxmlformats.org/presentationml/2006/ole">
            <mc:AlternateContent xmlns:mc="http://schemas.openxmlformats.org/markup-compatibility/2006">
              <mc:Choice xmlns:v="urn:schemas-microsoft-com:vml" Requires="v">
                <p:oleObj name="Worksheet" r:id="rId2" imgW="6453963" imgH="373301" progId="Excel.Sheet.12">
                  <p:embed/>
                </p:oleObj>
              </mc:Choice>
              <mc:Fallback>
                <p:oleObj name="Worksheet" r:id="rId2" imgW="6453963" imgH="373301" progId="Excel.Sheet.12">
                  <p:embed/>
                  <p:pic>
                    <p:nvPicPr>
                      <p:cNvPr id="4" name="Object 3">
                        <a:extLst>
                          <a:ext uri="{FF2B5EF4-FFF2-40B4-BE49-F238E27FC236}">
                            <a16:creationId xmlns:a16="http://schemas.microsoft.com/office/drawing/2014/main" id="{4FBCA887-112F-40C5-8705-1881CBA550D5}"/>
                          </a:ext>
                        </a:extLst>
                      </p:cNvPr>
                      <p:cNvPicPr/>
                      <p:nvPr/>
                    </p:nvPicPr>
                    <p:blipFill>
                      <a:blip r:embed="rId3"/>
                      <a:stretch>
                        <a:fillRect/>
                      </a:stretch>
                    </p:blipFill>
                    <p:spPr>
                      <a:xfrm>
                        <a:off x="1580140" y="2337666"/>
                        <a:ext cx="6453187" cy="373063"/>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DC49E257-37F8-45F6-80F4-CEE1E85E814F}"/>
              </a:ext>
            </a:extLst>
          </p:cNvPr>
          <p:cNvPicPr>
            <a:picLocks noChangeAspect="1"/>
          </p:cNvPicPr>
          <p:nvPr/>
        </p:nvPicPr>
        <p:blipFill>
          <a:blip r:embed="rId4"/>
          <a:stretch>
            <a:fillRect/>
          </a:stretch>
        </p:blipFill>
        <p:spPr>
          <a:xfrm>
            <a:off x="1441073" y="2801512"/>
            <a:ext cx="4584589" cy="2755631"/>
          </a:xfrm>
          <a:prstGeom prst="rect">
            <a:avLst/>
          </a:prstGeom>
        </p:spPr>
      </p:pic>
      <p:pic>
        <p:nvPicPr>
          <p:cNvPr id="6" name="Picture 5">
            <a:extLst>
              <a:ext uri="{FF2B5EF4-FFF2-40B4-BE49-F238E27FC236}">
                <a16:creationId xmlns:a16="http://schemas.microsoft.com/office/drawing/2014/main" id="{5DF59C4C-5D08-4B3E-B0BC-841425E4B3C0}"/>
              </a:ext>
            </a:extLst>
          </p:cNvPr>
          <p:cNvPicPr>
            <a:picLocks noChangeAspect="1"/>
          </p:cNvPicPr>
          <p:nvPr/>
        </p:nvPicPr>
        <p:blipFill>
          <a:blip r:embed="rId5"/>
          <a:stretch>
            <a:fillRect/>
          </a:stretch>
        </p:blipFill>
        <p:spPr>
          <a:xfrm>
            <a:off x="6769211" y="2801512"/>
            <a:ext cx="4584589" cy="2755631"/>
          </a:xfrm>
          <a:prstGeom prst="rect">
            <a:avLst/>
          </a:prstGeom>
        </p:spPr>
      </p:pic>
    </p:spTree>
    <p:extLst>
      <p:ext uri="{BB962C8B-B14F-4D97-AF65-F5344CB8AC3E}">
        <p14:creationId xmlns:p14="http://schemas.microsoft.com/office/powerpoint/2010/main" val="171539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994765"/>
          </a:xfrm>
        </p:spPr>
        <p:txBody>
          <a:bodyPr>
            <a:normAutofit fontScale="70000" lnSpcReduction="20000"/>
          </a:bodyPr>
          <a:lstStyle/>
          <a:p>
            <a:pPr lvl="1"/>
            <a:r>
              <a:rPr lang="en-US" dirty="0"/>
              <a:t>Data set 3 with rules</a:t>
            </a:r>
          </a:p>
          <a:p>
            <a:pPr lvl="2"/>
            <a:r>
              <a:rPr lang="en-US" dirty="0"/>
              <a:t>Simulate: aggregated situation</a:t>
            </a:r>
          </a:p>
          <a:p>
            <a:pPr lvl="2"/>
            <a:r>
              <a:rPr lang="en-US" dirty="0" err="1"/>
              <a:t>librals</a:t>
            </a:r>
            <a:endParaRPr lang="en-US" dirty="0"/>
          </a:p>
          <a:p>
            <a:pPr lvl="3"/>
            <a:r>
              <a:rPr lang="en-US" dirty="0"/>
              <a:t>1 Perpetrator: government (0 or 1)</a:t>
            </a:r>
          </a:p>
          <a:p>
            <a:pPr lvl="3"/>
            <a:r>
              <a:rPr lang="en-US" dirty="0"/>
              <a:t>2 victims: </a:t>
            </a:r>
          </a:p>
          <a:p>
            <a:pPr lvl="4"/>
            <a:r>
              <a:rPr lang="en-US" dirty="0"/>
              <a:t>children (0 or 1)</a:t>
            </a:r>
          </a:p>
          <a:p>
            <a:pPr lvl="4"/>
            <a:r>
              <a:rPr lang="en-US" dirty="0"/>
              <a:t>Women (0 or 1)</a:t>
            </a:r>
          </a:p>
          <a:p>
            <a:pPr lvl="3"/>
            <a:r>
              <a:rPr lang="en-US" dirty="0"/>
              <a:t>2 violation categories:</a:t>
            </a:r>
          </a:p>
          <a:p>
            <a:pPr lvl="4"/>
            <a:r>
              <a:rPr lang="en-US" dirty="0"/>
              <a:t># of violations: 1 – 10: (0 or 1)</a:t>
            </a:r>
          </a:p>
          <a:p>
            <a:pPr lvl="4"/>
            <a:r>
              <a:rPr lang="en-US" dirty="0"/>
              <a:t># of violations: &gt;10: (0 or 1)</a:t>
            </a:r>
          </a:p>
          <a:p>
            <a:pPr lvl="4"/>
            <a:r>
              <a:rPr lang="en-US" dirty="0"/>
              <a:t>Can NOT both be 1</a:t>
            </a:r>
          </a:p>
          <a:p>
            <a:pPr lvl="4"/>
            <a:endParaRPr lang="en-US" dirty="0"/>
          </a:p>
          <a:p>
            <a:pPr lvl="3"/>
            <a:r>
              <a:rPr lang="en-US" dirty="0"/>
              <a:t>Output: (1: severe; 0: not severe)</a:t>
            </a:r>
          </a:p>
          <a:p>
            <a:pPr lvl="2"/>
            <a:r>
              <a:rPr lang="en-US" dirty="0"/>
              <a:t>Rules</a:t>
            </a:r>
          </a:p>
          <a:p>
            <a:pPr lvl="3"/>
            <a:r>
              <a:rPr lang="en-US" dirty="0"/>
              <a:t>if govern AND Children AND # of violations&gt;10 then severe:  [1 1 0 0 1 0 0 1 1 0] -&gt; 1</a:t>
            </a:r>
          </a:p>
          <a:p>
            <a:pPr lvl="3"/>
            <a:r>
              <a:rPr lang="en-US" dirty="0"/>
              <a:t>If govern AND Women AND # of violations &gt; 10 then severe: [1 0 1 0 1 0 1 0 1 0] -&gt; 1</a:t>
            </a:r>
          </a:p>
          <a:p>
            <a:pPr lvl="3"/>
            <a:r>
              <a:rPr lang="en-US" dirty="0"/>
              <a:t>If govern AND Women AND Children AND # of violations &gt; 10 then severe : [1 1 1 0 1 0 0 0 1 0] -&gt; 1</a:t>
            </a:r>
          </a:p>
          <a:p>
            <a:pPr lvl="3"/>
            <a:endParaRPr lang="en-US" dirty="0"/>
          </a:p>
          <a:p>
            <a:pPr lvl="3"/>
            <a:r>
              <a:rPr lang="en-US" dirty="0"/>
              <a:t>If govern AND children AND not Women AND # of violations 1-10 then severe: [1 1 0 1 0 0 0 1 0 1] -&gt; 1</a:t>
            </a:r>
          </a:p>
          <a:p>
            <a:pPr lvl="3"/>
            <a:r>
              <a:rPr lang="en-US" dirty="0"/>
              <a:t>If govern AND women AND not children AND # of violations 1-10 then severe:  [1 0 1 1 0 0 1 0 0 1] -&gt; 1</a:t>
            </a:r>
          </a:p>
          <a:p>
            <a:pPr marL="1371600" lvl="3" indent="0">
              <a:buNone/>
            </a:pPr>
            <a:r>
              <a:rPr lang="en-US" dirty="0"/>
              <a:t>Set output = 0</a:t>
            </a:r>
          </a:p>
          <a:p>
            <a:pPr marL="1371600" lvl="3" indent="0">
              <a:buNone/>
            </a:pPr>
            <a:r>
              <a:rPr lang="en-US" dirty="0"/>
              <a:t>If government = 1 then</a:t>
            </a:r>
          </a:p>
          <a:p>
            <a:pPr marL="1371600" lvl="3" indent="0">
              <a:buNone/>
            </a:pPr>
            <a:r>
              <a:rPr lang="en-US" dirty="0"/>
              <a:t>	if violation&gt;10 = 1 then</a:t>
            </a:r>
          </a:p>
          <a:p>
            <a:pPr marL="1371600" lvl="3" indent="0">
              <a:buNone/>
            </a:pPr>
            <a:r>
              <a:rPr lang="en-US" dirty="0"/>
              <a:t>	    if children + women &gt;= 1 then    # either children or women or both</a:t>
            </a:r>
          </a:p>
          <a:p>
            <a:pPr marL="1371600" lvl="3" indent="0">
              <a:buNone/>
            </a:pPr>
            <a:r>
              <a:rPr lang="en-US" dirty="0"/>
              <a:t>	         output = 1</a:t>
            </a:r>
          </a:p>
          <a:p>
            <a:pPr marL="1371600" lvl="3" indent="0">
              <a:buNone/>
            </a:pPr>
            <a:r>
              <a:rPr lang="en-US" dirty="0"/>
              <a:t>	else if violation 1-10 = 1 then</a:t>
            </a:r>
          </a:p>
          <a:p>
            <a:pPr marL="1371600" lvl="3" indent="0">
              <a:buNone/>
            </a:pPr>
            <a:r>
              <a:rPr lang="en-US" dirty="0"/>
              <a:t>	    if children + women = 1 then # either children or women but can NOT both</a:t>
            </a:r>
          </a:p>
          <a:p>
            <a:pPr marL="1371600" lvl="3" indent="0">
              <a:buNone/>
            </a:pPr>
            <a:r>
              <a:rPr lang="en-US" dirty="0"/>
              <a:t> 	         output = 1</a:t>
            </a:r>
          </a:p>
          <a:p>
            <a:pPr marL="1371600" lvl="3" indent="0">
              <a:buNone/>
            </a:pPr>
            <a:endParaRPr lang="en-US" dirty="0"/>
          </a:p>
        </p:txBody>
      </p:sp>
    </p:spTree>
    <p:extLst>
      <p:ext uri="{BB962C8B-B14F-4D97-AF65-F5344CB8AC3E}">
        <p14:creationId xmlns:p14="http://schemas.microsoft.com/office/powerpoint/2010/main" val="2021157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Simulation on </a:t>
            </a:r>
            <a:r>
              <a:rPr lang="en-US" dirty="0" err="1"/>
              <a:t>Tsetlin</a:t>
            </a:r>
            <a:r>
              <a:rPr lang="en-US" dirty="0"/>
              <a:t> Machine (TM)</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normAutofit fontScale="70000" lnSpcReduction="20000"/>
          </a:bodyPr>
          <a:lstStyle/>
          <a:p>
            <a:pPr lvl="1"/>
            <a:r>
              <a:rPr lang="en-US" dirty="0"/>
              <a:t>Sample2 results:</a:t>
            </a:r>
          </a:p>
          <a:p>
            <a:pPr lvl="2"/>
            <a:r>
              <a:rPr lang="en-US" dirty="0" err="1"/>
              <a:t>pred_accuracy</a:t>
            </a:r>
            <a:r>
              <a:rPr lang="en-US" dirty="0"/>
              <a:t> = [0.9, 0.8, 0.84, 0.82, 0.94]:</a:t>
            </a:r>
          </a:p>
          <a:p>
            <a:pPr marL="1371600" lvl="3" indent="0">
              <a:lnSpc>
                <a:spcPct val="100000"/>
              </a:lnSpc>
              <a:spcBef>
                <a:spcPts val="0"/>
              </a:spcBef>
              <a:buNone/>
            </a:pPr>
            <a:r>
              <a:rPr lang="en-US" sz="1600" dirty="0">
                <a:solidFill>
                  <a:srgbClr val="D4D4D4"/>
                </a:solidFill>
                <a:latin typeface="Consolas" panose="020B0609020204030204" pitchFamily="49" charset="0"/>
              </a:rPr>
              <a:t>m = </a:t>
            </a:r>
            <a:r>
              <a:rPr lang="en-US" sz="1600" dirty="0">
                <a:solidFill>
                  <a:srgbClr val="B5CEA8"/>
                </a:solidFill>
                <a:latin typeface="Consolas" panose="020B0609020204030204" pitchFamily="49" charset="0"/>
              </a:rPr>
              <a:t>20</a:t>
            </a:r>
            <a:r>
              <a:rPr lang="en-US" sz="1600" dirty="0">
                <a:solidFill>
                  <a:srgbClr val="D4D4D4"/>
                </a:solidFill>
                <a:latin typeface="Consolas" panose="020B0609020204030204" pitchFamily="49" charset="0"/>
              </a:rPr>
              <a:t>  </a:t>
            </a:r>
            <a:r>
              <a:rPr lang="en-US" sz="1600" dirty="0">
                <a:solidFill>
                  <a:srgbClr val="6A9955"/>
                </a:solidFill>
                <a:latin typeface="Consolas" panose="020B0609020204030204" pitchFamily="49" charset="0"/>
              </a:rPr>
              <a:t># total number of clauses</a:t>
            </a:r>
            <a:endParaRPr lang="en-US" sz="1600" dirty="0">
              <a:solidFill>
                <a:srgbClr val="D4D4D4"/>
              </a:solidFill>
              <a:latin typeface="Consolas" panose="020B0609020204030204" pitchFamily="49" charset="0"/>
            </a:endParaRPr>
          </a:p>
          <a:p>
            <a:pPr marL="1371600" lvl="3" indent="0">
              <a:lnSpc>
                <a:spcPct val="100000"/>
              </a:lnSpc>
              <a:spcBef>
                <a:spcPts val="0"/>
              </a:spcBef>
              <a:buNone/>
            </a:pPr>
            <a:r>
              <a:rPr lang="en-US" sz="1600" dirty="0" err="1">
                <a:solidFill>
                  <a:srgbClr val="D4D4D4"/>
                </a:solidFill>
                <a:latin typeface="Consolas" panose="020B0609020204030204" pitchFamily="49" charset="0"/>
              </a:rPr>
              <a:t>mpn</a:t>
            </a:r>
            <a:r>
              <a:rPr lang="en-US" sz="1600" dirty="0">
                <a:solidFill>
                  <a:srgbClr val="D4D4D4"/>
                </a:solidFill>
                <a:latin typeface="Consolas" panose="020B0609020204030204" pitchFamily="49" charset="0"/>
              </a:rPr>
              <a:t> = </a:t>
            </a:r>
            <a:r>
              <a:rPr lang="en-US" sz="1600" dirty="0">
                <a:solidFill>
                  <a:srgbClr val="4EC9B0"/>
                </a:solidFill>
                <a:latin typeface="Consolas" panose="020B0609020204030204" pitchFamily="49" charset="0"/>
              </a:rPr>
              <a:t>int</a:t>
            </a:r>
            <a:r>
              <a:rPr lang="en-US" sz="1600" dirty="0">
                <a:solidFill>
                  <a:srgbClr val="D4D4D4"/>
                </a:solidFill>
                <a:latin typeface="Consolas" panose="020B0609020204030204" pitchFamily="49" charset="0"/>
              </a:rPr>
              <a:t>(m/</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  </a:t>
            </a:r>
            <a:r>
              <a:rPr lang="en-US" sz="1600" dirty="0">
                <a:solidFill>
                  <a:srgbClr val="6A9955"/>
                </a:solidFill>
                <a:latin typeface="Consolas" panose="020B0609020204030204" pitchFamily="49" charset="0"/>
              </a:rPr>
              <a:t># </a:t>
            </a:r>
            <a:r>
              <a:rPr lang="en-US" sz="1600" dirty="0" err="1">
                <a:solidFill>
                  <a:srgbClr val="6A9955"/>
                </a:solidFill>
                <a:latin typeface="Consolas" panose="020B0609020204030204" pitchFamily="49" charset="0"/>
              </a:rPr>
              <a:t>nmber</a:t>
            </a:r>
            <a:r>
              <a:rPr lang="en-US" sz="1600" dirty="0">
                <a:solidFill>
                  <a:srgbClr val="6A9955"/>
                </a:solidFill>
                <a:latin typeface="Consolas" panose="020B0609020204030204" pitchFamily="49" charset="0"/>
              </a:rPr>
              <a:t> of positive/negative clauses</a:t>
            </a:r>
            <a:endParaRPr lang="en-US" sz="1600" dirty="0">
              <a:solidFill>
                <a:srgbClr val="D4D4D4"/>
              </a:solidFill>
              <a:latin typeface="Consolas" panose="020B0609020204030204" pitchFamily="49" charset="0"/>
            </a:endParaRPr>
          </a:p>
          <a:p>
            <a:pPr marL="1371600" lvl="3" indent="0">
              <a:lnSpc>
                <a:spcPct val="100000"/>
              </a:lnSpc>
              <a:spcBef>
                <a:spcPts val="0"/>
              </a:spcBef>
              <a:buNone/>
            </a:pPr>
            <a:r>
              <a:rPr lang="en-US" sz="1600" dirty="0">
                <a:solidFill>
                  <a:srgbClr val="6A9955"/>
                </a:solidFill>
                <a:latin typeface="Consolas" panose="020B0609020204030204" pitchFamily="49" charset="0"/>
              </a:rPr>
              <a:t># number of input variables (features); 2*o is a number of literals (= number of TAs)</a:t>
            </a:r>
            <a:endParaRPr lang="en-US" sz="1600" dirty="0">
              <a:solidFill>
                <a:srgbClr val="D4D4D4"/>
              </a:solidFill>
              <a:latin typeface="Consolas" panose="020B0609020204030204" pitchFamily="49" charset="0"/>
            </a:endParaRPr>
          </a:p>
          <a:p>
            <a:pPr marL="1371600" lvl="3" indent="0">
              <a:lnSpc>
                <a:spcPct val="100000"/>
              </a:lnSpc>
              <a:spcBef>
                <a:spcPts val="0"/>
              </a:spcBef>
              <a:buNone/>
            </a:pPr>
            <a:r>
              <a:rPr lang="en-US" sz="1600" dirty="0">
                <a:solidFill>
                  <a:srgbClr val="D4D4D4"/>
                </a:solidFill>
                <a:latin typeface="Consolas" panose="020B0609020204030204" pitchFamily="49" charset="0"/>
              </a:rPr>
              <a:t>o = </a:t>
            </a:r>
            <a:r>
              <a:rPr lang="en-US" sz="1600" dirty="0">
                <a:solidFill>
                  <a:srgbClr val="B5CEA8"/>
                </a:solidFill>
                <a:latin typeface="Consolas" panose="020B0609020204030204" pitchFamily="49" charset="0"/>
              </a:rPr>
              <a:t>5</a:t>
            </a:r>
            <a:endParaRPr lang="en-US" sz="1600" dirty="0">
              <a:solidFill>
                <a:srgbClr val="D4D4D4"/>
              </a:solidFill>
              <a:latin typeface="Consolas" panose="020B0609020204030204" pitchFamily="49" charset="0"/>
            </a:endParaRPr>
          </a:p>
          <a:p>
            <a:pPr marL="1371600" lvl="3" indent="0">
              <a:lnSpc>
                <a:spcPct val="100000"/>
              </a:lnSpc>
              <a:spcBef>
                <a:spcPts val="0"/>
              </a:spcBef>
              <a:buNone/>
            </a:pPr>
            <a:r>
              <a:rPr lang="en-US" sz="1600" dirty="0">
                <a:solidFill>
                  <a:srgbClr val="D4D4D4"/>
                </a:solidFill>
                <a:latin typeface="Consolas" panose="020B0609020204030204" pitchFamily="49" charset="0"/>
              </a:rPr>
              <a:t>N = </a:t>
            </a:r>
            <a:r>
              <a:rPr lang="en-US" sz="1600" dirty="0">
                <a:solidFill>
                  <a:srgbClr val="B5CEA8"/>
                </a:solidFill>
                <a:latin typeface="Consolas" panose="020B0609020204030204" pitchFamily="49" charset="0"/>
              </a:rPr>
              <a:t>100</a:t>
            </a:r>
            <a:r>
              <a:rPr lang="en-US" sz="1600" dirty="0">
                <a:solidFill>
                  <a:srgbClr val="D4D4D4"/>
                </a:solidFill>
                <a:latin typeface="Consolas" panose="020B0609020204030204" pitchFamily="49" charset="0"/>
              </a:rPr>
              <a:t>  </a:t>
            </a:r>
            <a:r>
              <a:rPr lang="en-US" sz="1600" dirty="0">
                <a:solidFill>
                  <a:srgbClr val="6A9955"/>
                </a:solidFill>
                <a:latin typeface="Consolas" panose="020B0609020204030204" pitchFamily="49" charset="0"/>
              </a:rPr>
              <a:t># number of TA states</a:t>
            </a:r>
            <a:endParaRPr lang="en-US" sz="1600" dirty="0">
              <a:solidFill>
                <a:srgbClr val="D4D4D4"/>
              </a:solidFill>
              <a:latin typeface="Consolas" panose="020B0609020204030204" pitchFamily="49" charset="0"/>
            </a:endParaRPr>
          </a:p>
          <a:p>
            <a:pPr marL="1371600" lvl="3" indent="0">
              <a:lnSpc>
                <a:spcPct val="100000"/>
              </a:lnSpc>
              <a:spcBef>
                <a:spcPts val="0"/>
              </a:spcBef>
              <a:buNone/>
            </a:pPr>
            <a:r>
              <a:rPr lang="en-US" sz="1600" dirty="0">
                <a:solidFill>
                  <a:srgbClr val="D4D4D4"/>
                </a:solidFill>
                <a:latin typeface="Consolas" panose="020B0609020204030204" pitchFamily="49" charset="0"/>
              </a:rPr>
              <a:t>T = </a:t>
            </a:r>
            <a:r>
              <a:rPr lang="en-US" sz="1600" dirty="0">
                <a:solidFill>
                  <a:srgbClr val="B5CEA8"/>
                </a:solidFill>
                <a:latin typeface="Consolas" panose="020B0609020204030204" pitchFamily="49" charset="0"/>
              </a:rPr>
              <a:t>15</a:t>
            </a:r>
            <a:endParaRPr lang="en-US" sz="1600" dirty="0">
              <a:solidFill>
                <a:srgbClr val="D4D4D4"/>
              </a:solidFill>
              <a:latin typeface="Consolas" panose="020B0609020204030204" pitchFamily="49" charset="0"/>
            </a:endParaRPr>
          </a:p>
          <a:p>
            <a:pPr marL="1371600" lvl="3" indent="0">
              <a:lnSpc>
                <a:spcPct val="100000"/>
              </a:lnSpc>
              <a:spcBef>
                <a:spcPts val="0"/>
              </a:spcBef>
              <a:buNone/>
            </a:pPr>
            <a:r>
              <a:rPr lang="en-US" sz="1600" dirty="0">
                <a:solidFill>
                  <a:srgbClr val="D4D4D4"/>
                </a:solidFill>
                <a:latin typeface="Consolas" panose="020B0609020204030204" pitchFamily="49" charset="0"/>
              </a:rPr>
              <a:t>s = 3.9 </a:t>
            </a:r>
          </a:p>
          <a:p>
            <a:pPr marL="1371600" lvl="3" indent="0">
              <a:lnSpc>
                <a:spcPct val="100000"/>
              </a:lnSpc>
              <a:spcBef>
                <a:spcPts val="0"/>
              </a:spcBef>
              <a:buNone/>
            </a:pPr>
            <a:r>
              <a:rPr lang="en-US" sz="1600" dirty="0" err="1">
                <a:solidFill>
                  <a:srgbClr val="D4D4D4"/>
                </a:solidFill>
                <a:latin typeface="Consolas" panose="020B0609020204030204" pitchFamily="49" charset="0"/>
              </a:rPr>
              <a:t>num_of_train_runs</a:t>
            </a:r>
            <a:r>
              <a:rPr lang="en-US" sz="1600" dirty="0">
                <a:solidFill>
                  <a:srgbClr val="D4D4D4"/>
                </a:solidFill>
                <a:latin typeface="Consolas" panose="020B0609020204030204" pitchFamily="49" charset="0"/>
              </a:rPr>
              <a:t> = 1000</a:t>
            </a:r>
          </a:p>
          <a:p>
            <a:pPr marL="1371600" lvl="3" indent="0">
              <a:lnSpc>
                <a:spcPct val="100000"/>
              </a:lnSpc>
              <a:spcBef>
                <a:spcPts val="0"/>
              </a:spcBef>
              <a:buNone/>
            </a:pPr>
            <a:r>
              <a:rPr lang="en-US" sz="1600" dirty="0" err="1">
                <a:solidFill>
                  <a:srgbClr val="D4D4D4"/>
                </a:solidFill>
                <a:latin typeface="Consolas" panose="020B0609020204030204" pitchFamily="49" charset="0"/>
              </a:rPr>
              <a:t>num_of_test_runs</a:t>
            </a:r>
            <a:r>
              <a:rPr lang="en-US" sz="1600" dirty="0">
                <a:solidFill>
                  <a:srgbClr val="D4D4D4"/>
                </a:solidFill>
                <a:latin typeface="Consolas" panose="020B0609020204030204" pitchFamily="49" charset="0"/>
              </a:rPr>
              <a:t> = 50</a:t>
            </a:r>
          </a:p>
          <a:p>
            <a:pPr lvl="2">
              <a:lnSpc>
                <a:spcPct val="100000"/>
              </a:lnSpc>
              <a:spcBef>
                <a:spcPts val="0"/>
              </a:spcBef>
            </a:pPr>
            <a:r>
              <a:rPr lang="en-US" dirty="0"/>
              <a:t>M = 10 then </a:t>
            </a:r>
            <a:r>
              <a:rPr lang="en-US" dirty="0" err="1"/>
              <a:t>pred_accuracy</a:t>
            </a:r>
            <a:r>
              <a:rPr lang="en-US" dirty="0"/>
              <a:t> = [0.86, 0.9, 0.84, 0.58, 0.78]</a:t>
            </a:r>
          </a:p>
          <a:p>
            <a:pPr lvl="2">
              <a:lnSpc>
                <a:spcPct val="100000"/>
              </a:lnSpc>
              <a:spcBef>
                <a:spcPts val="0"/>
              </a:spcBef>
            </a:pPr>
            <a:r>
              <a:rPr lang="en-US" dirty="0"/>
              <a:t>N =  120 then </a:t>
            </a:r>
            <a:r>
              <a:rPr lang="en-US" dirty="0" err="1"/>
              <a:t>pred_accuracy</a:t>
            </a:r>
            <a:r>
              <a:rPr lang="en-US" dirty="0"/>
              <a:t> = [0.9, 0.92, 0.7, 0.82, 0.86]</a:t>
            </a:r>
          </a:p>
          <a:p>
            <a:pPr lvl="2">
              <a:lnSpc>
                <a:spcPct val="100000"/>
              </a:lnSpc>
              <a:spcBef>
                <a:spcPts val="0"/>
              </a:spcBef>
            </a:pPr>
            <a:r>
              <a:rPr lang="en-US" dirty="0" err="1"/>
              <a:t>Num_of_train_rums</a:t>
            </a:r>
            <a:r>
              <a:rPr lang="en-US" dirty="0"/>
              <a:t> = 2000 then </a:t>
            </a:r>
            <a:r>
              <a:rPr lang="en-US" dirty="0" err="1"/>
              <a:t>pred_accuracy</a:t>
            </a:r>
            <a:r>
              <a:rPr lang="en-US" dirty="0"/>
              <a:t> = [0.84, 0.9, 0.76, 0.94, 0.84]</a:t>
            </a:r>
          </a:p>
          <a:p>
            <a:pPr lvl="2"/>
            <a:r>
              <a:rPr lang="en-US" dirty="0"/>
              <a:t>Error:</a:t>
            </a:r>
          </a:p>
          <a:p>
            <a:pPr lvl="3"/>
            <a:r>
              <a:rPr lang="en-US" dirty="0"/>
              <a:t>If govern AND children AND not Women AND # of violations 1-10 then severe but predict Not</a:t>
            </a:r>
          </a:p>
          <a:p>
            <a:pPr lvl="3"/>
            <a:r>
              <a:rPr lang="en-US" dirty="0" err="1"/>
              <a:t>Inlits</a:t>
            </a:r>
            <a:r>
              <a:rPr lang="en-US" dirty="0"/>
              <a:t>:  [1 1 0 1 0 0 0 1 0 1] , output:  1 , Predict:  0</a:t>
            </a:r>
          </a:p>
          <a:p>
            <a:pPr lvl="3"/>
            <a:endParaRPr lang="en-US" dirty="0"/>
          </a:p>
          <a:p>
            <a:pPr lvl="3"/>
            <a:r>
              <a:rPr lang="en-US" dirty="0"/>
              <a:t>If govern AND women AND not children AND # of violations 1-10 </a:t>
            </a:r>
            <a:r>
              <a:rPr lang="en-US"/>
              <a:t>then severe but predict NOT</a:t>
            </a:r>
            <a:endParaRPr lang="en-US" dirty="0"/>
          </a:p>
          <a:p>
            <a:pPr lvl="3"/>
            <a:r>
              <a:rPr lang="en-US" dirty="0" err="1"/>
              <a:t>inlits</a:t>
            </a:r>
            <a:r>
              <a:rPr lang="en-US" dirty="0"/>
              <a:t>:  [1 0 1 1 0 0 1 0 0 1] , output:  1 , Predict:  0</a:t>
            </a:r>
          </a:p>
          <a:p>
            <a:pPr lvl="3"/>
            <a:endParaRPr lang="en-US" dirty="0"/>
          </a:p>
          <a:p>
            <a:pPr lvl="3"/>
            <a:r>
              <a:rPr lang="en-US" dirty="0"/>
              <a:t>If no specified victims, should no severe, but predict YES</a:t>
            </a:r>
          </a:p>
          <a:p>
            <a:pPr lvl="3"/>
            <a:r>
              <a:rPr lang="en-US" dirty="0" err="1"/>
              <a:t>inlits</a:t>
            </a:r>
            <a:r>
              <a:rPr lang="en-US" dirty="0"/>
              <a:t>:  [1 0 0 0 1 0 1 1 1 0] , output:  0 , Predict:  1</a:t>
            </a:r>
          </a:p>
          <a:p>
            <a:pPr lvl="2"/>
            <a:endParaRPr lang="en-US" dirty="0"/>
          </a:p>
        </p:txBody>
      </p:sp>
    </p:spTree>
    <p:extLst>
      <p:ext uri="{BB962C8B-B14F-4D97-AF65-F5344CB8AC3E}">
        <p14:creationId xmlns:p14="http://schemas.microsoft.com/office/powerpoint/2010/main" val="161398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Properties of PULSAR</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normAutofit/>
          </a:bodyPr>
          <a:lstStyle/>
          <a:p>
            <a:pPr lvl="2"/>
            <a:r>
              <a:rPr lang="en-US" dirty="0"/>
              <a:t>Perpetrator:</a:t>
            </a:r>
          </a:p>
          <a:p>
            <a:pPr lvl="3"/>
            <a:r>
              <a:rPr lang="en-US" dirty="0"/>
              <a:t># of distinct Perpetrator: 1501 (1502-1)</a:t>
            </a:r>
          </a:p>
          <a:p>
            <a:pPr lvl="3"/>
            <a:r>
              <a:rPr lang="en-US" dirty="0"/>
              <a:t>May need select some helpful perpetrators for </a:t>
            </a:r>
            <a:r>
              <a:rPr lang="en-US" dirty="0" err="1"/>
              <a:t>Tsetlin</a:t>
            </a:r>
            <a:r>
              <a:rPr lang="en-US" dirty="0"/>
              <a:t> Machine</a:t>
            </a:r>
          </a:p>
          <a:p>
            <a:pPr lvl="2"/>
            <a:r>
              <a:rPr lang="en-US" dirty="0"/>
              <a:t>Victims:</a:t>
            </a:r>
          </a:p>
          <a:p>
            <a:pPr lvl="3"/>
            <a:r>
              <a:rPr lang="en-US" dirty="0"/>
              <a:t># of distinct victims: 3153 (3153-1)</a:t>
            </a:r>
          </a:p>
          <a:p>
            <a:pPr lvl="3"/>
            <a:r>
              <a:rPr lang="en-US" dirty="0"/>
              <a:t>May need select some helpful perpetrators for </a:t>
            </a:r>
            <a:r>
              <a:rPr lang="en-US" dirty="0" err="1"/>
              <a:t>Tsetlin</a:t>
            </a:r>
            <a:r>
              <a:rPr lang="en-US" dirty="0"/>
              <a:t> Machine</a:t>
            </a:r>
          </a:p>
          <a:p>
            <a:pPr lvl="2"/>
            <a:r>
              <a:rPr lang="en-US" dirty="0"/>
              <a:t>Most frequently Perpetrator and Victims</a:t>
            </a:r>
          </a:p>
          <a:p>
            <a:pPr marL="1371600" lvl="3" indent="0">
              <a:buNone/>
            </a:pPr>
            <a:endParaRPr lang="en-US" dirty="0"/>
          </a:p>
        </p:txBody>
      </p:sp>
      <p:pic>
        <p:nvPicPr>
          <p:cNvPr id="5" name="Picture 4">
            <a:extLst>
              <a:ext uri="{FF2B5EF4-FFF2-40B4-BE49-F238E27FC236}">
                <a16:creationId xmlns:a16="http://schemas.microsoft.com/office/drawing/2014/main" id="{CD6CF72F-5448-42D7-8835-76E8BD7A4D2E}"/>
              </a:ext>
            </a:extLst>
          </p:cNvPr>
          <p:cNvPicPr>
            <a:picLocks noChangeAspect="1"/>
          </p:cNvPicPr>
          <p:nvPr/>
        </p:nvPicPr>
        <p:blipFill>
          <a:blip r:embed="rId3"/>
          <a:stretch>
            <a:fillRect/>
          </a:stretch>
        </p:blipFill>
        <p:spPr>
          <a:xfrm>
            <a:off x="8706518" y="76568"/>
            <a:ext cx="1343025" cy="2314575"/>
          </a:xfrm>
          <a:prstGeom prst="rect">
            <a:avLst/>
          </a:prstGeom>
        </p:spPr>
      </p:pic>
      <p:pic>
        <p:nvPicPr>
          <p:cNvPr id="7" name="Picture 6">
            <a:extLst>
              <a:ext uri="{FF2B5EF4-FFF2-40B4-BE49-F238E27FC236}">
                <a16:creationId xmlns:a16="http://schemas.microsoft.com/office/drawing/2014/main" id="{89ED783C-24F6-4A83-8369-A38A95C13EC0}"/>
              </a:ext>
            </a:extLst>
          </p:cNvPr>
          <p:cNvPicPr>
            <a:picLocks noChangeAspect="1"/>
          </p:cNvPicPr>
          <p:nvPr/>
        </p:nvPicPr>
        <p:blipFill>
          <a:blip r:embed="rId4"/>
          <a:stretch>
            <a:fillRect/>
          </a:stretch>
        </p:blipFill>
        <p:spPr>
          <a:xfrm>
            <a:off x="10185922" y="57518"/>
            <a:ext cx="1714500" cy="2333625"/>
          </a:xfrm>
          <a:prstGeom prst="rect">
            <a:avLst/>
          </a:prstGeom>
        </p:spPr>
      </p:pic>
      <p:pic>
        <p:nvPicPr>
          <p:cNvPr id="9" name="Picture 8">
            <a:extLst>
              <a:ext uri="{FF2B5EF4-FFF2-40B4-BE49-F238E27FC236}">
                <a16:creationId xmlns:a16="http://schemas.microsoft.com/office/drawing/2014/main" id="{0CC990B3-066A-4215-9DB5-7553F5272094}"/>
              </a:ext>
            </a:extLst>
          </p:cNvPr>
          <p:cNvPicPr>
            <a:picLocks noChangeAspect="1"/>
          </p:cNvPicPr>
          <p:nvPr/>
        </p:nvPicPr>
        <p:blipFill>
          <a:blip r:embed="rId5"/>
          <a:stretch>
            <a:fillRect/>
          </a:stretch>
        </p:blipFill>
        <p:spPr>
          <a:xfrm>
            <a:off x="4962958" y="2939759"/>
            <a:ext cx="3305175" cy="2457450"/>
          </a:xfrm>
          <a:prstGeom prst="rect">
            <a:avLst/>
          </a:prstGeom>
        </p:spPr>
      </p:pic>
      <p:pic>
        <p:nvPicPr>
          <p:cNvPr id="11" name="Picture 10">
            <a:extLst>
              <a:ext uri="{FF2B5EF4-FFF2-40B4-BE49-F238E27FC236}">
                <a16:creationId xmlns:a16="http://schemas.microsoft.com/office/drawing/2014/main" id="{23F3C409-D6D1-422A-A41E-B720D4BCF9BB}"/>
              </a:ext>
            </a:extLst>
          </p:cNvPr>
          <p:cNvPicPr>
            <a:picLocks noChangeAspect="1"/>
          </p:cNvPicPr>
          <p:nvPr/>
        </p:nvPicPr>
        <p:blipFill>
          <a:blip r:embed="rId6"/>
          <a:stretch>
            <a:fillRect/>
          </a:stretch>
        </p:blipFill>
        <p:spPr>
          <a:xfrm>
            <a:off x="1843088" y="2939759"/>
            <a:ext cx="2914650" cy="2390775"/>
          </a:xfrm>
          <a:prstGeom prst="rect">
            <a:avLst/>
          </a:prstGeom>
        </p:spPr>
      </p:pic>
    </p:spTree>
    <p:extLst>
      <p:ext uri="{BB962C8B-B14F-4D97-AF65-F5344CB8AC3E}">
        <p14:creationId xmlns:p14="http://schemas.microsoft.com/office/powerpoint/2010/main" val="142022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58C5-E9CD-41EF-AFF1-A4666D137627}"/>
              </a:ext>
            </a:extLst>
          </p:cNvPr>
          <p:cNvSpPr>
            <a:spLocks noGrp="1"/>
          </p:cNvSpPr>
          <p:nvPr>
            <p:ph type="title"/>
          </p:nvPr>
        </p:nvSpPr>
        <p:spPr/>
        <p:txBody>
          <a:bodyPr/>
          <a:lstStyle/>
          <a:p>
            <a:r>
              <a:rPr lang="en-US" dirty="0"/>
              <a:t>Big Picture: implementation strategy</a:t>
            </a:r>
          </a:p>
        </p:txBody>
      </p:sp>
      <p:pic>
        <p:nvPicPr>
          <p:cNvPr id="8" name="Content Placeholder 7">
            <a:extLst>
              <a:ext uri="{FF2B5EF4-FFF2-40B4-BE49-F238E27FC236}">
                <a16:creationId xmlns:a16="http://schemas.microsoft.com/office/drawing/2014/main" id="{0E17362E-9FDE-40E1-BF97-52543CB2BE0E}"/>
              </a:ext>
            </a:extLst>
          </p:cNvPr>
          <p:cNvPicPr>
            <a:picLocks noGrp="1" noChangeAspect="1"/>
          </p:cNvPicPr>
          <p:nvPr>
            <p:ph idx="1"/>
          </p:nvPr>
        </p:nvPicPr>
        <p:blipFill>
          <a:blip r:embed="rId2"/>
          <a:stretch>
            <a:fillRect/>
          </a:stretch>
        </p:blipFill>
        <p:spPr>
          <a:xfrm>
            <a:off x="2198075" y="1179446"/>
            <a:ext cx="7552593" cy="5489887"/>
          </a:xfrm>
          <a:prstGeom prst="rect">
            <a:avLst/>
          </a:prstGeom>
        </p:spPr>
      </p:pic>
    </p:spTree>
    <p:extLst>
      <p:ext uri="{BB962C8B-B14F-4D97-AF65-F5344CB8AC3E}">
        <p14:creationId xmlns:p14="http://schemas.microsoft.com/office/powerpoint/2010/main" val="981096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Next step: from data warehouse to  </a:t>
            </a:r>
            <a:r>
              <a:rPr lang="en-US" dirty="0" err="1"/>
              <a:t>Tsetlin</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433763"/>
          </a:xfrm>
        </p:spPr>
        <p:txBody>
          <a:bodyPr>
            <a:normAutofit/>
          </a:bodyPr>
          <a:lstStyle/>
          <a:p>
            <a:pPr lvl="2"/>
            <a:r>
              <a:rPr lang="en-US" dirty="0"/>
              <a:t>Perpetrators: Government, police</a:t>
            </a:r>
          </a:p>
          <a:p>
            <a:pPr lvl="2"/>
            <a:r>
              <a:rPr lang="en-US" dirty="0"/>
              <a:t>Victims: Person, Children</a:t>
            </a:r>
          </a:p>
          <a:p>
            <a:pPr lvl="3"/>
            <a:r>
              <a:rPr lang="en-US" dirty="0"/>
              <a:t>Person may include: [person, persons, citizen, citizens, men, women, individuals, </a:t>
            </a:r>
            <a:r>
              <a:rPr lang="en-US" dirty="0" err="1"/>
              <a:t>etc</a:t>
            </a:r>
            <a:r>
              <a:rPr lang="en-US" dirty="0"/>
              <a:t>]</a:t>
            </a:r>
          </a:p>
          <a:p>
            <a:pPr lvl="3"/>
            <a:r>
              <a:rPr lang="en-US" dirty="0"/>
              <a:t>Children may include: [child, children, </a:t>
            </a:r>
            <a:r>
              <a:rPr lang="en-US" dirty="0" err="1"/>
              <a:t>childrens</a:t>
            </a:r>
            <a:r>
              <a:rPr lang="en-US" dirty="0"/>
              <a:t>, boys, girls, family, students, </a:t>
            </a:r>
            <a:r>
              <a:rPr lang="en-US" dirty="0" err="1"/>
              <a:t>etc</a:t>
            </a:r>
            <a:r>
              <a:rPr lang="en-US" dirty="0"/>
              <a:t>]</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Category: Perpetrator-Victim pairs</a:t>
            </a:r>
          </a:p>
          <a:p>
            <a:pPr lvl="3"/>
            <a:r>
              <a:rPr lang="en-US" dirty="0"/>
              <a:t>Go-Per, Go-Chi, Po-Per, Go-Chi</a:t>
            </a:r>
          </a:p>
          <a:p>
            <a:pPr lvl="3"/>
            <a:r>
              <a:rPr lang="en-US" dirty="0"/>
              <a:t>In each category, has two valence level: less than 5, equal or more than 5</a:t>
            </a:r>
          </a:p>
          <a:p>
            <a:pPr marL="1371600" lvl="3" indent="0">
              <a:buNone/>
            </a:pPr>
            <a:endParaRPr lang="en-US" dirty="0"/>
          </a:p>
        </p:txBody>
      </p:sp>
      <p:pic>
        <p:nvPicPr>
          <p:cNvPr id="8" name="Picture 7">
            <a:extLst>
              <a:ext uri="{FF2B5EF4-FFF2-40B4-BE49-F238E27FC236}">
                <a16:creationId xmlns:a16="http://schemas.microsoft.com/office/drawing/2014/main" id="{E7AD3D17-F443-4917-A3EE-3DE1C2125712}"/>
              </a:ext>
            </a:extLst>
          </p:cNvPr>
          <p:cNvPicPr>
            <a:picLocks noChangeAspect="1"/>
          </p:cNvPicPr>
          <p:nvPr/>
        </p:nvPicPr>
        <p:blipFill>
          <a:blip r:embed="rId3"/>
          <a:stretch>
            <a:fillRect/>
          </a:stretch>
        </p:blipFill>
        <p:spPr>
          <a:xfrm>
            <a:off x="2847619" y="2018731"/>
            <a:ext cx="4886325" cy="2438400"/>
          </a:xfrm>
          <a:prstGeom prst="rect">
            <a:avLst/>
          </a:prstGeom>
        </p:spPr>
      </p:pic>
      <p:graphicFrame>
        <p:nvGraphicFramePr>
          <p:cNvPr id="12" name="Table 11">
            <a:extLst>
              <a:ext uri="{FF2B5EF4-FFF2-40B4-BE49-F238E27FC236}">
                <a16:creationId xmlns:a16="http://schemas.microsoft.com/office/drawing/2014/main" id="{552ED762-4B41-4DD8-8EB2-1FD1E037B78A}"/>
              </a:ext>
            </a:extLst>
          </p:cNvPr>
          <p:cNvGraphicFramePr>
            <a:graphicFrameLocks noGrp="1"/>
          </p:cNvGraphicFramePr>
          <p:nvPr>
            <p:extLst>
              <p:ext uri="{D42A27DB-BD31-4B8C-83A1-F6EECF244321}">
                <p14:modId xmlns:p14="http://schemas.microsoft.com/office/powerpoint/2010/main" val="2367310662"/>
              </p:ext>
            </p:extLst>
          </p:nvPr>
        </p:nvGraphicFramePr>
        <p:xfrm>
          <a:off x="2429302" y="5734289"/>
          <a:ext cx="6705598" cy="914400"/>
        </p:xfrm>
        <a:graphic>
          <a:graphicData uri="http://schemas.openxmlformats.org/drawingml/2006/table">
            <a:tbl>
              <a:tblPr/>
              <a:tblGrid>
                <a:gridCol w="713362">
                  <a:extLst>
                    <a:ext uri="{9D8B030D-6E8A-4147-A177-3AD203B41FA5}">
                      <a16:colId xmlns:a16="http://schemas.microsoft.com/office/drawing/2014/main" val="1789641108"/>
                    </a:ext>
                  </a:extLst>
                </a:gridCol>
                <a:gridCol w="713362">
                  <a:extLst>
                    <a:ext uri="{9D8B030D-6E8A-4147-A177-3AD203B41FA5}">
                      <a16:colId xmlns:a16="http://schemas.microsoft.com/office/drawing/2014/main" val="3829161743"/>
                    </a:ext>
                  </a:extLst>
                </a:gridCol>
                <a:gridCol w="570689">
                  <a:extLst>
                    <a:ext uri="{9D8B030D-6E8A-4147-A177-3AD203B41FA5}">
                      <a16:colId xmlns:a16="http://schemas.microsoft.com/office/drawing/2014/main" val="296648199"/>
                    </a:ext>
                  </a:extLst>
                </a:gridCol>
                <a:gridCol w="570689">
                  <a:extLst>
                    <a:ext uri="{9D8B030D-6E8A-4147-A177-3AD203B41FA5}">
                      <a16:colId xmlns:a16="http://schemas.microsoft.com/office/drawing/2014/main" val="3123370959"/>
                    </a:ext>
                  </a:extLst>
                </a:gridCol>
                <a:gridCol w="570689">
                  <a:extLst>
                    <a:ext uri="{9D8B030D-6E8A-4147-A177-3AD203B41FA5}">
                      <a16:colId xmlns:a16="http://schemas.microsoft.com/office/drawing/2014/main" val="244293532"/>
                    </a:ext>
                  </a:extLst>
                </a:gridCol>
                <a:gridCol w="570689">
                  <a:extLst>
                    <a:ext uri="{9D8B030D-6E8A-4147-A177-3AD203B41FA5}">
                      <a16:colId xmlns:a16="http://schemas.microsoft.com/office/drawing/2014/main" val="2968800004"/>
                    </a:ext>
                  </a:extLst>
                </a:gridCol>
                <a:gridCol w="570689">
                  <a:extLst>
                    <a:ext uri="{9D8B030D-6E8A-4147-A177-3AD203B41FA5}">
                      <a16:colId xmlns:a16="http://schemas.microsoft.com/office/drawing/2014/main" val="3483230516"/>
                    </a:ext>
                  </a:extLst>
                </a:gridCol>
                <a:gridCol w="570689">
                  <a:extLst>
                    <a:ext uri="{9D8B030D-6E8A-4147-A177-3AD203B41FA5}">
                      <a16:colId xmlns:a16="http://schemas.microsoft.com/office/drawing/2014/main" val="996810889"/>
                    </a:ext>
                  </a:extLst>
                </a:gridCol>
                <a:gridCol w="570689">
                  <a:extLst>
                    <a:ext uri="{9D8B030D-6E8A-4147-A177-3AD203B41FA5}">
                      <a16:colId xmlns:a16="http://schemas.microsoft.com/office/drawing/2014/main" val="1719805029"/>
                    </a:ext>
                  </a:extLst>
                </a:gridCol>
                <a:gridCol w="570689">
                  <a:extLst>
                    <a:ext uri="{9D8B030D-6E8A-4147-A177-3AD203B41FA5}">
                      <a16:colId xmlns:a16="http://schemas.microsoft.com/office/drawing/2014/main" val="3115718710"/>
                    </a:ext>
                  </a:extLst>
                </a:gridCol>
                <a:gridCol w="713362">
                  <a:extLst>
                    <a:ext uri="{9D8B030D-6E8A-4147-A177-3AD203B41FA5}">
                      <a16:colId xmlns:a16="http://schemas.microsoft.com/office/drawing/2014/main" val="3859608849"/>
                    </a:ext>
                  </a:extLst>
                </a:gridCol>
              </a:tblGrid>
              <a:tr h="182880">
                <a:tc rowSpan="2">
                  <a:txBody>
                    <a:bodyPr/>
                    <a:lstStyle/>
                    <a:p>
                      <a:pPr algn="ctr" fontAlgn="ctr"/>
                      <a:r>
                        <a:rPr lang="en-US" sz="1100" b="0" i="0" u="none" strike="noStrike">
                          <a:solidFill>
                            <a:srgbClr val="000000"/>
                          </a:solidFill>
                          <a:effectLst/>
                          <a:latin typeface="Calibri" panose="020F0502020204030204" pitchFamily="34" charset="0"/>
                        </a:rPr>
                        <a:t>Country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100" b="0" i="0" u="none" strike="noStrike">
                          <a:solidFill>
                            <a:srgbClr val="000000"/>
                          </a:solidFill>
                          <a:effectLst/>
                          <a:latin typeface="Calibri" panose="020F0502020204030204" pitchFamily="34" charset="0"/>
                        </a:rPr>
                        <a:t>Go-Per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panose="020F0502020204030204" pitchFamily="34" charset="0"/>
                        </a:rPr>
                        <a:t>Go-Chi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panose="020F0502020204030204" pitchFamily="34" charset="0"/>
                        </a:rPr>
                        <a:t>Po-Per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panose="020F0502020204030204" pitchFamily="34" charset="0"/>
                        </a:rPr>
                        <a:t>Go-Chi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Severity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432945"/>
                  </a:ext>
                </a:extLst>
              </a:tr>
              <a:tr h="182880">
                <a:tc vMerge="1">
                  <a:txBody>
                    <a:bodyPr/>
                    <a:lstStyle/>
                    <a:p>
                      <a:endParaRPr lang="en-US"/>
                    </a:p>
                  </a:txBody>
                  <a:tcPr/>
                </a:tc>
                <a:tc vMerge="1">
                  <a:txBody>
                    <a:bodyPr/>
                    <a:lstStyle/>
                    <a:p>
                      <a:endParaRPr lang="en-US"/>
                    </a:p>
                  </a:txBody>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6503741"/>
                  </a:ext>
                </a:extLst>
              </a:tr>
              <a:tr h="182880">
                <a:tc>
                  <a:txBody>
                    <a:bodyPr/>
                    <a:lstStyle/>
                    <a:p>
                      <a:pPr algn="l" fontAlgn="b"/>
                      <a:r>
                        <a:rPr lang="en-US" sz="1100" b="0" i="0" u="none" strike="noStrike">
                          <a:solidFill>
                            <a:srgbClr val="000000"/>
                          </a:solidFill>
                          <a:effectLst/>
                          <a:latin typeface="Calibri" panose="020F0502020204030204" pitchFamily="34" charset="0"/>
                        </a:rPr>
                        <a:t>Aloeria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3244804"/>
                  </a:ext>
                </a:extLst>
              </a:tr>
              <a:tr h="182880">
                <a:tc>
                  <a:txBody>
                    <a:bodyPr/>
                    <a:lstStyle/>
                    <a:p>
                      <a:pPr algn="l" fontAlgn="b"/>
                      <a:r>
                        <a:rPr lang="en-US" sz="1100" b="0" i="0" u="none" strike="noStrike">
                          <a:solidFill>
                            <a:srgbClr val="000000"/>
                          </a:solidFill>
                          <a:effectLst/>
                          <a:latin typeface="Calibri" panose="020F0502020204030204" pitchFamily="34" charset="0"/>
                        </a:rPr>
                        <a:t>Aloeria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6634667"/>
                  </a:ext>
                </a:extLst>
              </a:tr>
              <a:tr h="182880">
                <a:tc>
                  <a:txBody>
                    <a:bodyPr/>
                    <a:lstStyle/>
                    <a:p>
                      <a:pPr algn="l" fontAlgn="b"/>
                      <a:r>
                        <a:rPr lang="en-US" sz="1100" b="0" i="0" u="none" strike="noStrike">
                          <a:solidFill>
                            <a:srgbClr val="000000"/>
                          </a:solidFill>
                          <a:effectLst/>
                          <a:latin typeface="Calibri" panose="020F0502020204030204" pitchFamily="34" charset="0"/>
                        </a:rPr>
                        <a:t>Aloeria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038807"/>
                  </a:ext>
                </a:extLst>
              </a:tr>
            </a:tbl>
          </a:graphicData>
        </a:graphic>
      </p:graphicFrame>
      <p:sp>
        <p:nvSpPr>
          <p:cNvPr id="15" name="Arrow: Down 14">
            <a:extLst>
              <a:ext uri="{FF2B5EF4-FFF2-40B4-BE49-F238E27FC236}">
                <a16:creationId xmlns:a16="http://schemas.microsoft.com/office/drawing/2014/main" id="{9BD2A8B0-6CD8-482B-8A24-3A853D6EC13B}"/>
              </a:ext>
            </a:extLst>
          </p:cNvPr>
          <p:cNvSpPr/>
          <p:nvPr/>
        </p:nvSpPr>
        <p:spPr>
          <a:xfrm>
            <a:off x="6960358" y="4457131"/>
            <a:ext cx="122830" cy="81090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729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Next step: from data warehouse to  </a:t>
            </a:r>
            <a:r>
              <a:rPr lang="en-US" dirty="0" err="1"/>
              <a:t>Tsetlin</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normAutofit/>
          </a:bodyPr>
          <a:lstStyle/>
          <a:p>
            <a:pPr lvl="2"/>
            <a:r>
              <a:rPr lang="en-US" dirty="0"/>
              <a:t>Perpetrator:</a:t>
            </a:r>
          </a:p>
          <a:p>
            <a:pPr lvl="3"/>
            <a:r>
              <a:rPr lang="en-US" dirty="0"/>
              <a:t># of distinct Perpetrator: 1501 (1502-1)</a:t>
            </a:r>
          </a:p>
          <a:p>
            <a:pPr lvl="3"/>
            <a:r>
              <a:rPr lang="en-US" dirty="0"/>
              <a:t>May need select some helpful perpetrators for </a:t>
            </a:r>
            <a:r>
              <a:rPr lang="en-US" dirty="0" err="1"/>
              <a:t>Tsetlin</a:t>
            </a:r>
            <a:r>
              <a:rPr lang="en-US" dirty="0"/>
              <a:t> Machine</a:t>
            </a:r>
          </a:p>
          <a:p>
            <a:pPr lvl="2"/>
            <a:r>
              <a:rPr lang="en-US" dirty="0"/>
              <a:t>Victims:</a:t>
            </a:r>
          </a:p>
          <a:p>
            <a:pPr lvl="3"/>
            <a:r>
              <a:rPr lang="en-US" dirty="0"/>
              <a:t># of distinct victims: 3153 (3153-1)</a:t>
            </a:r>
          </a:p>
          <a:p>
            <a:pPr lvl="3"/>
            <a:r>
              <a:rPr lang="en-US" dirty="0"/>
              <a:t>May need select some helpful perpetrators for </a:t>
            </a:r>
            <a:r>
              <a:rPr lang="en-US" dirty="0" err="1"/>
              <a:t>Tsetlin</a:t>
            </a:r>
            <a:r>
              <a:rPr lang="en-US" dirty="0"/>
              <a:t> Machine</a:t>
            </a:r>
          </a:p>
          <a:p>
            <a:pPr lvl="2"/>
            <a:r>
              <a:rPr lang="en-US" dirty="0"/>
              <a:t>Most frequently Perpetrator and Victims</a:t>
            </a:r>
          </a:p>
          <a:p>
            <a:pPr marL="1371600" lvl="3" indent="0">
              <a:buNone/>
            </a:pPr>
            <a:endParaRPr lang="en-US" dirty="0"/>
          </a:p>
        </p:txBody>
      </p:sp>
      <p:pic>
        <p:nvPicPr>
          <p:cNvPr id="5" name="Picture 4">
            <a:extLst>
              <a:ext uri="{FF2B5EF4-FFF2-40B4-BE49-F238E27FC236}">
                <a16:creationId xmlns:a16="http://schemas.microsoft.com/office/drawing/2014/main" id="{CD6CF72F-5448-42D7-8835-76E8BD7A4D2E}"/>
              </a:ext>
            </a:extLst>
          </p:cNvPr>
          <p:cNvPicPr>
            <a:picLocks noChangeAspect="1"/>
          </p:cNvPicPr>
          <p:nvPr/>
        </p:nvPicPr>
        <p:blipFill>
          <a:blip r:embed="rId3"/>
          <a:stretch>
            <a:fillRect/>
          </a:stretch>
        </p:blipFill>
        <p:spPr>
          <a:xfrm>
            <a:off x="8706518" y="76568"/>
            <a:ext cx="1343025" cy="2314575"/>
          </a:xfrm>
          <a:prstGeom prst="rect">
            <a:avLst/>
          </a:prstGeom>
        </p:spPr>
      </p:pic>
      <p:pic>
        <p:nvPicPr>
          <p:cNvPr id="7" name="Picture 6">
            <a:extLst>
              <a:ext uri="{FF2B5EF4-FFF2-40B4-BE49-F238E27FC236}">
                <a16:creationId xmlns:a16="http://schemas.microsoft.com/office/drawing/2014/main" id="{89ED783C-24F6-4A83-8369-A38A95C13EC0}"/>
              </a:ext>
            </a:extLst>
          </p:cNvPr>
          <p:cNvPicPr>
            <a:picLocks noChangeAspect="1"/>
          </p:cNvPicPr>
          <p:nvPr/>
        </p:nvPicPr>
        <p:blipFill>
          <a:blip r:embed="rId4"/>
          <a:stretch>
            <a:fillRect/>
          </a:stretch>
        </p:blipFill>
        <p:spPr>
          <a:xfrm>
            <a:off x="10185922" y="57518"/>
            <a:ext cx="1714500" cy="2333625"/>
          </a:xfrm>
          <a:prstGeom prst="rect">
            <a:avLst/>
          </a:prstGeom>
        </p:spPr>
      </p:pic>
      <p:pic>
        <p:nvPicPr>
          <p:cNvPr id="9" name="Picture 8">
            <a:extLst>
              <a:ext uri="{FF2B5EF4-FFF2-40B4-BE49-F238E27FC236}">
                <a16:creationId xmlns:a16="http://schemas.microsoft.com/office/drawing/2014/main" id="{0CC990B3-066A-4215-9DB5-7553F5272094}"/>
              </a:ext>
            </a:extLst>
          </p:cNvPr>
          <p:cNvPicPr>
            <a:picLocks noChangeAspect="1"/>
          </p:cNvPicPr>
          <p:nvPr/>
        </p:nvPicPr>
        <p:blipFill>
          <a:blip r:embed="rId5"/>
          <a:stretch>
            <a:fillRect/>
          </a:stretch>
        </p:blipFill>
        <p:spPr>
          <a:xfrm>
            <a:off x="4962958" y="2939759"/>
            <a:ext cx="3305175" cy="2457450"/>
          </a:xfrm>
          <a:prstGeom prst="rect">
            <a:avLst/>
          </a:prstGeom>
        </p:spPr>
      </p:pic>
      <p:pic>
        <p:nvPicPr>
          <p:cNvPr id="11" name="Picture 10">
            <a:extLst>
              <a:ext uri="{FF2B5EF4-FFF2-40B4-BE49-F238E27FC236}">
                <a16:creationId xmlns:a16="http://schemas.microsoft.com/office/drawing/2014/main" id="{23F3C409-D6D1-422A-A41E-B720D4BCF9BB}"/>
              </a:ext>
            </a:extLst>
          </p:cNvPr>
          <p:cNvPicPr>
            <a:picLocks noChangeAspect="1"/>
          </p:cNvPicPr>
          <p:nvPr/>
        </p:nvPicPr>
        <p:blipFill>
          <a:blip r:embed="rId6"/>
          <a:stretch>
            <a:fillRect/>
          </a:stretch>
        </p:blipFill>
        <p:spPr>
          <a:xfrm>
            <a:off x="1843088" y="2939759"/>
            <a:ext cx="2914650" cy="2390775"/>
          </a:xfrm>
          <a:prstGeom prst="rect">
            <a:avLst/>
          </a:prstGeom>
        </p:spPr>
      </p:pic>
      <p:pic>
        <p:nvPicPr>
          <p:cNvPr id="13" name="Picture 12">
            <a:extLst>
              <a:ext uri="{FF2B5EF4-FFF2-40B4-BE49-F238E27FC236}">
                <a16:creationId xmlns:a16="http://schemas.microsoft.com/office/drawing/2014/main" id="{97B34915-E7C8-4751-B823-DA40412686F9}"/>
              </a:ext>
            </a:extLst>
          </p:cNvPr>
          <p:cNvPicPr>
            <a:picLocks noChangeAspect="1"/>
          </p:cNvPicPr>
          <p:nvPr/>
        </p:nvPicPr>
        <p:blipFill>
          <a:blip r:embed="rId7"/>
          <a:stretch>
            <a:fillRect/>
          </a:stretch>
        </p:blipFill>
        <p:spPr>
          <a:xfrm>
            <a:off x="0" y="513008"/>
            <a:ext cx="12192000" cy="4878617"/>
          </a:xfrm>
          <a:prstGeom prst="rect">
            <a:avLst/>
          </a:prstGeom>
        </p:spPr>
      </p:pic>
      <p:pic>
        <p:nvPicPr>
          <p:cNvPr id="6" name="Picture 5">
            <a:extLst>
              <a:ext uri="{FF2B5EF4-FFF2-40B4-BE49-F238E27FC236}">
                <a16:creationId xmlns:a16="http://schemas.microsoft.com/office/drawing/2014/main" id="{D8A21766-A682-4F01-88E9-59D54030498B}"/>
              </a:ext>
            </a:extLst>
          </p:cNvPr>
          <p:cNvPicPr>
            <a:picLocks noChangeAspect="1"/>
          </p:cNvPicPr>
          <p:nvPr/>
        </p:nvPicPr>
        <p:blipFill>
          <a:blip r:embed="rId8"/>
          <a:stretch>
            <a:fillRect/>
          </a:stretch>
        </p:blipFill>
        <p:spPr>
          <a:xfrm>
            <a:off x="8690497" y="4501364"/>
            <a:ext cx="2990850" cy="1943100"/>
          </a:xfrm>
          <a:prstGeom prst="rect">
            <a:avLst/>
          </a:prstGeom>
        </p:spPr>
      </p:pic>
      <p:pic>
        <p:nvPicPr>
          <p:cNvPr id="10" name="Picture 9">
            <a:extLst>
              <a:ext uri="{FF2B5EF4-FFF2-40B4-BE49-F238E27FC236}">
                <a16:creationId xmlns:a16="http://schemas.microsoft.com/office/drawing/2014/main" id="{57DFE108-096F-4ED9-BCCA-FB899BE97B81}"/>
              </a:ext>
            </a:extLst>
          </p:cNvPr>
          <p:cNvPicPr>
            <a:picLocks noChangeAspect="1"/>
          </p:cNvPicPr>
          <p:nvPr/>
        </p:nvPicPr>
        <p:blipFill>
          <a:blip r:embed="rId9"/>
          <a:stretch>
            <a:fillRect/>
          </a:stretch>
        </p:blipFill>
        <p:spPr>
          <a:xfrm>
            <a:off x="2092467" y="4298515"/>
            <a:ext cx="6067425" cy="2552700"/>
          </a:xfrm>
          <a:prstGeom prst="rect">
            <a:avLst/>
          </a:prstGeom>
        </p:spPr>
      </p:pic>
    </p:spTree>
    <p:extLst>
      <p:ext uri="{BB962C8B-B14F-4D97-AF65-F5344CB8AC3E}">
        <p14:creationId xmlns:p14="http://schemas.microsoft.com/office/powerpoint/2010/main" val="2987885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Next step: from data warehouse to  </a:t>
            </a:r>
            <a:r>
              <a:rPr lang="en-US" dirty="0" err="1"/>
              <a:t>Tsetlin</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5433763"/>
          </a:xfrm>
        </p:spPr>
        <p:txBody>
          <a:bodyPr>
            <a:normAutofit/>
          </a:bodyPr>
          <a:lstStyle/>
          <a:p>
            <a:pPr lvl="2"/>
            <a:r>
              <a:rPr lang="en-US" dirty="0"/>
              <a:t>Rules:</a:t>
            </a:r>
          </a:p>
          <a:p>
            <a:pPr lvl="3"/>
            <a:r>
              <a:rPr lang="en-US" dirty="0"/>
              <a:t>If one P-V par &gt;=5, then severe</a:t>
            </a:r>
          </a:p>
          <a:p>
            <a:pPr lvl="3"/>
            <a:r>
              <a:rPr lang="en-US" dirty="0"/>
              <a:t>Else If more than two pairs exist, then severe</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graphicFrame>
        <p:nvGraphicFramePr>
          <p:cNvPr id="4" name="Table 3">
            <a:extLst>
              <a:ext uri="{FF2B5EF4-FFF2-40B4-BE49-F238E27FC236}">
                <a16:creationId xmlns:a16="http://schemas.microsoft.com/office/drawing/2014/main" id="{93BDFF60-CD79-4F85-90D2-679713F142CC}"/>
              </a:ext>
            </a:extLst>
          </p:cNvPr>
          <p:cNvGraphicFramePr>
            <a:graphicFrameLocks noGrp="1"/>
          </p:cNvGraphicFramePr>
          <p:nvPr>
            <p:extLst>
              <p:ext uri="{D42A27DB-BD31-4B8C-83A1-F6EECF244321}">
                <p14:modId xmlns:p14="http://schemas.microsoft.com/office/powerpoint/2010/main" val="2709273121"/>
              </p:ext>
            </p:extLst>
          </p:nvPr>
        </p:nvGraphicFramePr>
        <p:xfrm>
          <a:off x="2672863" y="2885523"/>
          <a:ext cx="6705598" cy="914400"/>
        </p:xfrm>
        <a:graphic>
          <a:graphicData uri="http://schemas.openxmlformats.org/drawingml/2006/table">
            <a:tbl>
              <a:tblPr/>
              <a:tblGrid>
                <a:gridCol w="713362">
                  <a:extLst>
                    <a:ext uri="{9D8B030D-6E8A-4147-A177-3AD203B41FA5}">
                      <a16:colId xmlns:a16="http://schemas.microsoft.com/office/drawing/2014/main" val="2561825912"/>
                    </a:ext>
                  </a:extLst>
                </a:gridCol>
                <a:gridCol w="713362">
                  <a:extLst>
                    <a:ext uri="{9D8B030D-6E8A-4147-A177-3AD203B41FA5}">
                      <a16:colId xmlns:a16="http://schemas.microsoft.com/office/drawing/2014/main" val="3757151983"/>
                    </a:ext>
                  </a:extLst>
                </a:gridCol>
                <a:gridCol w="570689">
                  <a:extLst>
                    <a:ext uri="{9D8B030D-6E8A-4147-A177-3AD203B41FA5}">
                      <a16:colId xmlns:a16="http://schemas.microsoft.com/office/drawing/2014/main" val="1859816231"/>
                    </a:ext>
                  </a:extLst>
                </a:gridCol>
                <a:gridCol w="570689">
                  <a:extLst>
                    <a:ext uri="{9D8B030D-6E8A-4147-A177-3AD203B41FA5}">
                      <a16:colId xmlns:a16="http://schemas.microsoft.com/office/drawing/2014/main" val="3925990824"/>
                    </a:ext>
                  </a:extLst>
                </a:gridCol>
                <a:gridCol w="570689">
                  <a:extLst>
                    <a:ext uri="{9D8B030D-6E8A-4147-A177-3AD203B41FA5}">
                      <a16:colId xmlns:a16="http://schemas.microsoft.com/office/drawing/2014/main" val="3398741754"/>
                    </a:ext>
                  </a:extLst>
                </a:gridCol>
                <a:gridCol w="570689">
                  <a:extLst>
                    <a:ext uri="{9D8B030D-6E8A-4147-A177-3AD203B41FA5}">
                      <a16:colId xmlns:a16="http://schemas.microsoft.com/office/drawing/2014/main" val="4091280553"/>
                    </a:ext>
                  </a:extLst>
                </a:gridCol>
                <a:gridCol w="570689">
                  <a:extLst>
                    <a:ext uri="{9D8B030D-6E8A-4147-A177-3AD203B41FA5}">
                      <a16:colId xmlns:a16="http://schemas.microsoft.com/office/drawing/2014/main" val="3832273649"/>
                    </a:ext>
                  </a:extLst>
                </a:gridCol>
                <a:gridCol w="570689">
                  <a:extLst>
                    <a:ext uri="{9D8B030D-6E8A-4147-A177-3AD203B41FA5}">
                      <a16:colId xmlns:a16="http://schemas.microsoft.com/office/drawing/2014/main" val="426315130"/>
                    </a:ext>
                  </a:extLst>
                </a:gridCol>
                <a:gridCol w="570689">
                  <a:extLst>
                    <a:ext uri="{9D8B030D-6E8A-4147-A177-3AD203B41FA5}">
                      <a16:colId xmlns:a16="http://schemas.microsoft.com/office/drawing/2014/main" val="3886297569"/>
                    </a:ext>
                  </a:extLst>
                </a:gridCol>
                <a:gridCol w="570689">
                  <a:extLst>
                    <a:ext uri="{9D8B030D-6E8A-4147-A177-3AD203B41FA5}">
                      <a16:colId xmlns:a16="http://schemas.microsoft.com/office/drawing/2014/main" val="464064027"/>
                    </a:ext>
                  </a:extLst>
                </a:gridCol>
                <a:gridCol w="713362">
                  <a:extLst>
                    <a:ext uri="{9D8B030D-6E8A-4147-A177-3AD203B41FA5}">
                      <a16:colId xmlns:a16="http://schemas.microsoft.com/office/drawing/2014/main" val="2977573950"/>
                    </a:ext>
                  </a:extLst>
                </a:gridCol>
              </a:tblGrid>
              <a:tr h="182880">
                <a:tc rowSpan="2">
                  <a:txBody>
                    <a:bodyPr/>
                    <a:lstStyle/>
                    <a:p>
                      <a:pPr algn="ctr" fontAlgn="ctr"/>
                      <a:r>
                        <a:rPr lang="en-US" sz="1100" b="0" i="0" u="none" strike="noStrike">
                          <a:solidFill>
                            <a:srgbClr val="000000"/>
                          </a:solidFill>
                          <a:effectLst/>
                          <a:latin typeface="Calibri" panose="020F0502020204030204" pitchFamily="34" charset="0"/>
                        </a:rPr>
                        <a:t>Country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100" b="0" i="0" u="none" strike="noStrike">
                          <a:solidFill>
                            <a:srgbClr val="000000"/>
                          </a:solidFill>
                          <a:effectLst/>
                          <a:latin typeface="Calibri" panose="020F0502020204030204" pitchFamily="34" charset="0"/>
                        </a:rPr>
                        <a:t>Year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100" b="0" i="0" u="none" strike="noStrike">
                          <a:solidFill>
                            <a:srgbClr val="000000"/>
                          </a:solidFill>
                          <a:effectLst/>
                          <a:latin typeface="Calibri" panose="020F0502020204030204" pitchFamily="34" charset="0"/>
                        </a:rPr>
                        <a:t>Go-Per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panose="020F0502020204030204" pitchFamily="34" charset="0"/>
                        </a:rPr>
                        <a:t>Go-Chi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panose="020F0502020204030204" pitchFamily="34" charset="0"/>
                        </a:rPr>
                        <a:t>Po-Per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0" i="0" u="none" strike="noStrike">
                          <a:solidFill>
                            <a:srgbClr val="000000"/>
                          </a:solidFill>
                          <a:effectLst/>
                          <a:latin typeface="Calibri" panose="020F0502020204030204" pitchFamily="34" charset="0"/>
                        </a:rPr>
                        <a:t>Go-Chi</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Severity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212456"/>
                  </a:ext>
                </a:extLst>
              </a:tr>
              <a:tr h="182880">
                <a:tc vMerge="1">
                  <a:txBody>
                    <a:bodyPr/>
                    <a:lstStyle/>
                    <a:p>
                      <a:endParaRPr lang="en-US"/>
                    </a:p>
                  </a:txBody>
                  <a:tcPr/>
                </a:tc>
                <a:tc vMerge="1">
                  <a:txBody>
                    <a:bodyPr/>
                    <a:lstStyle/>
                    <a:p>
                      <a:endParaRPr lang="en-US"/>
                    </a:p>
                  </a:txBody>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374443"/>
                  </a:ext>
                </a:extLst>
              </a:tr>
              <a:tr h="182880">
                <a:tc>
                  <a:txBody>
                    <a:bodyPr/>
                    <a:lstStyle/>
                    <a:p>
                      <a:pPr algn="l" fontAlgn="b"/>
                      <a:r>
                        <a:rPr lang="en-US" sz="1100" b="0" i="0" u="none" strike="noStrike">
                          <a:solidFill>
                            <a:srgbClr val="000000"/>
                          </a:solidFill>
                          <a:effectLst/>
                          <a:latin typeface="Calibri" panose="020F0502020204030204" pitchFamily="34" charset="0"/>
                        </a:rPr>
                        <a:t>Aloeria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1999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262957"/>
                  </a:ext>
                </a:extLst>
              </a:tr>
              <a:tr h="182880">
                <a:tc>
                  <a:txBody>
                    <a:bodyPr/>
                    <a:lstStyle/>
                    <a:p>
                      <a:pPr algn="l" fontAlgn="b"/>
                      <a:r>
                        <a:rPr lang="en-US" sz="1100" b="0" i="0" u="none" strike="noStrike">
                          <a:solidFill>
                            <a:srgbClr val="000000"/>
                          </a:solidFill>
                          <a:effectLst/>
                          <a:latin typeface="Calibri" panose="020F0502020204030204" pitchFamily="34" charset="0"/>
                        </a:rPr>
                        <a:t>Aloeria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534614"/>
                  </a:ext>
                </a:extLst>
              </a:tr>
              <a:tr h="182880">
                <a:tc>
                  <a:txBody>
                    <a:bodyPr/>
                    <a:lstStyle/>
                    <a:p>
                      <a:pPr algn="l" fontAlgn="b"/>
                      <a:r>
                        <a:rPr lang="en-US" sz="1100" b="0" i="0" u="none" strike="noStrike">
                          <a:solidFill>
                            <a:srgbClr val="000000"/>
                          </a:solidFill>
                          <a:effectLst/>
                          <a:latin typeface="Calibri" panose="020F0502020204030204" pitchFamily="34" charset="0"/>
                        </a:rPr>
                        <a:t>Aloeria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978328"/>
                  </a:ext>
                </a:extLst>
              </a:tr>
            </a:tbl>
          </a:graphicData>
        </a:graphic>
      </p:graphicFrame>
      <p:sp>
        <p:nvSpPr>
          <p:cNvPr id="9" name="TextBox 8">
            <a:extLst>
              <a:ext uri="{FF2B5EF4-FFF2-40B4-BE49-F238E27FC236}">
                <a16:creationId xmlns:a16="http://schemas.microsoft.com/office/drawing/2014/main" id="{410964E7-4C49-4876-8576-A4E811B7D0AF}"/>
              </a:ext>
            </a:extLst>
          </p:cNvPr>
          <p:cNvSpPr txBox="1"/>
          <p:nvPr/>
        </p:nvSpPr>
        <p:spPr>
          <a:xfrm>
            <a:off x="0" y="2040321"/>
            <a:ext cx="12378519" cy="64633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((inv[</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 inv[</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 inv[</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 inv[</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 &gt;= </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(inv[</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 inv[</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inv[</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 inv[</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 &gt;=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output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32735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Next step: from data warehouse to  </a:t>
            </a:r>
            <a:r>
              <a:rPr lang="en-US" dirty="0" err="1"/>
              <a:t>Tsetlin</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2"/>
            <a:r>
              <a:rPr lang="en-US" dirty="0"/>
              <a:t>Simulation Results:</a:t>
            </a:r>
          </a:p>
          <a:p>
            <a:pPr lvl="3"/>
            <a:r>
              <a:rPr lang="en-US" dirty="0"/>
              <a:t>Strong false positive with 1000 or 10000  training set</a:t>
            </a:r>
          </a:p>
          <a:p>
            <a:pPr lvl="4"/>
            <a:r>
              <a:rPr lang="en-US" dirty="0"/>
              <a:t>[0 0 0 0 1 0 0 0 1 1 1 1 0 1 1 1] , output:  0 , Predict:  1</a:t>
            </a:r>
          </a:p>
          <a:p>
            <a:pPr lvl="4"/>
            <a:r>
              <a:rPr lang="en-US" dirty="0"/>
              <a:t>[1 0 0 0 0 0 0 0 0 1 1 1 1 1 1 1] , output:  0 , Predict:  1</a:t>
            </a:r>
          </a:p>
          <a:p>
            <a:pPr lvl="4"/>
            <a:r>
              <a:rPr lang="en-US" dirty="0"/>
              <a:t>[0 0 0 0 0 0 0 0 1 1 1 1 1 1 1 1], , output:  0 , Predict:  1</a:t>
            </a:r>
          </a:p>
          <a:p>
            <a:pPr lvl="3"/>
            <a:r>
              <a:rPr lang="en-US" dirty="0"/>
              <a:t>As the training set is randomly generated, may need add more cases for output = 0</a:t>
            </a:r>
          </a:p>
          <a:p>
            <a:pPr lvl="4"/>
            <a:r>
              <a:rPr lang="en-US" dirty="0"/>
              <a:t>If randomly generate the training set. Most of them are 1 output</a:t>
            </a:r>
          </a:p>
          <a:p>
            <a:pPr lvl="3"/>
            <a:r>
              <a:rPr lang="en-US" dirty="0"/>
              <a:t>Also have false negative:</a:t>
            </a:r>
          </a:p>
          <a:p>
            <a:pPr lvl="4"/>
            <a:r>
              <a:rPr lang="en-US" dirty="0"/>
              <a:t>[1 0 0 1 1 0 1 0 0 1 1 0 0 1 0 1] , output:  1 , Predict:  0</a:t>
            </a:r>
          </a:p>
          <a:p>
            <a:pPr lvl="4"/>
            <a:r>
              <a:rPr lang="en-US" dirty="0"/>
              <a:t>[1 0 0 1 1 0 0 1 0 1 1 0 0 1 1 0] , output:  1 , Predict:  0</a:t>
            </a:r>
          </a:p>
          <a:p>
            <a:pPr lvl="3"/>
            <a:r>
              <a:rPr lang="en-US" dirty="0"/>
              <a:t>How to adjust the parameters?</a:t>
            </a:r>
          </a:p>
          <a:p>
            <a:pPr lvl="4"/>
            <a:r>
              <a:rPr lang="en-US" sz="1400" b="0" dirty="0">
                <a:solidFill>
                  <a:srgbClr val="D4D4D4"/>
                </a:solidFill>
                <a:effectLst/>
                <a:latin typeface="Consolas" panose="020B0609020204030204" pitchFamily="49" charset="0"/>
              </a:rPr>
              <a:t>m = </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total number of clauses</a:t>
            </a:r>
            <a:endParaRPr lang="en-US" sz="1400" b="0" dirty="0">
              <a:solidFill>
                <a:srgbClr val="D4D4D4"/>
              </a:solidFill>
              <a:effectLst/>
              <a:latin typeface="Consolas" panose="020B0609020204030204" pitchFamily="49" charset="0"/>
            </a:endParaRPr>
          </a:p>
          <a:p>
            <a:pPr lvl="4"/>
            <a:r>
              <a:rPr lang="en-US" sz="1400" b="0" dirty="0" err="1">
                <a:solidFill>
                  <a:srgbClr val="D4D4D4"/>
                </a:solidFill>
                <a:effectLst/>
                <a:latin typeface="Consolas" panose="020B0609020204030204" pitchFamily="49" charset="0"/>
              </a:rPr>
              <a:t>mpn</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(m/</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t>
            </a:r>
            <a:r>
              <a:rPr lang="en-US" sz="1400" b="0" dirty="0" err="1">
                <a:solidFill>
                  <a:srgbClr val="6A9955"/>
                </a:solidFill>
                <a:effectLst/>
                <a:latin typeface="Consolas" panose="020B0609020204030204" pitchFamily="49" charset="0"/>
              </a:rPr>
              <a:t>nmber</a:t>
            </a:r>
            <a:r>
              <a:rPr lang="en-US" sz="1400" b="0" dirty="0">
                <a:solidFill>
                  <a:srgbClr val="6A9955"/>
                </a:solidFill>
                <a:effectLst/>
                <a:latin typeface="Consolas" panose="020B0609020204030204" pitchFamily="49" charset="0"/>
              </a:rPr>
              <a:t> of positive/negative clauses</a:t>
            </a:r>
            <a:endParaRPr lang="en-US" sz="1400" b="0" dirty="0">
              <a:solidFill>
                <a:srgbClr val="D4D4D4"/>
              </a:solidFill>
              <a:effectLst/>
              <a:latin typeface="Consolas" panose="020B0609020204030204" pitchFamily="49" charset="0"/>
            </a:endParaRPr>
          </a:p>
          <a:p>
            <a:pPr lvl="4"/>
            <a:r>
              <a:rPr lang="en-US" sz="1400" b="0" dirty="0">
                <a:solidFill>
                  <a:srgbClr val="6A9955"/>
                </a:solidFill>
                <a:effectLst/>
                <a:latin typeface="Consolas" panose="020B0609020204030204" pitchFamily="49" charset="0"/>
              </a:rPr>
              <a:t># number of input variables (features); 2*o is a number of literals (= number of TAs)</a:t>
            </a:r>
            <a:endParaRPr lang="en-US" sz="1400" b="0" dirty="0">
              <a:solidFill>
                <a:srgbClr val="D4D4D4"/>
              </a:solidFill>
              <a:effectLst/>
              <a:latin typeface="Consolas" panose="020B0609020204030204" pitchFamily="49" charset="0"/>
            </a:endParaRPr>
          </a:p>
          <a:p>
            <a:pPr lvl="4"/>
            <a:r>
              <a:rPr lang="en-US" sz="1400" b="0" dirty="0">
                <a:solidFill>
                  <a:srgbClr val="D4D4D4"/>
                </a:solidFill>
                <a:effectLst/>
                <a:latin typeface="Consolas" panose="020B0609020204030204" pitchFamily="49" charset="0"/>
              </a:rPr>
              <a:t>o = </a:t>
            </a:r>
            <a:r>
              <a:rPr lang="en-US" sz="1400" b="0" dirty="0">
                <a:solidFill>
                  <a:srgbClr val="B5CEA8"/>
                </a:solidFill>
                <a:effectLst/>
                <a:latin typeface="Consolas" panose="020B0609020204030204" pitchFamily="49" charset="0"/>
              </a:rPr>
              <a:t>8</a:t>
            </a:r>
            <a:endParaRPr lang="en-US" sz="1400" b="0" dirty="0">
              <a:solidFill>
                <a:srgbClr val="D4D4D4"/>
              </a:solidFill>
              <a:effectLst/>
              <a:latin typeface="Consolas" panose="020B0609020204030204" pitchFamily="49" charset="0"/>
            </a:endParaRPr>
          </a:p>
          <a:p>
            <a:pPr lvl="4"/>
            <a:r>
              <a:rPr lang="en-US" sz="1400" b="0" dirty="0">
                <a:solidFill>
                  <a:srgbClr val="D4D4D4"/>
                </a:solidFill>
                <a:effectLst/>
                <a:latin typeface="Consolas" panose="020B0609020204030204" pitchFamily="49" charset="0"/>
              </a:rPr>
              <a:t>N = </a:t>
            </a:r>
            <a:r>
              <a:rPr lang="en-US" sz="1400" b="0" dirty="0">
                <a:solidFill>
                  <a:srgbClr val="B5CEA8"/>
                </a:solidFill>
                <a:effectLst/>
                <a:latin typeface="Consolas" panose="020B0609020204030204" pitchFamily="49" charset="0"/>
              </a:rPr>
              <a:t>100</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number of TA states</a:t>
            </a:r>
            <a:endParaRPr lang="en-US" sz="1400" b="0" dirty="0">
              <a:solidFill>
                <a:srgbClr val="D4D4D4"/>
              </a:solidFill>
              <a:effectLst/>
              <a:latin typeface="Consolas" panose="020B0609020204030204" pitchFamily="49" charset="0"/>
            </a:endParaRPr>
          </a:p>
          <a:p>
            <a:pPr lvl="4"/>
            <a:r>
              <a:rPr lang="en-US" sz="1400" b="0" dirty="0">
                <a:solidFill>
                  <a:srgbClr val="D4D4D4"/>
                </a:solidFill>
                <a:effectLst/>
                <a:latin typeface="Consolas" panose="020B0609020204030204" pitchFamily="49" charset="0"/>
              </a:rPr>
              <a:t>T = </a:t>
            </a:r>
            <a:r>
              <a:rPr lang="en-US" sz="1400" b="0" dirty="0">
                <a:solidFill>
                  <a:srgbClr val="B5CEA8"/>
                </a:solidFill>
                <a:effectLst/>
                <a:latin typeface="Consolas" panose="020B0609020204030204" pitchFamily="49" charset="0"/>
              </a:rPr>
              <a:t>15</a:t>
            </a:r>
            <a:endParaRPr lang="en-US" sz="1400" b="0" dirty="0">
              <a:solidFill>
                <a:srgbClr val="D4D4D4"/>
              </a:solidFill>
              <a:effectLst/>
              <a:latin typeface="Consolas" panose="020B0609020204030204" pitchFamily="49" charset="0"/>
            </a:endParaRPr>
          </a:p>
          <a:p>
            <a:pPr lvl="4"/>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larger s with more train runs may improve the accuracy when having noise</a:t>
            </a:r>
            <a:endParaRPr lang="en-US" sz="1400" b="0" dirty="0">
              <a:solidFill>
                <a:srgbClr val="D4D4D4"/>
              </a:solidFill>
              <a:effectLst/>
              <a:latin typeface="Consolas" panose="020B0609020204030204" pitchFamily="49" charset="0"/>
            </a:endParaRPr>
          </a:p>
          <a:p>
            <a:pPr lvl="4"/>
            <a:r>
              <a:rPr lang="en-US" sz="1400" b="0" dirty="0">
                <a:solidFill>
                  <a:srgbClr val="D4D4D4"/>
                </a:solidFill>
                <a:effectLst/>
                <a:latin typeface="Consolas" panose="020B0609020204030204" pitchFamily="49" charset="0"/>
              </a:rPr>
              <a:t>s = </a:t>
            </a:r>
            <a:r>
              <a:rPr lang="en-US" sz="1400" b="0" dirty="0">
                <a:solidFill>
                  <a:srgbClr val="B5CEA8"/>
                </a:solidFill>
                <a:effectLst/>
                <a:latin typeface="Consolas" panose="020B0609020204030204" pitchFamily="49" charset="0"/>
              </a:rPr>
              <a:t>3.9</a:t>
            </a:r>
            <a:endParaRPr lang="en-US" sz="1400" dirty="0"/>
          </a:p>
          <a:p>
            <a:pPr lvl="8"/>
            <a:endParaRPr lang="en-US" sz="1400"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spTree>
    <p:extLst>
      <p:ext uri="{BB962C8B-B14F-4D97-AF65-F5344CB8AC3E}">
        <p14:creationId xmlns:p14="http://schemas.microsoft.com/office/powerpoint/2010/main" val="367163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Next step: from data warehouse to  </a:t>
            </a:r>
            <a:r>
              <a:rPr lang="en-US" dirty="0" err="1"/>
              <a:t>Tsetlin</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4702296"/>
          </a:xfrm>
        </p:spPr>
        <p:txBody>
          <a:bodyPr>
            <a:normAutofit/>
          </a:bodyPr>
          <a:lstStyle/>
          <a:p>
            <a:r>
              <a:rPr lang="en-US" dirty="0"/>
              <a:t>Real data from PULSAR data warehouse</a:t>
            </a:r>
          </a:p>
          <a:p>
            <a:pPr marL="914400" lvl="1" indent="-457200">
              <a:buFont typeface="+mj-lt"/>
              <a:buAutoNum type="arabicPeriod"/>
            </a:pPr>
            <a:r>
              <a:rPr lang="en-US" sz="2000" dirty="0"/>
              <a:t>get aggregated data:</a:t>
            </a:r>
          </a:p>
          <a:p>
            <a:pPr lvl="2"/>
            <a:r>
              <a:rPr lang="en-US" sz="1800" dirty="0"/>
              <a:t>Agg_Perp_Vic_for_TsetlinM.csv (2069 rows)</a:t>
            </a:r>
          </a:p>
          <a:p>
            <a:pPr marL="914400" lvl="1" indent="-457200">
              <a:buFont typeface="+mj-lt"/>
              <a:buAutoNum type="arabicPeriod"/>
            </a:pPr>
            <a:r>
              <a:rPr lang="en-US" sz="2200" dirty="0"/>
              <a:t>from </a:t>
            </a:r>
            <a:r>
              <a:rPr lang="en-US" sz="2200" dirty="0" err="1"/>
              <a:t>agg</a:t>
            </a:r>
            <a:r>
              <a:rPr lang="en-US" sz="2200" dirty="0"/>
              <a:t> data to pair data </a:t>
            </a:r>
          </a:p>
          <a:p>
            <a:pPr lvl="2"/>
            <a:r>
              <a:rPr lang="en-US" sz="1800" dirty="0"/>
              <a:t>Consider upper case and lower case</a:t>
            </a:r>
          </a:p>
          <a:p>
            <a:pPr lvl="2"/>
            <a:r>
              <a:rPr lang="en-US" sz="1800" dirty="0"/>
              <a:t>Consider multiple perp and </a:t>
            </a:r>
            <a:r>
              <a:rPr lang="en-US" sz="1800" dirty="0" err="1"/>
              <a:t>vict</a:t>
            </a:r>
            <a:r>
              <a:rPr lang="en-US" sz="1800" dirty="0"/>
              <a:t>, split by ‘,’</a:t>
            </a:r>
          </a:p>
          <a:p>
            <a:pPr lvl="2"/>
            <a:r>
              <a:rPr lang="en-US" sz="1800" dirty="0"/>
              <a:t>P_v_pair.csv (311 rows)</a:t>
            </a:r>
          </a:p>
          <a:p>
            <a:pPr marL="914400" lvl="1" indent="-457200">
              <a:buFont typeface="+mj-lt"/>
              <a:buAutoNum type="arabicPeriod"/>
            </a:pPr>
            <a:r>
              <a:rPr lang="en-US" sz="2200" dirty="0"/>
              <a:t>from pair data to Boolean data</a:t>
            </a:r>
          </a:p>
          <a:p>
            <a:pPr lvl="2"/>
            <a:r>
              <a:rPr lang="en-US" sz="1800" dirty="0"/>
              <a:t>P_v_bool.csv</a:t>
            </a:r>
          </a:p>
          <a:p>
            <a:pPr lvl="3"/>
            <a:r>
              <a:rPr lang="en-US" sz="1600" dirty="0"/>
              <a:t>G-P-1: govern-person-&lt;5</a:t>
            </a:r>
          </a:p>
          <a:p>
            <a:pPr lvl="3"/>
            <a:r>
              <a:rPr lang="en-US" sz="1600" dirty="0"/>
              <a:t>G-P-2: govern-person-&gt;=5</a:t>
            </a:r>
          </a:p>
          <a:p>
            <a:pPr lvl="3"/>
            <a:r>
              <a:rPr lang="en-US" sz="1600" dirty="0"/>
              <a:t>N-G-P-1: Not govern-person-&lt;5 (used in </a:t>
            </a:r>
            <a:r>
              <a:rPr lang="en-US" sz="1600" dirty="0" err="1"/>
              <a:t>Tsetlin</a:t>
            </a:r>
            <a:r>
              <a:rPr lang="en-US" sz="1600" dirty="0"/>
              <a:t> Machine)</a:t>
            </a:r>
          </a:p>
          <a:p>
            <a:pPr lvl="2"/>
            <a:endParaRPr lang="en-US" sz="1800" dirty="0"/>
          </a:p>
          <a:p>
            <a:pPr marL="457200" lvl="1" indent="0">
              <a:buNone/>
            </a:pPr>
            <a:endParaRPr lang="en-US" sz="1800" dirty="0"/>
          </a:p>
          <a:p>
            <a:pPr lvl="2"/>
            <a:endParaRPr lang="en-US" sz="1400" dirty="0"/>
          </a:p>
          <a:p>
            <a:pPr marL="914400" lvl="2" indent="0">
              <a:buNone/>
            </a:pPr>
            <a:endParaRPr lang="en-US" dirty="0"/>
          </a:p>
          <a:p>
            <a:pPr lvl="2"/>
            <a:endParaRPr lang="en-US" dirty="0"/>
          </a:p>
          <a:p>
            <a:pPr marL="1371600" lvl="3" indent="0">
              <a:buNone/>
            </a:pPr>
            <a:endParaRPr lang="en-US" dirty="0"/>
          </a:p>
        </p:txBody>
      </p:sp>
      <p:pic>
        <p:nvPicPr>
          <p:cNvPr id="10" name="Picture 9">
            <a:extLst>
              <a:ext uri="{FF2B5EF4-FFF2-40B4-BE49-F238E27FC236}">
                <a16:creationId xmlns:a16="http://schemas.microsoft.com/office/drawing/2014/main" id="{FA4C54AB-BDAF-457C-90D8-D1183A81A100}"/>
              </a:ext>
            </a:extLst>
          </p:cNvPr>
          <p:cNvPicPr>
            <a:picLocks noChangeAspect="1"/>
          </p:cNvPicPr>
          <p:nvPr/>
        </p:nvPicPr>
        <p:blipFill>
          <a:blip r:embed="rId3"/>
          <a:stretch>
            <a:fillRect/>
          </a:stretch>
        </p:blipFill>
        <p:spPr>
          <a:xfrm>
            <a:off x="6974930" y="493958"/>
            <a:ext cx="5038725" cy="2276475"/>
          </a:xfrm>
          <a:prstGeom prst="rect">
            <a:avLst/>
          </a:prstGeom>
        </p:spPr>
      </p:pic>
      <p:pic>
        <p:nvPicPr>
          <p:cNvPr id="12" name="Picture 11">
            <a:extLst>
              <a:ext uri="{FF2B5EF4-FFF2-40B4-BE49-F238E27FC236}">
                <a16:creationId xmlns:a16="http://schemas.microsoft.com/office/drawing/2014/main" id="{BB4BA8E0-E038-48B1-8F34-907A52AD15D5}"/>
              </a:ext>
            </a:extLst>
          </p:cNvPr>
          <p:cNvPicPr>
            <a:picLocks noChangeAspect="1"/>
          </p:cNvPicPr>
          <p:nvPr/>
        </p:nvPicPr>
        <p:blipFill>
          <a:blip r:embed="rId4"/>
          <a:stretch>
            <a:fillRect/>
          </a:stretch>
        </p:blipFill>
        <p:spPr>
          <a:xfrm>
            <a:off x="6974930" y="3187823"/>
            <a:ext cx="4600575" cy="704850"/>
          </a:xfrm>
          <a:prstGeom prst="rect">
            <a:avLst/>
          </a:prstGeom>
        </p:spPr>
      </p:pic>
      <p:sp>
        <p:nvSpPr>
          <p:cNvPr id="13" name="Arrow: Down 12">
            <a:extLst>
              <a:ext uri="{FF2B5EF4-FFF2-40B4-BE49-F238E27FC236}">
                <a16:creationId xmlns:a16="http://schemas.microsoft.com/office/drawing/2014/main" id="{0931B668-3059-439F-BBBD-F7D9433A072B}"/>
              </a:ext>
            </a:extLst>
          </p:cNvPr>
          <p:cNvSpPr/>
          <p:nvPr/>
        </p:nvSpPr>
        <p:spPr>
          <a:xfrm>
            <a:off x="9275217" y="2770433"/>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7D129E3-7719-4A7D-9EEC-3B08132CCCBC}"/>
              </a:ext>
            </a:extLst>
          </p:cNvPr>
          <p:cNvCxnSpPr/>
          <p:nvPr/>
        </p:nvCxnSpPr>
        <p:spPr>
          <a:xfrm flipV="1">
            <a:off x="4926842" y="1078173"/>
            <a:ext cx="2048088" cy="49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FD39F0B-0097-487E-A66D-A295E0480DE9}"/>
              </a:ext>
            </a:extLst>
          </p:cNvPr>
          <p:cNvPicPr>
            <a:picLocks noChangeAspect="1"/>
          </p:cNvPicPr>
          <p:nvPr/>
        </p:nvPicPr>
        <p:blipFill>
          <a:blip r:embed="rId5"/>
          <a:stretch>
            <a:fillRect/>
          </a:stretch>
        </p:blipFill>
        <p:spPr>
          <a:xfrm>
            <a:off x="0" y="4587692"/>
            <a:ext cx="12192000" cy="571374"/>
          </a:xfrm>
          <a:prstGeom prst="rect">
            <a:avLst/>
          </a:prstGeom>
        </p:spPr>
      </p:pic>
      <p:sp>
        <p:nvSpPr>
          <p:cNvPr id="18" name="Arrow: Down 17">
            <a:extLst>
              <a:ext uri="{FF2B5EF4-FFF2-40B4-BE49-F238E27FC236}">
                <a16:creationId xmlns:a16="http://schemas.microsoft.com/office/drawing/2014/main" id="{4E795291-DF99-4669-994F-66F6C0389E4E}"/>
              </a:ext>
            </a:extLst>
          </p:cNvPr>
          <p:cNvSpPr/>
          <p:nvPr/>
        </p:nvSpPr>
        <p:spPr>
          <a:xfrm>
            <a:off x="9275216" y="4099313"/>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2C51DDA-C656-4BEA-AA47-0DBDD11B6DA3}"/>
              </a:ext>
            </a:extLst>
          </p:cNvPr>
          <p:cNvSpPr txBox="1"/>
          <p:nvPr/>
        </p:nvSpPr>
        <p:spPr>
          <a:xfrm>
            <a:off x="1001966" y="5070603"/>
            <a:ext cx="2679708" cy="369332"/>
          </a:xfrm>
          <a:prstGeom prst="rect">
            <a:avLst/>
          </a:prstGeom>
          <a:noFill/>
        </p:spPr>
        <p:txBody>
          <a:bodyPr wrap="none" rtlCol="0">
            <a:spAutoFit/>
          </a:bodyPr>
          <a:lstStyle/>
          <a:p>
            <a:r>
              <a:rPr lang="en-US" dirty="0">
                <a:solidFill>
                  <a:srgbClr val="FF0000"/>
                </a:solidFill>
              </a:rPr>
              <a:t>Logical interpretation view</a:t>
            </a:r>
          </a:p>
        </p:txBody>
      </p:sp>
    </p:spTree>
    <p:extLst>
      <p:ext uri="{BB962C8B-B14F-4D97-AF65-F5344CB8AC3E}">
        <p14:creationId xmlns:p14="http://schemas.microsoft.com/office/powerpoint/2010/main" val="37050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Next step: from data warehouse to  </a:t>
            </a:r>
            <a:r>
              <a:rPr lang="en-US" dirty="0" err="1"/>
              <a:t>Tsetlin</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1"/>
            <a:r>
              <a:rPr lang="en-US" dirty="0"/>
              <a:t>Result:</a:t>
            </a:r>
          </a:p>
          <a:p>
            <a:pPr lvl="2"/>
            <a:r>
              <a:rPr lang="en-US" dirty="0"/>
              <a:t>Accuracy </a:t>
            </a:r>
          </a:p>
          <a:p>
            <a:pPr lvl="3"/>
            <a:r>
              <a:rPr lang="en-US" dirty="0"/>
              <a:t>Randomly select 301 for training, and the remaining 10 for testing</a:t>
            </a:r>
          </a:p>
          <a:p>
            <a:pPr lvl="2"/>
            <a:endParaRPr lang="en-US" sz="1400"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pic>
        <p:nvPicPr>
          <p:cNvPr id="4" name="Picture 3">
            <a:extLst>
              <a:ext uri="{FF2B5EF4-FFF2-40B4-BE49-F238E27FC236}">
                <a16:creationId xmlns:a16="http://schemas.microsoft.com/office/drawing/2014/main" id="{B3B31DC5-8DBC-4C6A-B6D1-250DC18951FF}"/>
              </a:ext>
            </a:extLst>
          </p:cNvPr>
          <p:cNvPicPr>
            <a:picLocks noChangeAspect="1"/>
          </p:cNvPicPr>
          <p:nvPr/>
        </p:nvPicPr>
        <p:blipFill>
          <a:blip r:embed="rId3"/>
          <a:stretch>
            <a:fillRect/>
          </a:stretch>
        </p:blipFill>
        <p:spPr>
          <a:xfrm>
            <a:off x="1879371" y="2037536"/>
            <a:ext cx="6441817" cy="3871944"/>
          </a:xfrm>
          <a:prstGeom prst="rect">
            <a:avLst/>
          </a:prstGeom>
        </p:spPr>
      </p:pic>
    </p:spTree>
    <p:extLst>
      <p:ext uri="{BB962C8B-B14F-4D97-AF65-F5344CB8AC3E}">
        <p14:creationId xmlns:p14="http://schemas.microsoft.com/office/powerpoint/2010/main" val="331749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199" y="76568"/>
            <a:ext cx="11103591" cy="373808"/>
          </a:xfrm>
        </p:spPr>
        <p:txBody>
          <a:bodyPr>
            <a:normAutofit fontScale="90000"/>
          </a:bodyPr>
          <a:lstStyle/>
          <a:p>
            <a:r>
              <a:rPr lang="en-US" dirty="0"/>
              <a:t>Next step: from data warehouse to  </a:t>
            </a:r>
            <a:r>
              <a:rPr lang="en-US" dirty="0" err="1"/>
              <a:t>Tsetlin</a:t>
            </a:r>
            <a:r>
              <a:rPr lang="en-US" dirty="0"/>
              <a:t> </a:t>
            </a:r>
            <a:r>
              <a:rPr lang="en-US" altLang="zh-CN" dirty="0"/>
              <a:t>Machine</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1"/>
            <a:r>
              <a:rPr lang="en-US" dirty="0"/>
              <a:t>Result:</a:t>
            </a:r>
          </a:p>
          <a:p>
            <a:pPr lvl="2"/>
            <a:r>
              <a:rPr lang="en-US" dirty="0"/>
              <a:t>Accuracy (same data 311 records for both train and test)</a:t>
            </a:r>
          </a:p>
          <a:p>
            <a:pPr lvl="2"/>
            <a:endParaRPr lang="en-US" sz="1400"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pic>
        <p:nvPicPr>
          <p:cNvPr id="5" name="Picture 4">
            <a:extLst>
              <a:ext uri="{FF2B5EF4-FFF2-40B4-BE49-F238E27FC236}">
                <a16:creationId xmlns:a16="http://schemas.microsoft.com/office/drawing/2014/main" id="{AB032687-E5B3-4580-930A-14BAD2B8ADFC}"/>
              </a:ext>
            </a:extLst>
          </p:cNvPr>
          <p:cNvPicPr>
            <a:picLocks noChangeAspect="1"/>
          </p:cNvPicPr>
          <p:nvPr/>
        </p:nvPicPr>
        <p:blipFill>
          <a:blip r:embed="rId3"/>
          <a:stretch>
            <a:fillRect/>
          </a:stretch>
        </p:blipFill>
        <p:spPr>
          <a:xfrm>
            <a:off x="1551825" y="1518920"/>
            <a:ext cx="7591724" cy="4563111"/>
          </a:xfrm>
          <a:prstGeom prst="rect">
            <a:avLst/>
          </a:prstGeom>
        </p:spPr>
      </p:pic>
    </p:spTree>
    <p:extLst>
      <p:ext uri="{BB962C8B-B14F-4D97-AF65-F5344CB8AC3E}">
        <p14:creationId xmlns:p14="http://schemas.microsoft.com/office/powerpoint/2010/main" val="3152221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199" y="76568"/>
            <a:ext cx="11103591" cy="373808"/>
          </a:xfrm>
        </p:spPr>
        <p:txBody>
          <a:bodyPr>
            <a:normAutofit fontScale="90000"/>
          </a:bodyPr>
          <a:lstStyle/>
          <a:p>
            <a:r>
              <a:rPr lang="en-US" dirty="0"/>
              <a:t>Next step: from data warehouse to  </a:t>
            </a:r>
            <a:r>
              <a:rPr lang="en-US" dirty="0" err="1"/>
              <a:t>Tsetlin</a:t>
            </a:r>
            <a:r>
              <a:rPr lang="en-US" dirty="0"/>
              <a:t> </a:t>
            </a:r>
            <a:r>
              <a:rPr lang="en-US" altLang="zh-CN" dirty="0"/>
              <a:t>Machine</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2"/>
            <a:r>
              <a:rPr lang="en-US" sz="1400" dirty="0"/>
              <a:t>Find the relationship between</a:t>
            </a:r>
          </a:p>
          <a:p>
            <a:pPr lvl="3"/>
            <a:r>
              <a:rPr lang="en-US" sz="1200" dirty="0"/>
              <a:t>PULSAR P-V </a:t>
            </a:r>
            <a:r>
              <a:rPr lang="en-US" sz="1200" dirty="0" err="1"/>
              <a:t>paris</a:t>
            </a:r>
            <a:r>
              <a:rPr lang="en-US" sz="1200" dirty="0"/>
              <a:t> and some Views project data </a:t>
            </a:r>
          </a:p>
          <a:p>
            <a:pPr lvl="3"/>
            <a:r>
              <a:rPr lang="en-US" sz="1200" dirty="0"/>
              <a:t>such as GDP per capita (lngdp200)</a:t>
            </a:r>
          </a:p>
          <a:p>
            <a:pPr lvl="3"/>
            <a:r>
              <a:rPr lang="en-US" sz="1200" dirty="0"/>
              <a:t>Poor = 1 if lngdp200 &lt; avg (10.1)</a:t>
            </a:r>
          </a:p>
          <a:p>
            <a:pPr lvl="3"/>
            <a:r>
              <a:rPr lang="en-US" sz="1200" dirty="0"/>
              <a:t>Social Health </a:t>
            </a:r>
            <a:r>
              <a:rPr lang="en-US" sz="1200" dirty="0">
                <a:sym typeface="Wingdings" panose="05000000000000000000" pitchFamily="2" charset="2"/>
              </a:rPr>
              <a:t> Social Wealth (relationship)</a:t>
            </a:r>
          </a:p>
          <a:p>
            <a:pPr lvl="2"/>
            <a:endParaRPr lang="en-US" sz="1400" dirty="0">
              <a:sym typeface="Wingdings" panose="05000000000000000000" pitchFamily="2" charset="2"/>
            </a:endParaRPr>
          </a:p>
          <a:p>
            <a:pPr lvl="2"/>
            <a:endParaRPr lang="en-US" sz="1400" dirty="0">
              <a:sym typeface="Wingdings" panose="05000000000000000000" pitchFamily="2" charset="2"/>
            </a:endParaRPr>
          </a:p>
          <a:p>
            <a:pPr lvl="2"/>
            <a:r>
              <a:rPr lang="en-US" sz="1400" dirty="0">
                <a:sym typeface="Wingdings" panose="05000000000000000000" pitchFamily="2" charset="2"/>
              </a:rPr>
              <a:t>Result:</a:t>
            </a:r>
          </a:p>
          <a:p>
            <a:pPr lvl="3"/>
            <a:r>
              <a:rPr lang="en-US" sz="1200" dirty="0">
                <a:sym typeface="Wingdings" panose="05000000000000000000" pitchFamily="2" charset="2"/>
              </a:rPr>
              <a:t>Accuracy: ~0.54</a:t>
            </a:r>
          </a:p>
          <a:p>
            <a:pPr lvl="3"/>
            <a:r>
              <a:rPr lang="en-US" sz="1200" dirty="0">
                <a:sym typeface="Wingdings" panose="05000000000000000000" pitchFamily="2" charset="2"/>
              </a:rPr>
              <a:t>Possible Reason: </a:t>
            </a:r>
          </a:p>
          <a:p>
            <a:pPr lvl="4"/>
            <a:r>
              <a:rPr lang="en-US" altLang="zh-CN" sz="1200" dirty="0">
                <a:sym typeface="Wingdings" panose="05000000000000000000" pitchFamily="2" charset="2"/>
              </a:rPr>
              <a:t>t</a:t>
            </a:r>
            <a:r>
              <a:rPr lang="en-US" sz="1200" dirty="0">
                <a:sym typeface="Wingdings" panose="05000000000000000000" pitchFamily="2" charset="2"/>
              </a:rPr>
              <a:t>he amount of training set is small (total data set is 279)</a:t>
            </a:r>
          </a:p>
          <a:p>
            <a:pPr lvl="4"/>
            <a:r>
              <a:rPr lang="en-US" sz="1200" dirty="0">
                <a:sym typeface="Wingdings" panose="05000000000000000000" pitchFamily="2" charset="2"/>
              </a:rPr>
              <a:t>No strong correlation with the current parameters setting</a:t>
            </a:r>
            <a:endParaRPr lang="en-US" sz="1200" dirty="0"/>
          </a:p>
          <a:p>
            <a:pPr lvl="3"/>
            <a:endParaRPr lang="en-US" sz="1200"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sp>
        <p:nvSpPr>
          <p:cNvPr id="8" name="TextBox 7">
            <a:extLst>
              <a:ext uri="{FF2B5EF4-FFF2-40B4-BE49-F238E27FC236}">
                <a16:creationId xmlns:a16="http://schemas.microsoft.com/office/drawing/2014/main" id="{E3CAE29F-9593-4238-8449-27EED9ED3619}"/>
              </a:ext>
            </a:extLst>
          </p:cNvPr>
          <p:cNvSpPr txBox="1"/>
          <p:nvPr/>
        </p:nvSpPr>
        <p:spPr>
          <a:xfrm>
            <a:off x="9245809" y="2626525"/>
            <a:ext cx="2946191" cy="369332"/>
          </a:xfrm>
          <a:prstGeom prst="rect">
            <a:avLst/>
          </a:prstGeom>
          <a:noFill/>
        </p:spPr>
        <p:txBody>
          <a:bodyPr wrap="none" rtlCol="0">
            <a:spAutoFit/>
          </a:bodyPr>
          <a:lstStyle/>
          <a:p>
            <a:r>
              <a:rPr lang="en-US" dirty="0">
                <a:solidFill>
                  <a:srgbClr val="FF0000"/>
                </a:solidFill>
              </a:rPr>
              <a:t>Social health </a:t>
            </a:r>
            <a:r>
              <a:rPr lang="en-US" dirty="0">
                <a:solidFill>
                  <a:srgbClr val="FF0000"/>
                </a:solidFill>
                <a:sym typeface="Wingdings" panose="05000000000000000000" pitchFamily="2" charset="2"/>
              </a:rPr>
              <a:t> Social wealth</a:t>
            </a:r>
            <a:endParaRPr lang="en-US" dirty="0">
              <a:solidFill>
                <a:srgbClr val="FF0000"/>
              </a:solidFill>
            </a:endParaRPr>
          </a:p>
        </p:txBody>
      </p:sp>
      <p:pic>
        <p:nvPicPr>
          <p:cNvPr id="9" name="Picture 8">
            <a:extLst>
              <a:ext uri="{FF2B5EF4-FFF2-40B4-BE49-F238E27FC236}">
                <a16:creationId xmlns:a16="http://schemas.microsoft.com/office/drawing/2014/main" id="{8EEEB9A1-6394-4E2B-9566-9793D652C89F}"/>
              </a:ext>
            </a:extLst>
          </p:cNvPr>
          <p:cNvPicPr>
            <a:picLocks noChangeAspect="1"/>
          </p:cNvPicPr>
          <p:nvPr/>
        </p:nvPicPr>
        <p:blipFill>
          <a:blip r:embed="rId3"/>
          <a:stretch>
            <a:fillRect/>
          </a:stretch>
        </p:blipFill>
        <p:spPr>
          <a:xfrm>
            <a:off x="2905531" y="1841134"/>
            <a:ext cx="1409700" cy="428625"/>
          </a:xfrm>
          <a:prstGeom prst="rect">
            <a:avLst/>
          </a:prstGeom>
        </p:spPr>
      </p:pic>
      <p:pic>
        <p:nvPicPr>
          <p:cNvPr id="5" name="Picture 4">
            <a:extLst>
              <a:ext uri="{FF2B5EF4-FFF2-40B4-BE49-F238E27FC236}">
                <a16:creationId xmlns:a16="http://schemas.microsoft.com/office/drawing/2014/main" id="{1F2C0CB3-51D7-4C8E-9634-8F9C6C2C662B}"/>
              </a:ext>
            </a:extLst>
          </p:cNvPr>
          <p:cNvPicPr>
            <a:picLocks noChangeAspect="1"/>
          </p:cNvPicPr>
          <p:nvPr/>
        </p:nvPicPr>
        <p:blipFill>
          <a:blip r:embed="rId4"/>
          <a:stretch>
            <a:fillRect/>
          </a:stretch>
        </p:blipFill>
        <p:spPr>
          <a:xfrm>
            <a:off x="7334616" y="450376"/>
            <a:ext cx="4714875" cy="2266950"/>
          </a:xfrm>
          <a:prstGeom prst="rect">
            <a:avLst/>
          </a:prstGeom>
        </p:spPr>
      </p:pic>
      <p:pic>
        <p:nvPicPr>
          <p:cNvPr id="7" name="Picture 6">
            <a:extLst>
              <a:ext uri="{FF2B5EF4-FFF2-40B4-BE49-F238E27FC236}">
                <a16:creationId xmlns:a16="http://schemas.microsoft.com/office/drawing/2014/main" id="{21EBDC54-44EC-4305-B305-098801D642D3}"/>
              </a:ext>
            </a:extLst>
          </p:cNvPr>
          <p:cNvPicPr>
            <a:picLocks noChangeAspect="1"/>
          </p:cNvPicPr>
          <p:nvPr/>
        </p:nvPicPr>
        <p:blipFill>
          <a:blip r:embed="rId5"/>
          <a:stretch>
            <a:fillRect/>
          </a:stretch>
        </p:blipFill>
        <p:spPr>
          <a:xfrm>
            <a:off x="6838950" y="3467113"/>
            <a:ext cx="5353050" cy="762000"/>
          </a:xfrm>
          <a:prstGeom prst="rect">
            <a:avLst/>
          </a:prstGeom>
        </p:spPr>
      </p:pic>
      <p:pic>
        <p:nvPicPr>
          <p:cNvPr id="11" name="Picture 10">
            <a:extLst>
              <a:ext uri="{FF2B5EF4-FFF2-40B4-BE49-F238E27FC236}">
                <a16:creationId xmlns:a16="http://schemas.microsoft.com/office/drawing/2014/main" id="{456FDE49-3884-4454-B67C-EBB1344903C1}"/>
              </a:ext>
            </a:extLst>
          </p:cNvPr>
          <p:cNvPicPr>
            <a:picLocks noChangeAspect="1"/>
          </p:cNvPicPr>
          <p:nvPr/>
        </p:nvPicPr>
        <p:blipFill>
          <a:blip r:embed="rId6"/>
          <a:stretch>
            <a:fillRect/>
          </a:stretch>
        </p:blipFill>
        <p:spPr>
          <a:xfrm>
            <a:off x="0" y="4948765"/>
            <a:ext cx="12192000" cy="620069"/>
          </a:xfrm>
          <a:prstGeom prst="rect">
            <a:avLst/>
          </a:prstGeom>
        </p:spPr>
      </p:pic>
      <p:sp>
        <p:nvSpPr>
          <p:cNvPr id="12" name="TextBox 11">
            <a:extLst>
              <a:ext uri="{FF2B5EF4-FFF2-40B4-BE49-F238E27FC236}">
                <a16:creationId xmlns:a16="http://schemas.microsoft.com/office/drawing/2014/main" id="{D6B46C97-5C52-4E5A-BAF8-9A4A276829F4}"/>
              </a:ext>
            </a:extLst>
          </p:cNvPr>
          <p:cNvSpPr txBox="1"/>
          <p:nvPr/>
        </p:nvSpPr>
        <p:spPr>
          <a:xfrm>
            <a:off x="307374" y="5744300"/>
            <a:ext cx="2679708" cy="369332"/>
          </a:xfrm>
          <a:prstGeom prst="rect">
            <a:avLst/>
          </a:prstGeom>
          <a:noFill/>
        </p:spPr>
        <p:txBody>
          <a:bodyPr wrap="none" rtlCol="0">
            <a:spAutoFit/>
          </a:bodyPr>
          <a:lstStyle/>
          <a:p>
            <a:r>
              <a:rPr lang="en-US" dirty="0">
                <a:solidFill>
                  <a:srgbClr val="FF0000"/>
                </a:solidFill>
              </a:rPr>
              <a:t>Logical interpretation view</a:t>
            </a:r>
          </a:p>
        </p:txBody>
      </p:sp>
      <p:sp>
        <p:nvSpPr>
          <p:cNvPr id="13" name="Arrow: Down 12">
            <a:extLst>
              <a:ext uri="{FF2B5EF4-FFF2-40B4-BE49-F238E27FC236}">
                <a16:creationId xmlns:a16="http://schemas.microsoft.com/office/drawing/2014/main" id="{59D277C2-F236-4B16-974E-B6FFFE730D3C}"/>
              </a:ext>
            </a:extLst>
          </p:cNvPr>
          <p:cNvSpPr/>
          <p:nvPr/>
        </p:nvSpPr>
        <p:spPr>
          <a:xfrm>
            <a:off x="9305497" y="2980857"/>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E4639B64-C796-41A9-AB28-4CE492BE2765}"/>
              </a:ext>
            </a:extLst>
          </p:cNvPr>
          <p:cNvSpPr/>
          <p:nvPr/>
        </p:nvSpPr>
        <p:spPr>
          <a:xfrm>
            <a:off x="9305498" y="4476085"/>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659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199" y="76568"/>
            <a:ext cx="11103591" cy="373808"/>
          </a:xfrm>
        </p:spPr>
        <p:txBody>
          <a:bodyPr>
            <a:normAutofit fontScale="90000"/>
          </a:bodyPr>
          <a:lstStyle/>
          <a:p>
            <a:r>
              <a:rPr lang="en-US" dirty="0"/>
              <a:t>Next step: from data warehouse to  </a:t>
            </a:r>
            <a:r>
              <a:rPr lang="en-US" dirty="0" err="1"/>
              <a:t>Tsetlin</a:t>
            </a:r>
            <a:r>
              <a:rPr lang="en-US" dirty="0"/>
              <a:t> </a:t>
            </a:r>
            <a:r>
              <a:rPr lang="en-US" altLang="zh-CN" dirty="0"/>
              <a:t>Machine</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2"/>
            <a:r>
              <a:rPr lang="en-US" sz="1400" dirty="0"/>
              <a:t>Apos after train:</a:t>
            </a:r>
          </a:p>
          <a:p>
            <a:pPr marL="914400" lvl="2" indent="0">
              <a:buNone/>
            </a:pPr>
            <a:r>
              <a:rPr lang="en-US" sz="1400" dirty="0"/>
              <a:t>Gp1, gp2, gc1, gc2, pp1, pp2, pc1, pc2</a:t>
            </a:r>
          </a:p>
          <a:p>
            <a:pPr marL="914400" lvl="2" indent="0">
              <a:buNone/>
            </a:pPr>
            <a:r>
              <a:rPr lang="en-US" sz="1400" dirty="0"/>
              <a:t>[[</a:t>
            </a:r>
            <a:r>
              <a:rPr lang="en-US" sz="1400" dirty="0">
                <a:solidFill>
                  <a:srgbClr val="FF0000"/>
                </a:solidFill>
              </a:rPr>
              <a:t>0 0 0 0 0 1 0 0 </a:t>
            </a:r>
            <a:r>
              <a:rPr lang="en-US" sz="1400" dirty="0"/>
              <a:t>0 1 0 0 1 0 0 1] = pp2 and not gp2 and not pp1 and not pc2</a:t>
            </a:r>
          </a:p>
          <a:p>
            <a:pPr marL="914400" lvl="2" indent="0">
              <a:buNone/>
            </a:pPr>
            <a:r>
              <a:rPr lang="en-US" sz="1400" dirty="0"/>
              <a:t> [0 0 1 0 0 0 0 0 0 1 0 0 1 0 0 0] = gc1 and not gp2 and not pp1</a:t>
            </a:r>
          </a:p>
          <a:p>
            <a:pPr marL="914400" lvl="2" indent="0">
              <a:buNone/>
            </a:pPr>
            <a:r>
              <a:rPr lang="en-US" sz="1400" dirty="0"/>
              <a:t> [0 0 0 0 0 1 0 0 0 0 0 0 0 1 0 0]</a:t>
            </a:r>
          </a:p>
          <a:p>
            <a:pPr marL="914400" lvl="2" indent="0">
              <a:buNone/>
            </a:pPr>
            <a:r>
              <a:rPr lang="en-US" sz="1400" dirty="0"/>
              <a:t> [1 0 0 0 0 0 0 0 1 0 0 0 0 0 0 1]</a:t>
            </a:r>
          </a:p>
          <a:p>
            <a:pPr marL="914400" lvl="2" indent="0">
              <a:buNone/>
            </a:pPr>
            <a:r>
              <a:rPr lang="en-US" sz="1400" dirty="0"/>
              <a:t> [0 0 0 0 1 0 0 0 0 0 1 0 1 0 1 0]</a:t>
            </a:r>
          </a:p>
          <a:p>
            <a:pPr marL="914400" lvl="2" indent="0">
              <a:buNone/>
            </a:pPr>
            <a:r>
              <a:rPr lang="en-US" sz="1400" dirty="0"/>
              <a:t> [0 0 0 1 0 0 0 0 0 0 1 0 0 0 1 0]</a:t>
            </a:r>
          </a:p>
          <a:p>
            <a:pPr marL="914400" lvl="2" indent="0">
              <a:buNone/>
            </a:pPr>
            <a:r>
              <a:rPr lang="en-US" sz="1400" dirty="0"/>
              <a:t> [0 0 0 0 1 1 0 0 1 0 0 0 0 0 1 0]</a:t>
            </a:r>
          </a:p>
          <a:p>
            <a:pPr marL="914400" lvl="2" indent="0">
              <a:buNone/>
            </a:pPr>
            <a:r>
              <a:rPr lang="en-US" sz="1400" dirty="0"/>
              <a:t> [0 1 0 0 0 0 0 0 0 1 0 0 0 0 0 0]</a:t>
            </a:r>
          </a:p>
          <a:p>
            <a:pPr marL="914400" lvl="2" indent="0">
              <a:buNone/>
            </a:pPr>
            <a:r>
              <a:rPr lang="en-US" sz="1400" dirty="0"/>
              <a:t> [0 0 0 1 1 0 0 0 0 0 0 0 0 0 0 0]</a:t>
            </a:r>
          </a:p>
          <a:p>
            <a:pPr marL="914400" lvl="2" indent="0">
              <a:buNone/>
            </a:pPr>
            <a:r>
              <a:rPr lang="en-US" sz="1400" dirty="0"/>
              <a:t> [1 1 1 0 0 0 0 0 0 0 1 0 0 1 0 0]]</a:t>
            </a:r>
          </a:p>
          <a:p>
            <a:pPr lvl="2"/>
            <a:endParaRPr lang="en-US" dirty="0"/>
          </a:p>
          <a:p>
            <a:pPr marL="1371600" lvl="3" indent="0">
              <a:buNone/>
            </a:pPr>
            <a:endParaRPr lang="en-US" dirty="0"/>
          </a:p>
        </p:txBody>
      </p:sp>
      <p:pic>
        <p:nvPicPr>
          <p:cNvPr id="8" name="Picture 7">
            <a:extLst>
              <a:ext uri="{FF2B5EF4-FFF2-40B4-BE49-F238E27FC236}">
                <a16:creationId xmlns:a16="http://schemas.microsoft.com/office/drawing/2014/main" id="{AF229B17-EEF3-4668-A332-8755DCE44F8E}"/>
              </a:ext>
            </a:extLst>
          </p:cNvPr>
          <p:cNvPicPr>
            <a:picLocks noChangeAspect="1"/>
          </p:cNvPicPr>
          <p:nvPr/>
        </p:nvPicPr>
        <p:blipFill>
          <a:blip r:embed="rId3"/>
          <a:stretch>
            <a:fillRect/>
          </a:stretch>
        </p:blipFill>
        <p:spPr>
          <a:xfrm>
            <a:off x="5547947" y="1705016"/>
            <a:ext cx="4044461" cy="4908982"/>
          </a:xfrm>
          <a:prstGeom prst="rect">
            <a:avLst/>
          </a:prstGeom>
        </p:spPr>
      </p:pic>
    </p:spTree>
    <p:extLst>
      <p:ext uri="{BB962C8B-B14F-4D97-AF65-F5344CB8AC3E}">
        <p14:creationId xmlns:p14="http://schemas.microsoft.com/office/powerpoint/2010/main" val="646052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199" y="76568"/>
            <a:ext cx="11103591" cy="373808"/>
          </a:xfrm>
        </p:spPr>
        <p:txBody>
          <a:bodyPr>
            <a:normAutofit fontScale="90000"/>
          </a:bodyPr>
          <a:lstStyle/>
          <a:p>
            <a:r>
              <a:rPr lang="en-US" dirty="0"/>
              <a:t>Next step: from data warehouse to  </a:t>
            </a:r>
            <a:r>
              <a:rPr lang="en-US" dirty="0" err="1"/>
              <a:t>Tsetlin</a:t>
            </a:r>
            <a:r>
              <a:rPr lang="en-US" dirty="0"/>
              <a:t> </a:t>
            </a:r>
            <a:r>
              <a:rPr lang="en-US" altLang="zh-CN" dirty="0"/>
              <a:t>Machine</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2"/>
            <a:r>
              <a:rPr lang="en-US" sz="1400" dirty="0"/>
              <a:t>Find the relationship between</a:t>
            </a:r>
          </a:p>
          <a:p>
            <a:pPr lvl="3"/>
            <a:r>
              <a:rPr lang="en-US" sz="1200" dirty="0"/>
              <a:t>PULSAR Perpetrator to GDP</a:t>
            </a:r>
          </a:p>
          <a:p>
            <a:pPr lvl="3"/>
            <a:r>
              <a:rPr lang="en-US" sz="1200" dirty="0"/>
              <a:t>Only two perpetrations: government and  police</a:t>
            </a:r>
          </a:p>
          <a:p>
            <a:pPr lvl="4"/>
            <a:r>
              <a:rPr lang="en-US" sz="1200" dirty="0"/>
              <a:t>Avg of violence as threshold to set 0 or 1</a:t>
            </a:r>
          </a:p>
          <a:p>
            <a:pPr lvl="4"/>
            <a:r>
              <a:rPr lang="en-US" sz="1200" dirty="0" err="1"/>
              <a:t>Avg_government_vio</a:t>
            </a:r>
            <a:r>
              <a:rPr lang="en-US" sz="1200" dirty="0"/>
              <a:t> = 6.3</a:t>
            </a:r>
          </a:p>
          <a:p>
            <a:pPr lvl="4"/>
            <a:r>
              <a:rPr lang="en-US" sz="1200" dirty="0" err="1"/>
              <a:t>Avg_police_vio</a:t>
            </a:r>
            <a:r>
              <a:rPr lang="en-US" sz="1200" dirty="0"/>
              <a:t> =  2.3</a:t>
            </a:r>
          </a:p>
          <a:p>
            <a:pPr lvl="3"/>
            <a:r>
              <a:rPr lang="en-US" sz="1200" dirty="0"/>
              <a:t>such as GDP per capita (lngdp200)</a:t>
            </a:r>
          </a:p>
          <a:p>
            <a:pPr lvl="3"/>
            <a:r>
              <a:rPr lang="en-US" sz="1200" dirty="0"/>
              <a:t>Poor = 1 if lngdp200 &lt; avg (10.1)</a:t>
            </a:r>
          </a:p>
          <a:p>
            <a:pPr lvl="3"/>
            <a:r>
              <a:rPr lang="en-US" sz="1200" dirty="0"/>
              <a:t>Social Health </a:t>
            </a:r>
            <a:r>
              <a:rPr lang="en-US" sz="1200" dirty="0">
                <a:sym typeface="Wingdings" panose="05000000000000000000" pitchFamily="2" charset="2"/>
              </a:rPr>
              <a:t> Social Wealth (relationship)</a:t>
            </a:r>
          </a:p>
          <a:p>
            <a:pPr lvl="2"/>
            <a:endParaRPr lang="en-US" sz="1400" dirty="0">
              <a:sym typeface="Wingdings" panose="05000000000000000000" pitchFamily="2" charset="2"/>
            </a:endParaRPr>
          </a:p>
          <a:p>
            <a:pPr lvl="2"/>
            <a:endParaRPr lang="en-US" sz="1400" dirty="0">
              <a:sym typeface="Wingdings" panose="05000000000000000000" pitchFamily="2" charset="2"/>
            </a:endParaRPr>
          </a:p>
          <a:p>
            <a:pPr lvl="2"/>
            <a:r>
              <a:rPr lang="en-US" sz="1400" dirty="0">
                <a:sym typeface="Wingdings" panose="05000000000000000000" pitchFamily="2" charset="2"/>
              </a:rPr>
              <a:t>Result:</a:t>
            </a:r>
          </a:p>
          <a:p>
            <a:pPr lvl="3"/>
            <a:r>
              <a:rPr lang="en-US" sz="1200" dirty="0" err="1">
                <a:sym typeface="Wingdings" panose="05000000000000000000" pitchFamily="2" charset="2"/>
              </a:rPr>
              <a:t>Accruracy</a:t>
            </a:r>
            <a:r>
              <a:rPr lang="en-US" sz="1200" dirty="0">
                <a:sym typeface="Wingdings" panose="05000000000000000000" pitchFamily="2" charset="2"/>
              </a:rPr>
              <a:t>: ~0.54 (same as previous one)</a:t>
            </a:r>
          </a:p>
          <a:p>
            <a:pPr lvl="3"/>
            <a:r>
              <a:rPr lang="en-US" sz="1200" dirty="0">
                <a:sym typeface="Wingdings" panose="05000000000000000000" pitchFamily="2" charset="2"/>
              </a:rPr>
              <a:t>Possible Reason: </a:t>
            </a:r>
          </a:p>
          <a:p>
            <a:pPr lvl="4"/>
            <a:r>
              <a:rPr lang="en-US" sz="1200" dirty="0">
                <a:sym typeface="Wingdings" panose="05000000000000000000" pitchFamily="2" charset="2"/>
              </a:rPr>
              <a:t>the amount of training set is small (total data set is 279)</a:t>
            </a:r>
          </a:p>
          <a:p>
            <a:pPr lvl="4"/>
            <a:r>
              <a:rPr lang="en-US" sz="1200" dirty="0">
                <a:sym typeface="Wingdings" panose="05000000000000000000" pitchFamily="2" charset="2"/>
              </a:rPr>
              <a:t>No strong correlation with the current parameters setting</a:t>
            </a:r>
            <a:endParaRPr lang="en-US" sz="1200" dirty="0"/>
          </a:p>
          <a:p>
            <a:pPr lvl="3"/>
            <a:endParaRPr lang="en-US" sz="1200"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sp>
        <p:nvSpPr>
          <p:cNvPr id="8" name="TextBox 7">
            <a:extLst>
              <a:ext uri="{FF2B5EF4-FFF2-40B4-BE49-F238E27FC236}">
                <a16:creationId xmlns:a16="http://schemas.microsoft.com/office/drawing/2014/main" id="{E3CAE29F-9593-4238-8449-27EED9ED3619}"/>
              </a:ext>
            </a:extLst>
          </p:cNvPr>
          <p:cNvSpPr txBox="1"/>
          <p:nvPr/>
        </p:nvSpPr>
        <p:spPr>
          <a:xfrm>
            <a:off x="9299735" y="2653268"/>
            <a:ext cx="2946191" cy="369332"/>
          </a:xfrm>
          <a:prstGeom prst="rect">
            <a:avLst/>
          </a:prstGeom>
          <a:noFill/>
        </p:spPr>
        <p:txBody>
          <a:bodyPr wrap="none" rtlCol="0">
            <a:spAutoFit/>
          </a:bodyPr>
          <a:lstStyle/>
          <a:p>
            <a:r>
              <a:rPr lang="en-US" dirty="0">
                <a:solidFill>
                  <a:srgbClr val="FF0000"/>
                </a:solidFill>
              </a:rPr>
              <a:t>Social health </a:t>
            </a:r>
            <a:r>
              <a:rPr lang="en-US" dirty="0">
                <a:solidFill>
                  <a:srgbClr val="FF0000"/>
                </a:solidFill>
                <a:sym typeface="Wingdings" panose="05000000000000000000" pitchFamily="2" charset="2"/>
              </a:rPr>
              <a:t> Social wealth</a:t>
            </a:r>
            <a:endParaRPr lang="en-US" dirty="0">
              <a:solidFill>
                <a:srgbClr val="FF0000"/>
              </a:solidFill>
            </a:endParaRPr>
          </a:p>
        </p:txBody>
      </p:sp>
      <p:pic>
        <p:nvPicPr>
          <p:cNvPr id="9" name="Picture 8">
            <a:extLst>
              <a:ext uri="{FF2B5EF4-FFF2-40B4-BE49-F238E27FC236}">
                <a16:creationId xmlns:a16="http://schemas.microsoft.com/office/drawing/2014/main" id="{8EEEB9A1-6394-4E2B-9566-9793D652C89F}"/>
              </a:ext>
            </a:extLst>
          </p:cNvPr>
          <p:cNvPicPr>
            <a:picLocks noChangeAspect="1"/>
          </p:cNvPicPr>
          <p:nvPr/>
        </p:nvPicPr>
        <p:blipFill>
          <a:blip r:embed="rId3"/>
          <a:stretch>
            <a:fillRect/>
          </a:stretch>
        </p:blipFill>
        <p:spPr>
          <a:xfrm>
            <a:off x="2892265" y="2808288"/>
            <a:ext cx="1409700" cy="428625"/>
          </a:xfrm>
          <a:prstGeom prst="rect">
            <a:avLst/>
          </a:prstGeom>
        </p:spPr>
      </p:pic>
      <p:pic>
        <p:nvPicPr>
          <p:cNvPr id="5" name="Picture 4">
            <a:extLst>
              <a:ext uri="{FF2B5EF4-FFF2-40B4-BE49-F238E27FC236}">
                <a16:creationId xmlns:a16="http://schemas.microsoft.com/office/drawing/2014/main" id="{646D1D98-77DC-4641-8AB1-43B45AD45D77}"/>
              </a:ext>
            </a:extLst>
          </p:cNvPr>
          <p:cNvPicPr>
            <a:picLocks noChangeAspect="1"/>
          </p:cNvPicPr>
          <p:nvPr/>
        </p:nvPicPr>
        <p:blipFill>
          <a:blip r:embed="rId4"/>
          <a:stretch>
            <a:fillRect/>
          </a:stretch>
        </p:blipFill>
        <p:spPr>
          <a:xfrm>
            <a:off x="0" y="4781182"/>
            <a:ext cx="4210050" cy="2000250"/>
          </a:xfrm>
          <a:prstGeom prst="rect">
            <a:avLst/>
          </a:prstGeom>
        </p:spPr>
      </p:pic>
      <p:pic>
        <p:nvPicPr>
          <p:cNvPr id="4" name="Picture 3">
            <a:extLst>
              <a:ext uri="{FF2B5EF4-FFF2-40B4-BE49-F238E27FC236}">
                <a16:creationId xmlns:a16="http://schemas.microsoft.com/office/drawing/2014/main" id="{B4457586-BB95-4A24-A1AD-AFD0C75A34CC}"/>
              </a:ext>
            </a:extLst>
          </p:cNvPr>
          <p:cNvPicPr>
            <a:picLocks noChangeAspect="1"/>
          </p:cNvPicPr>
          <p:nvPr/>
        </p:nvPicPr>
        <p:blipFill>
          <a:blip r:embed="rId5"/>
          <a:stretch>
            <a:fillRect/>
          </a:stretch>
        </p:blipFill>
        <p:spPr>
          <a:xfrm>
            <a:off x="7403035" y="450376"/>
            <a:ext cx="4718713" cy="2267909"/>
          </a:xfrm>
          <a:prstGeom prst="rect">
            <a:avLst/>
          </a:prstGeom>
        </p:spPr>
      </p:pic>
      <p:pic>
        <p:nvPicPr>
          <p:cNvPr id="7" name="Picture 6">
            <a:extLst>
              <a:ext uri="{FF2B5EF4-FFF2-40B4-BE49-F238E27FC236}">
                <a16:creationId xmlns:a16="http://schemas.microsoft.com/office/drawing/2014/main" id="{77C710FF-01B0-424C-B678-F2B41B8239E8}"/>
              </a:ext>
            </a:extLst>
          </p:cNvPr>
          <p:cNvPicPr>
            <a:picLocks noChangeAspect="1"/>
          </p:cNvPicPr>
          <p:nvPr/>
        </p:nvPicPr>
        <p:blipFill>
          <a:blip r:embed="rId6"/>
          <a:stretch>
            <a:fillRect/>
          </a:stretch>
        </p:blipFill>
        <p:spPr>
          <a:xfrm>
            <a:off x="7739794" y="3400180"/>
            <a:ext cx="3781425" cy="742950"/>
          </a:xfrm>
          <a:prstGeom prst="rect">
            <a:avLst/>
          </a:prstGeom>
        </p:spPr>
      </p:pic>
      <p:pic>
        <p:nvPicPr>
          <p:cNvPr id="11" name="Picture 10">
            <a:extLst>
              <a:ext uri="{FF2B5EF4-FFF2-40B4-BE49-F238E27FC236}">
                <a16:creationId xmlns:a16="http://schemas.microsoft.com/office/drawing/2014/main" id="{70CA64AD-3D05-47DF-8067-58D89A037520}"/>
              </a:ext>
            </a:extLst>
          </p:cNvPr>
          <p:cNvPicPr>
            <a:picLocks noChangeAspect="1"/>
          </p:cNvPicPr>
          <p:nvPr/>
        </p:nvPicPr>
        <p:blipFill>
          <a:blip r:embed="rId7"/>
          <a:stretch>
            <a:fillRect/>
          </a:stretch>
        </p:blipFill>
        <p:spPr>
          <a:xfrm>
            <a:off x="6770164" y="5149362"/>
            <a:ext cx="5372100" cy="762000"/>
          </a:xfrm>
          <a:prstGeom prst="rect">
            <a:avLst/>
          </a:prstGeom>
        </p:spPr>
      </p:pic>
      <p:sp>
        <p:nvSpPr>
          <p:cNvPr id="12" name="Arrow: Down 11">
            <a:extLst>
              <a:ext uri="{FF2B5EF4-FFF2-40B4-BE49-F238E27FC236}">
                <a16:creationId xmlns:a16="http://schemas.microsoft.com/office/drawing/2014/main" id="{374B00F0-FF5A-4C6C-A07E-9343F400B056}"/>
              </a:ext>
            </a:extLst>
          </p:cNvPr>
          <p:cNvSpPr/>
          <p:nvPr/>
        </p:nvSpPr>
        <p:spPr>
          <a:xfrm>
            <a:off x="9089758" y="2899631"/>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2AF255-A3D3-479D-9819-E1E0AB761C39}"/>
              </a:ext>
            </a:extLst>
          </p:cNvPr>
          <p:cNvSpPr/>
          <p:nvPr/>
        </p:nvSpPr>
        <p:spPr>
          <a:xfrm>
            <a:off x="9089758" y="4745711"/>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78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normAutofit/>
          </a:bodyPr>
          <a:lstStyle/>
          <a:p>
            <a:pPr lvl="1"/>
            <a:endParaRPr lang="en-US" dirty="0"/>
          </a:p>
          <a:p>
            <a:pPr lvl="1"/>
            <a:r>
              <a:rPr lang="en-US" dirty="0"/>
              <a:t>Doc/text </a:t>
            </a:r>
            <a:r>
              <a:rPr lang="en-US" dirty="0">
                <a:sym typeface="Wingdings" panose="05000000000000000000" pitchFamily="2" charset="2"/>
              </a:rPr>
              <a:t> key word/dictionary (</a:t>
            </a:r>
            <a:r>
              <a:rPr lang="en-US" b="1" dirty="0">
                <a:sym typeface="Wingdings" panose="05000000000000000000" pitchFamily="2" charset="2"/>
              </a:rPr>
              <a:t>PULSAR</a:t>
            </a:r>
            <a:r>
              <a:rPr lang="en-US" dirty="0">
                <a:sym typeface="Wingdings" panose="05000000000000000000" pitchFamily="2" charset="2"/>
              </a:rPr>
              <a:t>)</a:t>
            </a:r>
            <a:endParaRPr lang="en-US" dirty="0"/>
          </a:p>
          <a:p>
            <a:pPr lvl="1"/>
            <a:r>
              <a:rPr lang="en-US" dirty="0"/>
              <a:t>Automate streaming: Kafka with Docker</a:t>
            </a:r>
          </a:p>
          <a:p>
            <a:pPr lvl="1"/>
            <a:r>
              <a:rPr lang="en-US" dirty="0"/>
              <a:t>Data collection and storage: data warehouse</a:t>
            </a:r>
          </a:p>
          <a:p>
            <a:pPr lvl="1"/>
            <a:r>
              <a:rPr lang="en-US" dirty="0"/>
              <a:t>Data Visualization</a:t>
            </a:r>
          </a:p>
          <a:p>
            <a:pPr lvl="1"/>
            <a:r>
              <a:rPr lang="en-US" dirty="0"/>
              <a:t>Data Fusion</a:t>
            </a:r>
          </a:p>
          <a:p>
            <a:pPr marL="1371600" lvl="3" indent="0">
              <a:buNone/>
            </a:pPr>
            <a:endParaRPr lang="en-US" dirty="0"/>
          </a:p>
        </p:txBody>
      </p:sp>
    </p:spTree>
    <p:extLst>
      <p:ext uri="{BB962C8B-B14F-4D97-AF65-F5344CB8AC3E}">
        <p14:creationId xmlns:p14="http://schemas.microsoft.com/office/powerpoint/2010/main" val="1919590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199" y="76568"/>
            <a:ext cx="11103591" cy="373808"/>
          </a:xfrm>
        </p:spPr>
        <p:txBody>
          <a:bodyPr>
            <a:normAutofit fontScale="90000"/>
          </a:bodyPr>
          <a:lstStyle/>
          <a:p>
            <a:r>
              <a:rPr lang="en-US" dirty="0"/>
              <a:t>Next step: from data warehouse to  </a:t>
            </a:r>
            <a:r>
              <a:rPr lang="en-US" dirty="0" err="1"/>
              <a:t>Tsetlin</a:t>
            </a:r>
            <a:r>
              <a:rPr lang="en-US" dirty="0"/>
              <a:t> </a:t>
            </a:r>
            <a:r>
              <a:rPr lang="en-US" altLang="zh-CN" dirty="0"/>
              <a:t>Machine</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6155590"/>
          </a:xfrm>
        </p:spPr>
        <p:txBody>
          <a:bodyPr>
            <a:normAutofit/>
          </a:bodyPr>
          <a:lstStyle/>
          <a:p>
            <a:pPr lvl="2"/>
            <a:r>
              <a:rPr lang="en-US" sz="1400" dirty="0"/>
              <a:t>Find the relationship between</a:t>
            </a:r>
          </a:p>
          <a:p>
            <a:pPr lvl="3"/>
            <a:r>
              <a:rPr lang="en-US" sz="1200" dirty="0"/>
              <a:t>PULSAR Perpetrator to GDP</a:t>
            </a:r>
          </a:p>
          <a:p>
            <a:pPr lvl="3"/>
            <a:r>
              <a:rPr lang="en-US" sz="1200" dirty="0"/>
              <a:t>Only two perpetrations: government and  police</a:t>
            </a:r>
          </a:p>
          <a:p>
            <a:pPr lvl="4"/>
            <a:r>
              <a:rPr lang="en-US" sz="1200" dirty="0"/>
              <a:t>Percentile as threshold to set 0 or 1</a:t>
            </a:r>
          </a:p>
          <a:p>
            <a:pPr lvl="4"/>
            <a:r>
              <a:rPr lang="en-US" sz="1200" dirty="0"/>
              <a:t>75% </a:t>
            </a:r>
            <a:r>
              <a:rPr lang="en-US" sz="1200" dirty="0" err="1"/>
              <a:t>government_vio</a:t>
            </a:r>
            <a:r>
              <a:rPr lang="en-US" sz="1200" dirty="0"/>
              <a:t> = 8.75</a:t>
            </a:r>
          </a:p>
          <a:p>
            <a:pPr lvl="4"/>
            <a:r>
              <a:rPr lang="en-US" sz="1200" dirty="0"/>
              <a:t>75%_police_vio =  3</a:t>
            </a:r>
          </a:p>
          <a:p>
            <a:pPr lvl="3"/>
            <a:r>
              <a:rPr lang="en-US" sz="1200" dirty="0"/>
              <a:t>such as GDP per capita (lngdp200)</a:t>
            </a:r>
          </a:p>
          <a:p>
            <a:pPr lvl="3"/>
            <a:r>
              <a:rPr lang="en-US" sz="1200" dirty="0"/>
              <a:t>Poor = 1 if lngdp200 &lt; 25% (8.88)</a:t>
            </a:r>
          </a:p>
          <a:p>
            <a:pPr lvl="3"/>
            <a:r>
              <a:rPr lang="en-US" sz="1200" dirty="0"/>
              <a:t>Social Health </a:t>
            </a:r>
            <a:r>
              <a:rPr lang="en-US" sz="1200" dirty="0">
                <a:sym typeface="Wingdings" panose="05000000000000000000" pitchFamily="2" charset="2"/>
              </a:rPr>
              <a:t> Social Wealth (relationship)</a:t>
            </a:r>
          </a:p>
          <a:p>
            <a:pPr lvl="2"/>
            <a:endParaRPr lang="en-US" sz="1400" dirty="0">
              <a:sym typeface="Wingdings" panose="05000000000000000000" pitchFamily="2" charset="2"/>
            </a:endParaRPr>
          </a:p>
          <a:p>
            <a:pPr lvl="2"/>
            <a:endParaRPr lang="en-US" sz="1400" dirty="0">
              <a:sym typeface="Wingdings" panose="05000000000000000000" pitchFamily="2" charset="2"/>
            </a:endParaRPr>
          </a:p>
          <a:p>
            <a:pPr lvl="2"/>
            <a:r>
              <a:rPr lang="en-US" sz="1400" dirty="0">
                <a:sym typeface="Wingdings" panose="05000000000000000000" pitchFamily="2" charset="2"/>
              </a:rPr>
              <a:t>Result:</a:t>
            </a:r>
          </a:p>
          <a:p>
            <a:pPr lvl="3"/>
            <a:r>
              <a:rPr lang="en-US" sz="1200" dirty="0" err="1">
                <a:sym typeface="Wingdings" panose="05000000000000000000" pitchFamily="2" charset="2"/>
              </a:rPr>
              <a:t>Accruracy</a:t>
            </a:r>
            <a:r>
              <a:rPr lang="en-US" sz="1200" dirty="0">
                <a:sym typeface="Wingdings" panose="05000000000000000000" pitchFamily="2" charset="2"/>
              </a:rPr>
              <a:t>: ~0.75 (better than previous one ~0.54)</a:t>
            </a:r>
          </a:p>
          <a:p>
            <a:pPr lvl="3"/>
            <a:r>
              <a:rPr lang="en-US" sz="1200" dirty="0">
                <a:sym typeface="Wingdings" panose="05000000000000000000" pitchFamily="2" charset="2"/>
              </a:rPr>
              <a:t>How to improve: </a:t>
            </a:r>
          </a:p>
          <a:p>
            <a:pPr lvl="4"/>
            <a:r>
              <a:rPr lang="en-US" sz="1200" dirty="0">
                <a:sym typeface="Wingdings" panose="05000000000000000000" pitchFamily="2" charset="2"/>
              </a:rPr>
              <a:t>Enlarge the training set </a:t>
            </a:r>
          </a:p>
          <a:p>
            <a:pPr lvl="4"/>
            <a:r>
              <a:rPr lang="en-US" sz="1200" dirty="0">
                <a:sym typeface="Wingdings" panose="05000000000000000000" pitchFamily="2" charset="2"/>
              </a:rPr>
              <a:t>Change parameters setting</a:t>
            </a:r>
            <a:endParaRPr lang="en-US" sz="1200" dirty="0"/>
          </a:p>
          <a:p>
            <a:pPr lvl="3"/>
            <a:endParaRPr lang="en-US" sz="1200" dirty="0"/>
          </a:p>
          <a:p>
            <a:pPr lvl="2"/>
            <a:endParaRPr lang="en-US" dirty="0"/>
          </a:p>
          <a:p>
            <a:pPr lvl="2"/>
            <a:endParaRPr lang="en-US" dirty="0"/>
          </a:p>
          <a:p>
            <a:pPr lvl="2"/>
            <a:endParaRPr lang="en-US" dirty="0"/>
          </a:p>
          <a:p>
            <a:pPr lvl="2"/>
            <a:endParaRPr lang="en-US" dirty="0"/>
          </a:p>
          <a:p>
            <a:pPr lvl="2"/>
            <a:endParaRPr lang="en-US" dirty="0"/>
          </a:p>
          <a:p>
            <a:pPr marL="1371600" lvl="3" indent="0">
              <a:buNone/>
            </a:pPr>
            <a:endParaRPr lang="en-US" dirty="0"/>
          </a:p>
        </p:txBody>
      </p:sp>
      <p:sp>
        <p:nvSpPr>
          <p:cNvPr id="8" name="TextBox 7">
            <a:extLst>
              <a:ext uri="{FF2B5EF4-FFF2-40B4-BE49-F238E27FC236}">
                <a16:creationId xmlns:a16="http://schemas.microsoft.com/office/drawing/2014/main" id="{E3CAE29F-9593-4238-8449-27EED9ED3619}"/>
              </a:ext>
            </a:extLst>
          </p:cNvPr>
          <p:cNvSpPr txBox="1"/>
          <p:nvPr/>
        </p:nvSpPr>
        <p:spPr>
          <a:xfrm>
            <a:off x="9299735" y="2653268"/>
            <a:ext cx="2946191" cy="369332"/>
          </a:xfrm>
          <a:prstGeom prst="rect">
            <a:avLst/>
          </a:prstGeom>
          <a:noFill/>
        </p:spPr>
        <p:txBody>
          <a:bodyPr wrap="none" rtlCol="0">
            <a:spAutoFit/>
          </a:bodyPr>
          <a:lstStyle/>
          <a:p>
            <a:r>
              <a:rPr lang="en-US" dirty="0">
                <a:solidFill>
                  <a:srgbClr val="FF0000"/>
                </a:solidFill>
              </a:rPr>
              <a:t>Social health </a:t>
            </a:r>
            <a:r>
              <a:rPr lang="en-US" dirty="0">
                <a:solidFill>
                  <a:srgbClr val="FF0000"/>
                </a:solidFill>
                <a:sym typeface="Wingdings" panose="05000000000000000000" pitchFamily="2" charset="2"/>
              </a:rPr>
              <a:t> Social wealth</a:t>
            </a:r>
            <a:endParaRPr lang="en-US" dirty="0">
              <a:solidFill>
                <a:srgbClr val="FF0000"/>
              </a:solidFill>
            </a:endParaRPr>
          </a:p>
        </p:txBody>
      </p:sp>
      <p:pic>
        <p:nvPicPr>
          <p:cNvPr id="4" name="Picture 3">
            <a:extLst>
              <a:ext uri="{FF2B5EF4-FFF2-40B4-BE49-F238E27FC236}">
                <a16:creationId xmlns:a16="http://schemas.microsoft.com/office/drawing/2014/main" id="{B4457586-BB95-4A24-A1AD-AFD0C75A34CC}"/>
              </a:ext>
            </a:extLst>
          </p:cNvPr>
          <p:cNvPicPr>
            <a:picLocks noChangeAspect="1"/>
          </p:cNvPicPr>
          <p:nvPr/>
        </p:nvPicPr>
        <p:blipFill>
          <a:blip r:embed="rId3"/>
          <a:stretch>
            <a:fillRect/>
          </a:stretch>
        </p:blipFill>
        <p:spPr>
          <a:xfrm>
            <a:off x="7403035" y="450376"/>
            <a:ext cx="4718713" cy="2267909"/>
          </a:xfrm>
          <a:prstGeom prst="rect">
            <a:avLst/>
          </a:prstGeom>
        </p:spPr>
      </p:pic>
      <p:pic>
        <p:nvPicPr>
          <p:cNvPr id="7" name="Picture 6">
            <a:extLst>
              <a:ext uri="{FF2B5EF4-FFF2-40B4-BE49-F238E27FC236}">
                <a16:creationId xmlns:a16="http://schemas.microsoft.com/office/drawing/2014/main" id="{77C710FF-01B0-424C-B678-F2B41B8239E8}"/>
              </a:ext>
            </a:extLst>
          </p:cNvPr>
          <p:cNvPicPr>
            <a:picLocks noChangeAspect="1"/>
          </p:cNvPicPr>
          <p:nvPr/>
        </p:nvPicPr>
        <p:blipFill>
          <a:blip r:embed="rId4"/>
          <a:stretch>
            <a:fillRect/>
          </a:stretch>
        </p:blipFill>
        <p:spPr>
          <a:xfrm>
            <a:off x="7739794" y="3400180"/>
            <a:ext cx="3781425" cy="742950"/>
          </a:xfrm>
          <a:prstGeom prst="rect">
            <a:avLst/>
          </a:prstGeom>
        </p:spPr>
      </p:pic>
      <p:pic>
        <p:nvPicPr>
          <p:cNvPr id="11" name="Picture 10">
            <a:extLst>
              <a:ext uri="{FF2B5EF4-FFF2-40B4-BE49-F238E27FC236}">
                <a16:creationId xmlns:a16="http://schemas.microsoft.com/office/drawing/2014/main" id="{70CA64AD-3D05-47DF-8067-58D89A037520}"/>
              </a:ext>
            </a:extLst>
          </p:cNvPr>
          <p:cNvPicPr>
            <a:picLocks noChangeAspect="1"/>
          </p:cNvPicPr>
          <p:nvPr/>
        </p:nvPicPr>
        <p:blipFill>
          <a:blip r:embed="rId5"/>
          <a:stretch>
            <a:fillRect/>
          </a:stretch>
        </p:blipFill>
        <p:spPr>
          <a:xfrm>
            <a:off x="6770164" y="5149362"/>
            <a:ext cx="5372100" cy="762000"/>
          </a:xfrm>
          <a:prstGeom prst="rect">
            <a:avLst/>
          </a:prstGeom>
        </p:spPr>
      </p:pic>
      <p:sp>
        <p:nvSpPr>
          <p:cNvPr id="12" name="Arrow: Down 11">
            <a:extLst>
              <a:ext uri="{FF2B5EF4-FFF2-40B4-BE49-F238E27FC236}">
                <a16:creationId xmlns:a16="http://schemas.microsoft.com/office/drawing/2014/main" id="{374B00F0-FF5A-4C6C-A07E-9343F400B056}"/>
              </a:ext>
            </a:extLst>
          </p:cNvPr>
          <p:cNvSpPr/>
          <p:nvPr/>
        </p:nvSpPr>
        <p:spPr>
          <a:xfrm>
            <a:off x="9089758" y="2899631"/>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2AF255-A3D3-479D-9819-E1E0AB761C39}"/>
              </a:ext>
            </a:extLst>
          </p:cNvPr>
          <p:cNvSpPr/>
          <p:nvPr/>
        </p:nvSpPr>
        <p:spPr>
          <a:xfrm>
            <a:off x="9089758" y="4745711"/>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6D39E3-9D96-4AC8-A1FD-A6FEBC5AB99E}"/>
              </a:ext>
            </a:extLst>
          </p:cNvPr>
          <p:cNvPicPr>
            <a:picLocks noChangeAspect="1"/>
          </p:cNvPicPr>
          <p:nvPr/>
        </p:nvPicPr>
        <p:blipFill>
          <a:blip r:embed="rId6"/>
          <a:stretch>
            <a:fillRect/>
          </a:stretch>
        </p:blipFill>
        <p:spPr>
          <a:xfrm>
            <a:off x="5476524" y="422602"/>
            <a:ext cx="3133301" cy="2426229"/>
          </a:xfrm>
          <a:prstGeom prst="rect">
            <a:avLst/>
          </a:prstGeom>
        </p:spPr>
      </p:pic>
      <p:sp>
        <p:nvSpPr>
          <p:cNvPr id="14" name="Rectangle 13">
            <a:extLst>
              <a:ext uri="{FF2B5EF4-FFF2-40B4-BE49-F238E27FC236}">
                <a16:creationId xmlns:a16="http://schemas.microsoft.com/office/drawing/2014/main" id="{28FAFB61-5B9C-4ED1-AFB2-679CBC98ACE0}"/>
              </a:ext>
            </a:extLst>
          </p:cNvPr>
          <p:cNvSpPr/>
          <p:nvPr/>
        </p:nvSpPr>
        <p:spPr>
          <a:xfrm>
            <a:off x="6770164" y="2393948"/>
            <a:ext cx="1146169" cy="183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C06BD0-D3CF-4C96-A0D0-C50653995DBE}"/>
              </a:ext>
            </a:extLst>
          </p:cNvPr>
          <p:cNvSpPr/>
          <p:nvPr/>
        </p:nvSpPr>
        <p:spPr>
          <a:xfrm>
            <a:off x="7916333" y="1998038"/>
            <a:ext cx="727703" cy="1270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C056AC-25EB-48DD-8FCF-E16814279463}"/>
              </a:ext>
            </a:extLst>
          </p:cNvPr>
          <p:cNvSpPr txBox="1"/>
          <p:nvPr/>
        </p:nvSpPr>
        <p:spPr>
          <a:xfrm>
            <a:off x="4108" y="3523245"/>
            <a:ext cx="6134100" cy="2862322"/>
          </a:xfrm>
          <a:prstGeom prst="rect">
            <a:avLst/>
          </a:prstGeom>
          <a:noFill/>
        </p:spPr>
        <p:txBody>
          <a:bodyPr wrap="square">
            <a:spAutoFit/>
          </a:bodyPr>
          <a:lstStyle/>
          <a:p>
            <a:r>
              <a:rPr lang="en-US" dirty="0"/>
              <a:t>[[0 1 0 0]</a:t>
            </a:r>
          </a:p>
          <a:p>
            <a:r>
              <a:rPr lang="en-US" dirty="0"/>
              <a:t> [0 1 0 0]</a:t>
            </a:r>
          </a:p>
          <a:p>
            <a:r>
              <a:rPr lang="en-US" dirty="0"/>
              <a:t> [1 0 0 0]</a:t>
            </a:r>
          </a:p>
          <a:p>
            <a:r>
              <a:rPr lang="en-US" dirty="0"/>
              <a:t> [1 1 0 0]</a:t>
            </a:r>
          </a:p>
          <a:p>
            <a:r>
              <a:rPr lang="en-US" dirty="0"/>
              <a:t> [1 0 0 0]</a:t>
            </a:r>
          </a:p>
          <a:p>
            <a:r>
              <a:rPr lang="en-US" dirty="0"/>
              <a:t> [0 1 0 0]</a:t>
            </a:r>
          </a:p>
          <a:p>
            <a:r>
              <a:rPr lang="en-US" dirty="0"/>
              <a:t> [1 0 0 0]</a:t>
            </a:r>
          </a:p>
          <a:p>
            <a:r>
              <a:rPr lang="en-US" dirty="0"/>
              <a:t> [1 1 0 0]</a:t>
            </a:r>
          </a:p>
          <a:p>
            <a:r>
              <a:rPr lang="en-US" dirty="0"/>
              <a:t> [1 0 0 1]</a:t>
            </a:r>
          </a:p>
          <a:p>
            <a:r>
              <a:rPr lang="en-US" dirty="0"/>
              <a:t> [0 1 0 0]]</a:t>
            </a:r>
          </a:p>
        </p:txBody>
      </p:sp>
    </p:spTree>
    <p:extLst>
      <p:ext uri="{BB962C8B-B14F-4D97-AF65-F5344CB8AC3E}">
        <p14:creationId xmlns:p14="http://schemas.microsoft.com/office/powerpoint/2010/main" val="1556647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199" y="76568"/>
            <a:ext cx="11103591" cy="373808"/>
          </a:xfrm>
        </p:spPr>
        <p:txBody>
          <a:bodyPr>
            <a:normAutofit fontScale="90000"/>
          </a:bodyPr>
          <a:lstStyle/>
          <a:p>
            <a:r>
              <a:rPr lang="en-US" dirty="0"/>
              <a:t>Next step: from data warehouse to  </a:t>
            </a:r>
            <a:r>
              <a:rPr lang="en-US" dirty="0" err="1"/>
              <a:t>Tsetlin</a:t>
            </a:r>
            <a:r>
              <a:rPr lang="en-US" dirty="0"/>
              <a:t> </a:t>
            </a:r>
            <a:r>
              <a:rPr lang="en-US" altLang="zh-CN" dirty="0"/>
              <a:t>Machine</a:t>
            </a:r>
            <a:endParaRPr lang="en-US" dirty="0"/>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2"/>
            <a:ext cx="10515600" cy="2803158"/>
          </a:xfrm>
        </p:spPr>
        <p:txBody>
          <a:bodyPr>
            <a:normAutofit/>
          </a:bodyPr>
          <a:lstStyle/>
          <a:p>
            <a:pPr lvl="2"/>
            <a:r>
              <a:rPr lang="en-US" sz="1400" dirty="0"/>
              <a:t>Find the relationship between</a:t>
            </a:r>
          </a:p>
          <a:p>
            <a:pPr lvl="3"/>
            <a:r>
              <a:rPr lang="en-US" sz="1200" dirty="0"/>
              <a:t>PULSAR Perpetrator to GDP</a:t>
            </a:r>
          </a:p>
          <a:p>
            <a:pPr lvl="3"/>
            <a:r>
              <a:rPr lang="en-US" sz="1200" dirty="0"/>
              <a:t>Only two perpetrations: government and  police</a:t>
            </a:r>
          </a:p>
          <a:p>
            <a:pPr lvl="4"/>
            <a:r>
              <a:rPr lang="en-US" sz="1200" dirty="0"/>
              <a:t>Using </a:t>
            </a:r>
            <a:r>
              <a:rPr lang="en-US" sz="1200" dirty="0" err="1"/>
              <a:t>pandas.cut</a:t>
            </a:r>
            <a:r>
              <a:rPr lang="en-US" sz="1200" dirty="0"/>
              <a:t> create two bins</a:t>
            </a:r>
          </a:p>
          <a:p>
            <a:pPr lvl="4"/>
            <a:r>
              <a:rPr lang="en-US" sz="1200" dirty="0"/>
              <a:t>For all gov, pol, and </a:t>
            </a:r>
            <a:r>
              <a:rPr lang="en-US" sz="1200" dirty="0" err="1"/>
              <a:t>gdp</a:t>
            </a:r>
            <a:endParaRPr lang="en-US" sz="1200" dirty="0"/>
          </a:p>
          <a:p>
            <a:pPr lvl="3"/>
            <a:r>
              <a:rPr lang="en-US" sz="1200" dirty="0">
                <a:sym typeface="Wingdings" panose="05000000000000000000" pitchFamily="2" charset="2"/>
              </a:rPr>
              <a:t>This method can be used to </a:t>
            </a:r>
            <a:r>
              <a:rPr lang="en-US" sz="1200" dirty="0" err="1">
                <a:sym typeface="Wingdings" panose="05000000000000000000" pitchFamily="2" charset="2"/>
              </a:rPr>
              <a:t>booleanise</a:t>
            </a:r>
            <a:r>
              <a:rPr lang="en-US" sz="1200" dirty="0">
                <a:sym typeface="Wingdings" panose="05000000000000000000" pitchFamily="2" charset="2"/>
              </a:rPr>
              <a:t> all numerical data</a:t>
            </a:r>
          </a:p>
          <a:p>
            <a:pPr lvl="2"/>
            <a:endParaRPr lang="en-US" sz="1400" dirty="0">
              <a:sym typeface="Wingdings" panose="05000000000000000000" pitchFamily="2" charset="2"/>
            </a:endParaRPr>
          </a:p>
          <a:p>
            <a:pPr lvl="2"/>
            <a:r>
              <a:rPr lang="en-US" sz="1400" dirty="0">
                <a:sym typeface="Wingdings" panose="05000000000000000000" pitchFamily="2" charset="2"/>
              </a:rPr>
              <a:t>Result:</a:t>
            </a:r>
          </a:p>
          <a:p>
            <a:pPr lvl="3"/>
            <a:r>
              <a:rPr lang="en-US" sz="1200" dirty="0" err="1">
                <a:sym typeface="Wingdings" panose="05000000000000000000" pitchFamily="2" charset="2"/>
              </a:rPr>
              <a:t>Accruracy</a:t>
            </a:r>
            <a:r>
              <a:rPr lang="en-US" sz="1200" dirty="0">
                <a:sym typeface="Wingdings" panose="05000000000000000000" pitchFamily="2" charset="2"/>
              </a:rPr>
              <a:t>: ~</a:t>
            </a:r>
            <a:r>
              <a:rPr lang="en-US" sz="1200">
                <a:sym typeface="Wingdings" panose="05000000000000000000" pitchFamily="2" charset="2"/>
              </a:rPr>
              <a:t>0.39 </a:t>
            </a:r>
          </a:p>
          <a:p>
            <a:pPr lvl="3"/>
            <a:r>
              <a:rPr lang="en-US" sz="1200" dirty="0">
                <a:sym typeface="Wingdings" panose="05000000000000000000" pitchFamily="2" charset="2"/>
              </a:rPr>
              <a:t>How to improve: </a:t>
            </a:r>
          </a:p>
          <a:p>
            <a:pPr lvl="4"/>
            <a:r>
              <a:rPr lang="en-US" sz="1200" dirty="0">
                <a:sym typeface="Wingdings" panose="05000000000000000000" pitchFamily="2" charset="2"/>
              </a:rPr>
              <a:t>Change parameters setting to create bins</a:t>
            </a:r>
            <a:endParaRPr lang="en-US" sz="1200" dirty="0"/>
          </a:p>
          <a:p>
            <a:pPr lvl="3"/>
            <a:endParaRPr lang="en-US" sz="1200" dirty="0"/>
          </a:p>
          <a:p>
            <a:pPr marL="914400" lvl="2" indent="0">
              <a:buNone/>
            </a:pPr>
            <a:endParaRPr lang="en-US" dirty="0"/>
          </a:p>
          <a:p>
            <a:pPr lvl="2"/>
            <a:endParaRPr lang="en-US" dirty="0"/>
          </a:p>
          <a:p>
            <a:pPr marL="1371600" lvl="3" indent="0">
              <a:buNone/>
            </a:pPr>
            <a:endParaRPr lang="en-US" dirty="0"/>
          </a:p>
        </p:txBody>
      </p:sp>
      <p:sp>
        <p:nvSpPr>
          <p:cNvPr id="8" name="TextBox 7">
            <a:extLst>
              <a:ext uri="{FF2B5EF4-FFF2-40B4-BE49-F238E27FC236}">
                <a16:creationId xmlns:a16="http://schemas.microsoft.com/office/drawing/2014/main" id="{E3CAE29F-9593-4238-8449-27EED9ED3619}"/>
              </a:ext>
            </a:extLst>
          </p:cNvPr>
          <p:cNvSpPr txBox="1"/>
          <p:nvPr/>
        </p:nvSpPr>
        <p:spPr>
          <a:xfrm>
            <a:off x="9299735" y="2653268"/>
            <a:ext cx="2946191" cy="369332"/>
          </a:xfrm>
          <a:prstGeom prst="rect">
            <a:avLst/>
          </a:prstGeom>
          <a:noFill/>
        </p:spPr>
        <p:txBody>
          <a:bodyPr wrap="none" rtlCol="0">
            <a:spAutoFit/>
          </a:bodyPr>
          <a:lstStyle/>
          <a:p>
            <a:r>
              <a:rPr lang="en-US" dirty="0">
                <a:solidFill>
                  <a:srgbClr val="FF0000"/>
                </a:solidFill>
              </a:rPr>
              <a:t>Social health </a:t>
            </a:r>
            <a:r>
              <a:rPr lang="en-US" dirty="0">
                <a:solidFill>
                  <a:srgbClr val="FF0000"/>
                </a:solidFill>
                <a:sym typeface="Wingdings" panose="05000000000000000000" pitchFamily="2" charset="2"/>
              </a:rPr>
              <a:t> Social wealth</a:t>
            </a:r>
            <a:endParaRPr lang="en-US" dirty="0">
              <a:solidFill>
                <a:srgbClr val="FF0000"/>
              </a:solidFill>
            </a:endParaRPr>
          </a:p>
        </p:txBody>
      </p:sp>
      <p:pic>
        <p:nvPicPr>
          <p:cNvPr id="4" name="Picture 3">
            <a:extLst>
              <a:ext uri="{FF2B5EF4-FFF2-40B4-BE49-F238E27FC236}">
                <a16:creationId xmlns:a16="http://schemas.microsoft.com/office/drawing/2014/main" id="{B4457586-BB95-4A24-A1AD-AFD0C75A34CC}"/>
              </a:ext>
            </a:extLst>
          </p:cNvPr>
          <p:cNvPicPr>
            <a:picLocks noChangeAspect="1"/>
          </p:cNvPicPr>
          <p:nvPr/>
        </p:nvPicPr>
        <p:blipFill>
          <a:blip r:embed="rId3"/>
          <a:stretch>
            <a:fillRect/>
          </a:stretch>
        </p:blipFill>
        <p:spPr>
          <a:xfrm>
            <a:off x="7403035" y="450376"/>
            <a:ext cx="4718713" cy="2267909"/>
          </a:xfrm>
          <a:prstGeom prst="rect">
            <a:avLst/>
          </a:prstGeom>
        </p:spPr>
      </p:pic>
      <p:pic>
        <p:nvPicPr>
          <p:cNvPr id="7" name="Picture 6">
            <a:extLst>
              <a:ext uri="{FF2B5EF4-FFF2-40B4-BE49-F238E27FC236}">
                <a16:creationId xmlns:a16="http://schemas.microsoft.com/office/drawing/2014/main" id="{77C710FF-01B0-424C-B678-F2B41B8239E8}"/>
              </a:ext>
            </a:extLst>
          </p:cNvPr>
          <p:cNvPicPr>
            <a:picLocks noChangeAspect="1"/>
          </p:cNvPicPr>
          <p:nvPr/>
        </p:nvPicPr>
        <p:blipFill>
          <a:blip r:embed="rId4"/>
          <a:stretch>
            <a:fillRect/>
          </a:stretch>
        </p:blipFill>
        <p:spPr>
          <a:xfrm>
            <a:off x="7739794" y="3400180"/>
            <a:ext cx="3781425" cy="742950"/>
          </a:xfrm>
          <a:prstGeom prst="rect">
            <a:avLst/>
          </a:prstGeom>
        </p:spPr>
      </p:pic>
      <p:sp>
        <p:nvSpPr>
          <p:cNvPr id="12" name="Arrow: Down 11">
            <a:extLst>
              <a:ext uri="{FF2B5EF4-FFF2-40B4-BE49-F238E27FC236}">
                <a16:creationId xmlns:a16="http://schemas.microsoft.com/office/drawing/2014/main" id="{374B00F0-FF5A-4C6C-A07E-9343F400B056}"/>
              </a:ext>
            </a:extLst>
          </p:cNvPr>
          <p:cNvSpPr/>
          <p:nvPr/>
        </p:nvSpPr>
        <p:spPr>
          <a:xfrm>
            <a:off x="9089758" y="2899631"/>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72AF255-A3D3-479D-9819-E1E0AB761C39}"/>
              </a:ext>
            </a:extLst>
          </p:cNvPr>
          <p:cNvSpPr/>
          <p:nvPr/>
        </p:nvSpPr>
        <p:spPr>
          <a:xfrm>
            <a:off x="9089758" y="4745711"/>
            <a:ext cx="209977" cy="4173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FAFB61-5B9C-4ED1-AFB2-679CBC98ACE0}"/>
              </a:ext>
            </a:extLst>
          </p:cNvPr>
          <p:cNvSpPr/>
          <p:nvPr/>
        </p:nvSpPr>
        <p:spPr>
          <a:xfrm>
            <a:off x="6770164" y="2393948"/>
            <a:ext cx="1146169" cy="183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C06BD0-D3CF-4C96-A0D0-C50653995DBE}"/>
              </a:ext>
            </a:extLst>
          </p:cNvPr>
          <p:cNvSpPr/>
          <p:nvPr/>
        </p:nvSpPr>
        <p:spPr>
          <a:xfrm>
            <a:off x="7916333" y="1998038"/>
            <a:ext cx="727703" cy="1270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0B0CC19-8B59-4981-A9BC-346D17B96BB2}"/>
              </a:ext>
            </a:extLst>
          </p:cNvPr>
          <p:cNvPicPr>
            <a:picLocks noChangeAspect="1"/>
          </p:cNvPicPr>
          <p:nvPr/>
        </p:nvPicPr>
        <p:blipFill>
          <a:blip r:embed="rId5"/>
          <a:stretch>
            <a:fillRect/>
          </a:stretch>
        </p:blipFill>
        <p:spPr>
          <a:xfrm>
            <a:off x="6902401" y="5613632"/>
            <a:ext cx="5343525" cy="495300"/>
          </a:xfrm>
          <a:prstGeom prst="rect">
            <a:avLst/>
          </a:prstGeom>
        </p:spPr>
      </p:pic>
      <p:pic>
        <p:nvPicPr>
          <p:cNvPr id="16" name="Picture 15">
            <a:extLst>
              <a:ext uri="{FF2B5EF4-FFF2-40B4-BE49-F238E27FC236}">
                <a16:creationId xmlns:a16="http://schemas.microsoft.com/office/drawing/2014/main" id="{801390A3-3BD7-4C68-8C03-6DEA2F42448F}"/>
              </a:ext>
            </a:extLst>
          </p:cNvPr>
          <p:cNvPicPr>
            <a:picLocks noChangeAspect="1"/>
          </p:cNvPicPr>
          <p:nvPr/>
        </p:nvPicPr>
        <p:blipFill>
          <a:blip r:embed="rId6"/>
          <a:stretch>
            <a:fillRect/>
          </a:stretch>
        </p:blipFill>
        <p:spPr>
          <a:xfrm>
            <a:off x="89601" y="4167800"/>
            <a:ext cx="7972425" cy="1314450"/>
          </a:xfrm>
          <a:prstGeom prst="rect">
            <a:avLst/>
          </a:prstGeom>
        </p:spPr>
      </p:pic>
    </p:spTree>
    <p:extLst>
      <p:ext uri="{BB962C8B-B14F-4D97-AF65-F5344CB8AC3E}">
        <p14:creationId xmlns:p14="http://schemas.microsoft.com/office/powerpoint/2010/main" val="2945369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Variables used:</a:t>
            </a:r>
          </a:p>
          <a:p>
            <a:pPr lvl="3"/>
            <a:r>
              <a:rPr lang="en-US" dirty="0"/>
              <a:t>Views independent variables</a:t>
            </a:r>
          </a:p>
          <a:p>
            <a:pPr lvl="3"/>
            <a:r>
              <a:rPr lang="en-US" dirty="0"/>
              <a:t>Views </a:t>
            </a:r>
            <a:r>
              <a:rPr lang="en-US" dirty="0" err="1"/>
              <a:t>ged</a:t>
            </a:r>
            <a:r>
              <a:rPr lang="en-US" dirty="0"/>
              <a:t> and </a:t>
            </a:r>
            <a:r>
              <a:rPr lang="en-US" dirty="0" err="1"/>
              <a:t>acled</a:t>
            </a:r>
            <a:r>
              <a:rPr lang="en-US" dirty="0"/>
              <a:t> violence data:</a:t>
            </a:r>
          </a:p>
          <a:p>
            <a:pPr lvl="4"/>
            <a:r>
              <a:rPr lang="en-US" dirty="0"/>
              <a:t>Sum of all kinds of violence</a:t>
            </a:r>
          </a:p>
          <a:p>
            <a:pPr lvl="2"/>
            <a:r>
              <a:rPr lang="en-US" dirty="0"/>
              <a:t>Training and Testing set</a:t>
            </a:r>
          </a:p>
          <a:p>
            <a:pPr marL="1371600" lvl="3" indent="0">
              <a:buNone/>
            </a:pPr>
            <a:r>
              <a:rPr kumimoji="0" lang="en-US" altLang="en-US" sz="1800" b="0" i="0" u="none" strike="noStrike" cap="none" normalizeH="0" baseline="0" dirty="0" err="1">
                <a:ln>
                  <a:noFill/>
                </a:ln>
                <a:solidFill>
                  <a:srgbClr val="000000"/>
                </a:solidFill>
                <a:effectLst/>
                <a:latin typeface="Arial Unicode MS"/>
                <a:ea typeface="Courier New" panose="02070309020205020404" pitchFamily="49" charset="0"/>
              </a:rPr>
              <a:t>Trainning</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-X: (1628, 20) </a:t>
            </a:r>
          </a:p>
          <a:p>
            <a:pPr marL="1371600" lvl="3" indent="0">
              <a:buNone/>
            </a:pPr>
            <a:r>
              <a:rPr lang="en-US" altLang="en-US" dirty="0">
                <a:solidFill>
                  <a:srgbClr val="000000"/>
                </a:solidFill>
                <a:latin typeface="Arial Unicode MS"/>
                <a:ea typeface="Courier New" panose="02070309020205020404" pitchFamily="49" charset="0"/>
              </a:rPr>
              <a:t>Testing-X: </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(408, 20)</a:t>
            </a:r>
            <a:endParaRPr lang="en-US" dirty="0"/>
          </a:p>
          <a:p>
            <a:pPr lvl="2"/>
            <a:r>
              <a:rPr lang="en-US" dirty="0">
                <a:sym typeface="Wingdings" panose="05000000000000000000" pitchFamily="2" charset="2"/>
              </a:rPr>
              <a:t>All variables (21):</a:t>
            </a:r>
          </a:p>
          <a:p>
            <a:pPr marL="0" indent="0">
              <a:buNone/>
            </a:pPr>
            <a:r>
              <a:rPr lang="en-US" sz="1900" dirty="0"/>
              <a:t>		'</a:t>
            </a:r>
            <a:r>
              <a:rPr lang="en-US" sz="1900" dirty="0" err="1"/>
              <a:t>wdi_ny_gdp_mktp_cd</a:t>
            </a:r>
            <a:r>
              <a:rPr lang="en-US" sz="1900" dirty="0"/>
              <a:t>', 'fvp_lngdp200', '</a:t>
            </a:r>
            <a:r>
              <a:rPr lang="en-US" sz="1900" dirty="0" err="1"/>
              <a:t>fvp_lngdpcap_oilrent</a:t>
            </a:r>
            <a:r>
              <a:rPr lang="en-US" sz="1900" dirty="0"/>
              <a:t>',</a:t>
            </a:r>
          </a:p>
          <a:p>
            <a:pPr marL="0" indent="0">
              <a:buNone/>
            </a:pPr>
            <a:r>
              <a:rPr lang="en-US" sz="1900" dirty="0"/>
              <a:t>      		 '</a:t>
            </a:r>
            <a:r>
              <a:rPr lang="en-US" sz="1900" dirty="0" err="1"/>
              <a:t>fvp_lngdpcap_nonoilrent</a:t>
            </a:r>
            <a:r>
              <a:rPr lang="en-US" sz="1900" dirty="0"/>
              <a:t>', '</a:t>
            </a:r>
            <a:r>
              <a:rPr lang="en-US" sz="1900" dirty="0" err="1"/>
              <a:t>fvp_grgdpcap_oilrent</a:t>
            </a:r>
            <a:r>
              <a:rPr lang="en-US" sz="1900" dirty="0"/>
              <a:t>',</a:t>
            </a:r>
          </a:p>
          <a:p>
            <a:pPr marL="0" indent="0">
              <a:buNone/>
            </a:pPr>
            <a:r>
              <a:rPr lang="en-US" sz="1900" dirty="0"/>
              <a:t>      		 '</a:t>
            </a:r>
            <a:r>
              <a:rPr lang="en-US" sz="1900" dirty="0" err="1"/>
              <a:t>fvp_grgdpcap_nonoilrent</a:t>
            </a:r>
            <a:r>
              <a:rPr lang="en-US" sz="1900" dirty="0"/>
              <a:t>', 'fvp_population200', 'fvp_grpop200',</a:t>
            </a:r>
          </a:p>
          <a:p>
            <a:pPr marL="0" indent="0">
              <a:buNone/>
            </a:pPr>
            <a:r>
              <a:rPr lang="en-US" sz="1900" dirty="0"/>
              <a:t>       		'vdem_v2x_polyarchy', 'vdem_v2x_liberal', 'vdem_v2x_partip',</a:t>
            </a:r>
          </a:p>
          <a:p>
            <a:pPr marL="0" indent="0">
              <a:buNone/>
            </a:pPr>
            <a:r>
              <a:rPr lang="en-US" sz="1900" dirty="0"/>
              <a:t>      		 '</a:t>
            </a:r>
            <a:r>
              <a:rPr lang="en-US" sz="1900" dirty="0" err="1"/>
              <a:t>fvp_fvp_demo</a:t>
            </a:r>
            <a:r>
              <a:rPr lang="en-US" sz="1900" dirty="0"/>
              <a:t>', '</a:t>
            </a:r>
            <a:r>
              <a:rPr lang="en-US" sz="1900" dirty="0" err="1"/>
              <a:t>fvp_fvp_semi</a:t>
            </a:r>
            <a:r>
              <a:rPr lang="en-US" sz="1900" dirty="0"/>
              <a:t>', '</a:t>
            </a:r>
            <a:r>
              <a:rPr lang="en-US" sz="1900" dirty="0" err="1"/>
              <a:t>fvp_indepyear</a:t>
            </a:r>
            <a:r>
              <a:rPr lang="en-US" sz="1900" dirty="0"/>
              <a:t>', '</a:t>
            </a:r>
            <a:r>
              <a:rPr lang="en-US" sz="1900" dirty="0" err="1"/>
              <a:t>fvp_timeindep</a:t>
            </a:r>
            <a:r>
              <a:rPr lang="en-US" sz="1900" dirty="0"/>
              <a:t>',</a:t>
            </a:r>
          </a:p>
          <a:p>
            <a:pPr marL="0" indent="0">
              <a:buNone/>
            </a:pPr>
            <a:r>
              <a:rPr lang="en-US" sz="1900" dirty="0"/>
              <a:t>      		 '</a:t>
            </a:r>
            <a:r>
              <a:rPr lang="en-US" sz="1900" dirty="0" err="1"/>
              <a:t>fvp_timesincepreindepwar</a:t>
            </a:r>
            <a:r>
              <a:rPr lang="en-US" sz="1900" dirty="0"/>
              <a:t>', '</a:t>
            </a:r>
            <a:r>
              <a:rPr lang="en-US" sz="1900" dirty="0" err="1"/>
              <a:t>fvp_timesinceregimechange</a:t>
            </a:r>
            <a:r>
              <a:rPr lang="en-US" sz="1900" dirty="0"/>
              <a:t>',</a:t>
            </a:r>
          </a:p>
          <a:p>
            <a:pPr marL="0" indent="0">
              <a:buNone/>
            </a:pPr>
            <a:r>
              <a:rPr lang="en-US" sz="1900" dirty="0"/>
              <a:t>      		 'fvp_ssp2_edu_sec_15_24_prop', 'fvp_ssp2_urban_share_iiasa',</a:t>
            </a:r>
          </a:p>
          <a:p>
            <a:pPr marL="0" indent="0">
              <a:buNone/>
            </a:pPr>
            <a:r>
              <a:rPr lang="en-US" sz="1900" dirty="0"/>
              <a:t>      		 '</a:t>
            </a:r>
            <a:r>
              <a:rPr lang="en-US" sz="1900" dirty="0" err="1"/>
              <a:t>acled_bins</a:t>
            </a:r>
            <a:r>
              <a:rPr lang="en-US" sz="1900" dirty="0"/>
              <a:t>’, ‘</a:t>
            </a:r>
            <a:r>
              <a:rPr lang="en-US" sz="1900" dirty="0" err="1"/>
              <a:t>ged_bins</a:t>
            </a:r>
            <a:r>
              <a:rPr lang="en-US" sz="1900" dirty="0"/>
              <a:t>’</a:t>
            </a:r>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spTree>
    <p:extLst>
      <p:ext uri="{BB962C8B-B14F-4D97-AF65-F5344CB8AC3E}">
        <p14:creationId xmlns:p14="http://schemas.microsoft.com/office/powerpoint/2010/main" val="2306537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Variables used:</a:t>
            </a:r>
          </a:p>
          <a:p>
            <a:pPr lvl="3"/>
            <a:r>
              <a:rPr lang="en-US" dirty="0"/>
              <a:t>Views independent variables</a:t>
            </a:r>
          </a:p>
          <a:p>
            <a:pPr lvl="3"/>
            <a:r>
              <a:rPr lang="en-US" dirty="0"/>
              <a:t>Views </a:t>
            </a:r>
            <a:r>
              <a:rPr lang="en-US" dirty="0" err="1"/>
              <a:t>ged</a:t>
            </a:r>
            <a:r>
              <a:rPr lang="en-US" dirty="0"/>
              <a:t> and </a:t>
            </a:r>
            <a:r>
              <a:rPr lang="en-US" dirty="0" err="1"/>
              <a:t>acled</a:t>
            </a:r>
            <a:r>
              <a:rPr lang="en-US" dirty="0"/>
              <a:t> violence data:</a:t>
            </a:r>
          </a:p>
          <a:p>
            <a:pPr lvl="4"/>
            <a:r>
              <a:rPr lang="en-US" dirty="0"/>
              <a:t>Sum of all kinds of violence</a:t>
            </a:r>
          </a:p>
          <a:p>
            <a:pPr lvl="2"/>
            <a:r>
              <a:rPr lang="en-US" dirty="0"/>
              <a:t>Then </a:t>
            </a:r>
            <a:r>
              <a:rPr lang="en-US" dirty="0" err="1"/>
              <a:t>booleanized</a:t>
            </a:r>
            <a:r>
              <a:rPr lang="en-US" dirty="0"/>
              <a:t> (0 or 1):</a:t>
            </a:r>
          </a:p>
          <a:p>
            <a:pPr lvl="3"/>
            <a:r>
              <a:rPr lang="en-US" dirty="0"/>
              <a:t>Most data based on Percentile </a:t>
            </a:r>
          </a:p>
          <a:p>
            <a:pPr lvl="3"/>
            <a:r>
              <a:rPr lang="en-US" dirty="0"/>
              <a:t>Some of them by hand:</a:t>
            </a:r>
          </a:p>
          <a:p>
            <a:pPr lvl="4"/>
            <a:r>
              <a:rPr lang="en-US" dirty="0" err="1"/>
              <a:t>Fvp_fvp_demo</a:t>
            </a:r>
            <a:r>
              <a:rPr lang="en-US" dirty="0"/>
              <a:t>: using original (0 or 1)</a:t>
            </a:r>
          </a:p>
          <a:p>
            <a:pPr lvl="4"/>
            <a:r>
              <a:rPr lang="en-US" dirty="0" err="1"/>
              <a:t>Fvp_fvp_semi</a:t>
            </a:r>
            <a:r>
              <a:rPr lang="en-US" dirty="0"/>
              <a:t>: using original (0 or 1)</a:t>
            </a:r>
          </a:p>
          <a:p>
            <a:pPr lvl="4"/>
            <a:r>
              <a:rPr lang="en-US" dirty="0" err="1"/>
              <a:t>Acled_count_violence</a:t>
            </a:r>
            <a:r>
              <a:rPr lang="en-US" dirty="0"/>
              <a:t>:  ( [0,5], (5, max])</a:t>
            </a:r>
          </a:p>
          <a:p>
            <a:pPr lvl="4"/>
            <a:r>
              <a:rPr lang="en-US" dirty="0" err="1"/>
              <a:t>Ged_count_violence</a:t>
            </a:r>
            <a:r>
              <a:rPr lang="en-US" dirty="0"/>
              <a:t> (( [0,5], (5, max]))</a:t>
            </a:r>
          </a:p>
          <a:p>
            <a:pPr lvl="2"/>
            <a:r>
              <a:rPr lang="en-US" dirty="0"/>
              <a:t>Training and Testing set</a:t>
            </a:r>
          </a:p>
          <a:p>
            <a:pPr marL="1371600" lvl="3" indent="0">
              <a:buNone/>
            </a:pPr>
            <a:r>
              <a:rPr kumimoji="0" lang="en-US" altLang="en-US" sz="1800" b="0" i="0" u="none" strike="noStrike" cap="none" normalizeH="0" baseline="0" dirty="0" err="1">
                <a:ln>
                  <a:noFill/>
                </a:ln>
                <a:solidFill>
                  <a:srgbClr val="000000"/>
                </a:solidFill>
                <a:effectLst/>
                <a:latin typeface="Arial Unicode MS"/>
                <a:ea typeface="Courier New" panose="02070309020205020404" pitchFamily="49" charset="0"/>
              </a:rPr>
              <a:t>Trainning</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-X: (1628, 20) </a:t>
            </a:r>
          </a:p>
          <a:p>
            <a:pPr marL="1371600" lvl="3" indent="0">
              <a:buNone/>
            </a:pPr>
            <a:r>
              <a:rPr lang="en-US" altLang="en-US" dirty="0">
                <a:solidFill>
                  <a:srgbClr val="000000"/>
                </a:solidFill>
                <a:latin typeface="Arial Unicode MS"/>
                <a:ea typeface="Courier New" panose="02070309020205020404" pitchFamily="49" charset="0"/>
              </a:rPr>
              <a:t>Testing-X: </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(408, 20)</a:t>
            </a: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spTree>
    <p:extLst>
      <p:ext uri="{BB962C8B-B14F-4D97-AF65-F5344CB8AC3E}">
        <p14:creationId xmlns:p14="http://schemas.microsoft.com/office/powerpoint/2010/main" val="3948191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ged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6" name="Table 5">
            <a:extLst>
              <a:ext uri="{FF2B5EF4-FFF2-40B4-BE49-F238E27FC236}">
                <a16:creationId xmlns:a16="http://schemas.microsoft.com/office/drawing/2014/main" id="{549DB20B-5F45-4318-A306-C31D2B688AD6}"/>
              </a:ext>
            </a:extLst>
          </p:cNvPr>
          <p:cNvGraphicFramePr>
            <a:graphicFrameLocks noGrp="1"/>
          </p:cNvGraphicFramePr>
          <p:nvPr>
            <p:extLst>
              <p:ext uri="{D42A27DB-BD31-4B8C-83A1-F6EECF244321}">
                <p14:modId xmlns:p14="http://schemas.microsoft.com/office/powerpoint/2010/main" val="3203100047"/>
              </p:ext>
            </p:extLst>
          </p:nvPr>
        </p:nvGraphicFramePr>
        <p:xfrm>
          <a:off x="2295599" y="1710690"/>
          <a:ext cx="7103581" cy="3436620"/>
        </p:xfrm>
        <a:graphic>
          <a:graphicData uri="http://schemas.openxmlformats.org/drawingml/2006/table">
            <a:tbl>
              <a:tblPr>
                <a:tableStyleId>{5940675A-B579-460E-94D1-54222C63F5DA}</a:tableStyleId>
              </a:tblPr>
              <a:tblGrid>
                <a:gridCol w="3128653">
                  <a:extLst>
                    <a:ext uri="{9D8B030D-6E8A-4147-A177-3AD203B41FA5}">
                      <a16:colId xmlns:a16="http://schemas.microsoft.com/office/drawing/2014/main" val="3797573936"/>
                    </a:ext>
                  </a:extLst>
                </a:gridCol>
                <a:gridCol w="2205444">
                  <a:extLst>
                    <a:ext uri="{9D8B030D-6E8A-4147-A177-3AD203B41FA5}">
                      <a16:colId xmlns:a16="http://schemas.microsoft.com/office/drawing/2014/main" val="2878311727"/>
                    </a:ext>
                  </a:extLst>
                </a:gridCol>
                <a:gridCol w="1769484">
                  <a:extLst>
                    <a:ext uri="{9D8B030D-6E8A-4147-A177-3AD203B41FA5}">
                      <a16:colId xmlns:a16="http://schemas.microsoft.com/office/drawing/2014/main" val="1838454528"/>
                    </a:ext>
                  </a:extLst>
                </a:gridCol>
              </a:tblGrid>
              <a:tr h="182880">
                <a:tc>
                  <a:txBody>
                    <a:bodyPr/>
                    <a:lstStyle/>
                    <a:p>
                      <a:pPr algn="l" fontAlgn="b"/>
                      <a:r>
                        <a:rPr lang="en-US" sz="2000" b="0" u="none" strike="noStrike" dirty="0">
                          <a:solidFill>
                            <a:srgbClr val="000000"/>
                          </a:solidFill>
                          <a:effectLst/>
                        </a:rPr>
                        <a:t>Model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24971713"/>
                  </a:ext>
                </a:extLst>
              </a:tr>
              <a:tr h="182880">
                <a:tc>
                  <a:txBody>
                    <a:bodyPr/>
                    <a:lstStyle/>
                    <a:p>
                      <a:pPr algn="l" fontAlgn="b"/>
                      <a:r>
                        <a:rPr lang="en-US" sz="2000" b="0" u="none" strike="noStrike" dirty="0" err="1">
                          <a:solidFill>
                            <a:srgbClr val="000000"/>
                          </a:solidFill>
                          <a:effectLst/>
                        </a:rPr>
                        <a:t>LogisticRegression</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0.693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0.659</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5935677"/>
                  </a:ext>
                </a:extLst>
              </a:tr>
              <a:tr h="182880">
                <a:tc>
                  <a:txBody>
                    <a:bodyPr/>
                    <a:lstStyle/>
                    <a:p>
                      <a:pPr algn="l" fontAlgn="b"/>
                      <a:r>
                        <a:rPr lang="en-US" sz="2000" b="0" u="none" strike="noStrike" dirty="0">
                          <a:solidFill>
                            <a:srgbClr val="000000"/>
                          </a:solidFill>
                          <a:effectLst/>
                        </a:rPr>
                        <a:t>SVC</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0.750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0.701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99497680"/>
                  </a:ext>
                </a:extLst>
              </a:tr>
              <a:tr h="182880">
                <a:tc>
                  <a:txBody>
                    <a:bodyPr/>
                    <a:lstStyle/>
                    <a:p>
                      <a:pPr algn="l" fontAlgn="b"/>
                      <a:r>
                        <a:rPr lang="en-US" sz="2000" b="0" u="none" strike="noStrike" dirty="0" err="1">
                          <a:solidFill>
                            <a:srgbClr val="000000"/>
                          </a:solidFill>
                          <a:effectLst/>
                        </a:rPr>
                        <a:t>GaussianNB</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0.694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0.660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1975503"/>
                  </a:ext>
                </a:extLst>
              </a:tr>
              <a:tr h="182880">
                <a:tc>
                  <a:txBody>
                    <a:bodyPr/>
                    <a:lstStyle/>
                    <a:p>
                      <a:pPr algn="l" fontAlgn="b"/>
                      <a:r>
                        <a:rPr lang="en-US" sz="2000" b="0" u="none" strike="noStrike" dirty="0" err="1">
                          <a:solidFill>
                            <a:srgbClr val="000000"/>
                          </a:solidFill>
                          <a:effectLst/>
                        </a:rPr>
                        <a:t>MultinomialNB</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0.514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0.533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500860"/>
                  </a:ext>
                </a:extLst>
              </a:tr>
              <a:tr h="182880">
                <a:tc>
                  <a:txBody>
                    <a:bodyPr/>
                    <a:lstStyle/>
                    <a:p>
                      <a:pPr algn="l" fontAlgn="b"/>
                      <a:r>
                        <a:rPr lang="en-US" sz="2000" b="0" u="none" strike="noStrike" dirty="0" err="1">
                          <a:solidFill>
                            <a:srgbClr val="000000"/>
                          </a:solidFill>
                          <a:effectLst/>
                        </a:rPr>
                        <a:t>SGDClassifier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0.518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0.478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6145424"/>
                  </a:ext>
                </a:extLst>
              </a:tr>
              <a:tr h="182880">
                <a:tc>
                  <a:txBody>
                    <a:bodyPr/>
                    <a:lstStyle/>
                    <a:p>
                      <a:pPr algn="l" fontAlgn="b"/>
                      <a:r>
                        <a:rPr lang="en-US" sz="2000" b="1" u="none" strike="noStrike" dirty="0" err="1">
                          <a:solidFill>
                            <a:srgbClr val="000000"/>
                          </a:solidFill>
                          <a:effectLst/>
                        </a:rPr>
                        <a:t>KNeighborsClassifier</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0.828</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0.826</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1702145"/>
                  </a:ext>
                </a:extLst>
              </a:tr>
              <a:tr h="182880">
                <a:tc>
                  <a:txBody>
                    <a:bodyPr/>
                    <a:lstStyle/>
                    <a:p>
                      <a:pPr algn="l" fontAlgn="b"/>
                      <a:r>
                        <a:rPr lang="en-US" sz="2000" b="0" u="none" strike="noStrike" dirty="0" err="1">
                          <a:solidFill>
                            <a:srgbClr val="000000"/>
                          </a:solidFill>
                          <a:effectLst/>
                        </a:rPr>
                        <a:t>DecisionTreeClassifier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0.892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0.768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060856"/>
                  </a:ext>
                </a:extLst>
              </a:tr>
              <a:tr h="182880">
                <a:tc>
                  <a:txBody>
                    <a:bodyPr/>
                    <a:lstStyle/>
                    <a:p>
                      <a:pPr algn="l" fontAlgn="b"/>
                      <a:r>
                        <a:rPr lang="en-US" sz="2000" b="1" u="none" strike="noStrike" dirty="0" err="1">
                          <a:solidFill>
                            <a:srgbClr val="000000"/>
                          </a:solidFill>
                          <a:effectLst/>
                        </a:rPr>
                        <a:t>RandomForestClassifier</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0.898</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0.802</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92334116"/>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0.761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0.703</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866579"/>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0.889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0.796</a:t>
                      </a:r>
                    </a:p>
                  </a:txBody>
                  <a:tcPr marL="7620" marR="7620" marT="7620" marB="0" anchor="b"/>
                </a:tc>
                <a:extLst>
                  <a:ext uri="{0D108BD9-81ED-4DB2-BD59-A6C34878D82A}">
                    <a16:rowId xmlns:a16="http://schemas.microsoft.com/office/drawing/2014/main" val="1247360333"/>
                  </a:ext>
                </a:extLst>
              </a:tr>
            </a:tbl>
          </a:graphicData>
        </a:graphic>
      </p:graphicFrame>
      <p:sp>
        <p:nvSpPr>
          <p:cNvPr id="2" name="TextBox 1">
            <a:extLst>
              <a:ext uri="{FF2B5EF4-FFF2-40B4-BE49-F238E27FC236}">
                <a16:creationId xmlns:a16="http://schemas.microsoft.com/office/drawing/2014/main" id="{F620E8F9-A963-466B-B662-432CF7BFAEE6}"/>
              </a:ext>
            </a:extLst>
          </p:cNvPr>
          <p:cNvSpPr txBox="1"/>
          <p:nvPr/>
        </p:nvSpPr>
        <p:spPr>
          <a:xfrm>
            <a:off x="2679405" y="5507665"/>
            <a:ext cx="2940805" cy="369332"/>
          </a:xfrm>
          <a:prstGeom prst="rect">
            <a:avLst/>
          </a:prstGeom>
          <a:noFill/>
        </p:spPr>
        <p:txBody>
          <a:bodyPr wrap="none" rtlCol="0">
            <a:spAutoFit/>
          </a:bodyPr>
          <a:lstStyle/>
          <a:p>
            <a:r>
              <a:rPr lang="en-US" dirty="0"/>
              <a:t>Add TM at the bottom of row</a:t>
            </a:r>
          </a:p>
        </p:txBody>
      </p:sp>
    </p:spTree>
    <p:extLst>
      <p:ext uri="{BB962C8B-B14F-4D97-AF65-F5344CB8AC3E}">
        <p14:creationId xmlns:p14="http://schemas.microsoft.com/office/powerpoint/2010/main" val="4105269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acled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9" name="Table 8">
            <a:extLst>
              <a:ext uri="{FF2B5EF4-FFF2-40B4-BE49-F238E27FC236}">
                <a16:creationId xmlns:a16="http://schemas.microsoft.com/office/drawing/2014/main" id="{F5D62B15-4610-4C89-8734-0AFC3B9EB04C}"/>
              </a:ext>
            </a:extLst>
          </p:cNvPr>
          <p:cNvGraphicFramePr>
            <a:graphicFrameLocks noGrp="1"/>
          </p:cNvGraphicFramePr>
          <p:nvPr>
            <p:extLst>
              <p:ext uri="{D42A27DB-BD31-4B8C-83A1-F6EECF244321}">
                <p14:modId xmlns:p14="http://schemas.microsoft.com/office/powerpoint/2010/main" val="3909442717"/>
              </p:ext>
            </p:extLst>
          </p:nvPr>
        </p:nvGraphicFramePr>
        <p:xfrm>
          <a:off x="2461289" y="1710690"/>
          <a:ext cx="6640180" cy="3436620"/>
        </p:xfrm>
        <a:graphic>
          <a:graphicData uri="http://schemas.openxmlformats.org/drawingml/2006/table">
            <a:tbl>
              <a:tblPr>
                <a:tableStyleId>{5940675A-B579-460E-94D1-54222C63F5DA}</a:tableStyleId>
              </a:tblPr>
              <a:tblGrid>
                <a:gridCol w="2940301">
                  <a:extLst>
                    <a:ext uri="{9D8B030D-6E8A-4147-A177-3AD203B41FA5}">
                      <a16:colId xmlns:a16="http://schemas.microsoft.com/office/drawing/2014/main" val="2621971783"/>
                    </a:ext>
                  </a:extLst>
                </a:gridCol>
                <a:gridCol w="2033708">
                  <a:extLst>
                    <a:ext uri="{9D8B030D-6E8A-4147-A177-3AD203B41FA5}">
                      <a16:colId xmlns:a16="http://schemas.microsoft.com/office/drawing/2014/main" val="3017163723"/>
                    </a:ext>
                  </a:extLst>
                </a:gridCol>
                <a:gridCol w="1666171">
                  <a:extLst>
                    <a:ext uri="{9D8B030D-6E8A-4147-A177-3AD203B41FA5}">
                      <a16:colId xmlns:a16="http://schemas.microsoft.com/office/drawing/2014/main" val="168556433"/>
                    </a:ext>
                  </a:extLst>
                </a:gridCol>
              </a:tblGrid>
              <a:tr h="182880">
                <a:tc>
                  <a:txBody>
                    <a:bodyPr/>
                    <a:lstStyle/>
                    <a:p>
                      <a:pPr algn="l" fontAlgn="b"/>
                      <a:r>
                        <a:rPr lang="en-US" sz="2000" b="0" u="none" strike="noStrike" dirty="0">
                          <a:solidFill>
                            <a:srgbClr val="000000"/>
                          </a:solidFill>
                          <a:effectLst/>
                        </a:rPr>
                        <a:t>Model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2240085"/>
                  </a:ext>
                </a:extLst>
              </a:tr>
              <a:tr h="182880">
                <a:tc>
                  <a:txBody>
                    <a:bodyPr/>
                    <a:lstStyle/>
                    <a:p>
                      <a:pPr algn="l" fontAlgn="b"/>
                      <a:r>
                        <a:rPr lang="en-US" sz="2000" b="0" u="none" strike="noStrike">
                          <a:solidFill>
                            <a:srgbClr val="000000"/>
                          </a:solidFill>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0.752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0.701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9858989"/>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0.838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0.769</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0171954"/>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0.760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1124605"/>
                  </a:ext>
                </a:extLst>
              </a:tr>
              <a:tr h="182880">
                <a:tc>
                  <a:txBody>
                    <a:bodyPr/>
                    <a:lstStyle/>
                    <a:p>
                      <a:pPr algn="l" fontAlgn="b"/>
                      <a:r>
                        <a:rPr lang="en-US" sz="2000" b="0" u="none" strike="noStrike">
                          <a:solidFill>
                            <a:srgbClr val="000000"/>
                          </a:solidFill>
                          <a:effectLst/>
                        </a:rPr>
                        <a:t>MultinomialNB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0.705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0.695</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80755894"/>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0.684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0.666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8041314"/>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0.853</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0.772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6751953"/>
                  </a:ext>
                </a:extLst>
              </a:tr>
              <a:tr h="182880">
                <a:tc>
                  <a:txBody>
                    <a:bodyPr/>
                    <a:lstStyle/>
                    <a:p>
                      <a:pPr algn="l" fontAlgn="b"/>
                      <a:r>
                        <a:rPr lang="en-US" sz="2000" b="0" u="none" strike="noStrike">
                          <a:solidFill>
                            <a:srgbClr val="000000"/>
                          </a:solidFill>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0.919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0.759</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17923711"/>
                  </a:ext>
                </a:extLst>
              </a:tr>
              <a:tr h="182880">
                <a:tc>
                  <a:txBody>
                    <a:bodyPr/>
                    <a:lstStyle/>
                    <a:p>
                      <a:pPr algn="l" fontAlgn="b"/>
                      <a:r>
                        <a:rPr lang="en-US" sz="2000" b="1" u="none" strike="noStrike">
                          <a:solidFill>
                            <a:srgbClr val="000000"/>
                          </a:solidFill>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0.920</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0.794</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8424972"/>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0.833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0.784</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5034968"/>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0.905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0.787</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782806"/>
                  </a:ext>
                </a:extLst>
              </a:tr>
            </a:tbl>
          </a:graphicData>
        </a:graphic>
      </p:graphicFrame>
    </p:spTree>
    <p:extLst>
      <p:ext uri="{BB962C8B-B14F-4D97-AF65-F5344CB8AC3E}">
        <p14:creationId xmlns:p14="http://schemas.microsoft.com/office/powerpoint/2010/main" val="319429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Variables used:</a:t>
            </a:r>
          </a:p>
          <a:p>
            <a:pPr lvl="3"/>
            <a:r>
              <a:rPr lang="en-US" dirty="0"/>
              <a:t>Views independent variables</a:t>
            </a:r>
          </a:p>
          <a:p>
            <a:pPr lvl="3"/>
            <a:r>
              <a:rPr lang="en-US" dirty="0"/>
              <a:t>Views </a:t>
            </a:r>
            <a:r>
              <a:rPr lang="en-US" dirty="0" err="1"/>
              <a:t>ged</a:t>
            </a:r>
            <a:r>
              <a:rPr lang="en-US" dirty="0"/>
              <a:t> and </a:t>
            </a:r>
            <a:r>
              <a:rPr lang="en-US" dirty="0" err="1"/>
              <a:t>acled</a:t>
            </a:r>
            <a:r>
              <a:rPr lang="en-US" dirty="0"/>
              <a:t> violence data:</a:t>
            </a:r>
          </a:p>
          <a:p>
            <a:pPr lvl="4"/>
            <a:r>
              <a:rPr lang="en-US" dirty="0"/>
              <a:t>Sum of all kinds of violence</a:t>
            </a:r>
          </a:p>
          <a:p>
            <a:pPr lvl="2"/>
            <a:r>
              <a:rPr lang="en-US" dirty="0"/>
              <a:t>Then categorized(up to 4):</a:t>
            </a:r>
          </a:p>
          <a:p>
            <a:pPr lvl="3"/>
            <a:r>
              <a:rPr lang="en-US" dirty="0"/>
              <a:t>Most data based on Percentile </a:t>
            </a:r>
          </a:p>
          <a:p>
            <a:pPr lvl="4"/>
            <a:r>
              <a:rPr lang="en-US" dirty="0" err="1"/>
              <a:t>Fvp_fvp_demo</a:t>
            </a:r>
            <a:r>
              <a:rPr lang="en-US" dirty="0"/>
              <a:t>: using original (0 or 1)</a:t>
            </a:r>
          </a:p>
          <a:p>
            <a:pPr lvl="4"/>
            <a:r>
              <a:rPr lang="en-US" dirty="0" err="1"/>
              <a:t>Fvp_fvp_semi</a:t>
            </a:r>
            <a:r>
              <a:rPr lang="en-US" dirty="0"/>
              <a:t>: using original (0 or 1)</a:t>
            </a:r>
          </a:p>
          <a:p>
            <a:pPr lvl="4"/>
            <a:r>
              <a:rPr lang="en-US" dirty="0" err="1"/>
              <a:t>Acled_count_violence</a:t>
            </a:r>
            <a:r>
              <a:rPr lang="en-US" dirty="0"/>
              <a:t>:  ( [0,5], (5, max])</a:t>
            </a:r>
          </a:p>
          <a:p>
            <a:pPr lvl="4"/>
            <a:r>
              <a:rPr lang="en-US" dirty="0" err="1"/>
              <a:t>Ged_count_violence</a:t>
            </a:r>
            <a:r>
              <a:rPr lang="en-US" dirty="0"/>
              <a:t> (( [0,5], (5, max]))</a:t>
            </a:r>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spTree>
    <p:extLst>
      <p:ext uri="{BB962C8B-B14F-4D97-AF65-F5344CB8AC3E}">
        <p14:creationId xmlns:p14="http://schemas.microsoft.com/office/powerpoint/2010/main" val="893310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ged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3" name="Table 2">
            <a:extLst>
              <a:ext uri="{FF2B5EF4-FFF2-40B4-BE49-F238E27FC236}">
                <a16:creationId xmlns:a16="http://schemas.microsoft.com/office/drawing/2014/main" id="{03339A62-FCAB-40D8-90CF-BAF040944BF6}"/>
              </a:ext>
            </a:extLst>
          </p:cNvPr>
          <p:cNvGraphicFramePr>
            <a:graphicFrameLocks noGrp="1"/>
          </p:cNvGraphicFramePr>
          <p:nvPr>
            <p:extLst>
              <p:ext uri="{D42A27DB-BD31-4B8C-83A1-F6EECF244321}">
                <p14:modId xmlns:p14="http://schemas.microsoft.com/office/powerpoint/2010/main" val="4193087172"/>
              </p:ext>
            </p:extLst>
          </p:nvPr>
        </p:nvGraphicFramePr>
        <p:xfrm>
          <a:off x="2992842" y="1832927"/>
          <a:ext cx="6533930" cy="3436620"/>
        </p:xfrm>
        <a:graphic>
          <a:graphicData uri="http://schemas.openxmlformats.org/drawingml/2006/table">
            <a:tbl>
              <a:tblPr>
                <a:tableStyleId>{5940675A-B579-460E-94D1-54222C63F5DA}</a:tableStyleId>
              </a:tblPr>
              <a:tblGrid>
                <a:gridCol w="2848123">
                  <a:extLst>
                    <a:ext uri="{9D8B030D-6E8A-4147-A177-3AD203B41FA5}">
                      <a16:colId xmlns:a16="http://schemas.microsoft.com/office/drawing/2014/main" val="4037891795"/>
                    </a:ext>
                  </a:extLst>
                </a:gridCol>
                <a:gridCol w="2034374">
                  <a:extLst>
                    <a:ext uri="{9D8B030D-6E8A-4147-A177-3AD203B41FA5}">
                      <a16:colId xmlns:a16="http://schemas.microsoft.com/office/drawing/2014/main" val="4133081555"/>
                    </a:ext>
                  </a:extLst>
                </a:gridCol>
                <a:gridCol w="1651433">
                  <a:extLst>
                    <a:ext uri="{9D8B030D-6E8A-4147-A177-3AD203B41FA5}">
                      <a16:colId xmlns:a16="http://schemas.microsoft.com/office/drawing/2014/main" val="2654717104"/>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1474267"/>
                  </a:ext>
                </a:extLst>
              </a:tr>
              <a:tr h="182880">
                <a:tc>
                  <a:txBody>
                    <a:bodyPr/>
                    <a:lstStyle/>
                    <a:p>
                      <a:pPr algn="l" fontAlgn="b"/>
                      <a:r>
                        <a:rPr lang="en-US" sz="2000" b="0" u="none" strike="noStrike" dirty="0" err="1">
                          <a:solidFill>
                            <a:srgbClr val="000000"/>
                          </a:solidFill>
                          <a:effectLst/>
                        </a:rPr>
                        <a:t>LogisticRegression</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0.717</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0.707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4292494"/>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0.616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0.586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8956708"/>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0.688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0.669</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7627357"/>
                  </a:ext>
                </a:extLst>
              </a:tr>
              <a:tr h="182880">
                <a:tc>
                  <a:txBody>
                    <a:bodyPr/>
                    <a:lstStyle/>
                    <a:p>
                      <a:pPr algn="l" fontAlgn="b"/>
                      <a:r>
                        <a:rPr lang="en-US" sz="2000" b="0" u="none" strike="noStrike">
                          <a:solidFill>
                            <a:srgbClr val="000000"/>
                          </a:solidFill>
                          <a:effectLst/>
                        </a:rPr>
                        <a:t>MultinomialNB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0.629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59694186"/>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0.726</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0.688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2735032"/>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0.822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8173744"/>
                  </a:ext>
                </a:extLst>
              </a:tr>
              <a:tr h="182880">
                <a:tc>
                  <a:txBody>
                    <a:bodyPr/>
                    <a:lstStyle/>
                    <a:p>
                      <a:pPr algn="l" fontAlgn="b"/>
                      <a:r>
                        <a:rPr lang="en-US" sz="2000" b="1" u="none" strike="noStrike">
                          <a:solidFill>
                            <a:srgbClr val="000000"/>
                          </a:solidFill>
                          <a:effectLst/>
                        </a:rPr>
                        <a:t>DecisionTreeClassifier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0.957</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a:solidFill>
                            <a:srgbClr val="000000"/>
                          </a:solidFill>
                          <a:effectLst/>
                        </a:rPr>
                        <a:t>0.841</a:t>
                      </a:r>
                      <a:endParaRPr lang="en-US" sz="20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36276550"/>
                  </a:ext>
                </a:extLst>
              </a:tr>
              <a:tr h="182880">
                <a:tc>
                  <a:txBody>
                    <a:bodyPr/>
                    <a:lstStyle/>
                    <a:p>
                      <a:pPr algn="l" fontAlgn="b"/>
                      <a:r>
                        <a:rPr lang="en-US" sz="2000" b="0" u="none" strike="noStrike">
                          <a:solidFill>
                            <a:srgbClr val="000000"/>
                          </a:solidFill>
                          <a:effectLst/>
                        </a:rPr>
                        <a:t>RandomForestClassifier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0.958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0.833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50816592"/>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0.851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0.772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07666248"/>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0.959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0.802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25766041"/>
                  </a:ext>
                </a:extLst>
              </a:tr>
            </a:tbl>
          </a:graphicData>
        </a:graphic>
      </p:graphicFrame>
    </p:spTree>
    <p:extLst>
      <p:ext uri="{BB962C8B-B14F-4D97-AF65-F5344CB8AC3E}">
        <p14:creationId xmlns:p14="http://schemas.microsoft.com/office/powerpoint/2010/main" val="3491243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acled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3" name="Table 2">
            <a:extLst>
              <a:ext uri="{FF2B5EF4-FFF2-40B4-BE49-F238E27FC236}">
                <a16:creationId xmlns:a16="http://schemas.microsoft.com/office/drawing/2014/main" id="{DDE6FD25-01F9-4262-84AD-C24436923F5B}"/>
              </a:ext>
            </a:extLst>
          </p:cNvPr>
          <p:cNvGraphicFramePr>
            <a:graphicFrameLocks noGrp="1"/>
          </p:cNvGraphicFramePr>
          <p:nvPr>
            <p:extLst>
              <p:ext uri="{D42A27DB-BD31-4B8C-83A1-F6EECF244321}">
                <p14:modId xmlns:p14="http://schemas.microsoft.com/office/powerpoint/2010/main" val="104085320"/>
              </p:ext>
            </p:extLst>
          </p:nvPr>
        </p:nvGraphicFramePr>
        <p:xfrm>
          <a:off x="3076057" y="1832927"/>
          <a:ext cx="6918548" cy="3436620"/>
        </p:xfrm>
        <a:graphic>
          <a:graphicData uri="http://schemas.openxmlformats.org/drawingml/2006/table">
            <a:tbl>
              <a:tblPr>
                <a:tableStyleId>{5940675A-B579-460E-94D1-54222C63F5DA}</a:tableStyleId>
              </a:tblPr>
              <a:tblGrid>
                <a:gridCol w="3036197">
                  <a:extLst>
                    <a:ext uri="{9D8B030D-6E8A-4147-A177-3AD203B41FA5}">
                      <a16:colId xmlns:a16="http://schemas.microsoft.com/office/drawing/2014/main" val="1344655281"/>
                    </a:ext>
                  </a:extLst>
                </a:gridCol>
                <a:gridCol w="2140271">
                  <a:extLst>
                    <a:ext uri="{9D8B030D-6E8A-4147-A177-3AD203B41FA5}">
                      <a16:colId xmlns:a16="http://schemas.microsoft.com/office/drawing/2014/main" val="3802365483"/>
                    </a:ext>
                  </a:extLst>
                </a:gridCol>
                <a:gridCol w="1742080">
                  <a:extLst>
                    <a:ext uri="{9D8B030D-6E8A-4147-A177-3AD203B41FA5}">
                      <a16:colId xmlns:a16="http://schemas.microsoft.com/office/drawing/2014/main" val="312146489"/>
                    </a:ext>
                  </a:extLst>
                </a:gridCol>
              </a:tblGrid>
              <a:tr h="182880">
                <a:tc>
                  <a:txBody>
                    <a:bodyPr/>
                    <a:lstStyle/>
                    <a:p>
                      <a:pPr algn="l" fontAlgn="b"/>
                      <a:r>
                        <a:rPr lang="en-US" sz="2000" b="0" u="none" strike="noStrike" dirty="0">
                          <a:solidFill>
                            <a:srgbClr val="000000"/>
                          </a:solidFill>
                          <a:effectLst/>
                        </a:rPr>
                        <a:t>Model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1895517"/>
                  </a:ext>
                </a:extLst>
              </a:tr>
              <a:tr h="182880">
                <a:tc>
                  <a:txBody>
                    <a:bodyPr/>
                    <a:lstStyle/>
                    <a:p>
                      <a:pPr algn="l" fontAlgn="b"/>
                      <a:r>
                        <a:rPr lang="en-US" sz="2000" b="0" u="none" strike="noStrike">
                          <a:solidFill>
                            <a:srgbClr val="000000"/>
                          </a:solidFill>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0.792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1852526"/>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0.847</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0.788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2882334"/>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0.777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0.748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2930794"/>
                  </a:ext>
                </a:extLst>
              </a:tr>
              <a:tr h="182880">
                <a:tc>
                  <a:txBody>
                    <a:bodyPr/>
                    <a:lstStyle/>
                    <a:p>
                      <a:pPr algn="l" fontAlgn="b"/>
                      <a:r>
                        <a:rPr lang="en-US" sz="2000" b="0" u="none" strike="noStrike">
                          <a:solidFill>
                            <a:srgbClr val="000000"/>
                          </a:solidFill>
                          <a:effectLst/>
                        </a:rPr>
                        <a:t>MultinomialNB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0.692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7723271"/>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0.767</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0.686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7395539"/>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0.880</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0.775</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3019671"/>
                  </a:ext>
                </a:extLst>
              </a:tr>
              <a:tr h="182880">
                <a:tc>
                  <a:txBody>
                    <a:bodyPr/>
                    <a:lstStyle/>
                    <a:p>
                      <a:pPr algn="l" fontAlgn="b"/>
                      <a:r>
                        <a:rPr lang="en-US" sz="2000" b="0" u="none" strike="noStrike" dirty="0" err="1">
                          <a:solidFill>
                            <a:srgbClr val="000000"/>
                          </a:solidFill>
                          <a:effectLst/>
                        </a:rPr>
                        <a:t>DecisionTreeClassifier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0.980</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0.828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70920028"/>
                  </a:ext>
                </a:extLst>
              </a:tr>
              <a:tr h="182880">
                <a:tc>
                  <a:txBody>
                    <a:bodyPr/>
                    <a:lstStyle/>
                    <a:p>
                      <a:pPr algn="l" fontAlgn="b"/>
                      <a:r>
                        <a:rPr lang="en-US" sz="2000" b="1" u="none" strike="noStrike" dirty="0" err="1">
                          <a:solidFill>
                            <a:srgbClr val="000000"/>
                          </a:solidFill>
                          <a:effectLst/>
                        </a:rPr>
                        <a:t>RandomForestClassifier</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0.981</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0.846</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63515269"/>
                  </a:ext>
                </a:extLst>
              </a:tr>
              <a:tr h="182880">
                <a:tc>
                  <a:txBody>
                    <a:bodyPr/>
                    <a:lstStyle/>
                    <a:p>
                      <a:pPr algn="l" fontAlgn="b"/>
                      <a:r>
                        <a:rPr lang="en-US" sz="2000" b="0" u="none" strike="noStrike" dirty="0" err="1">
                          <a:solidFill>
                            <a:srgbClr val="000000"/>
                          </a:solidFill>
                          <a:effectLst/>
                        </a:rPr>
                        <a:t>GradientBoostingClassifier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0.899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0.826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1544476"/>
                  </a:ext>
                </a:extLst>
              </a:tr>
              <a:tr h="182880">
                <a:tc>
                  <a:txBody>
                    <a:bodyPr/>
                    <a:lstStyle/>
                    <a:p>
                      <a:pPr algn="l" fontAlgn="b"/>
                      <a:r>
                        <a:rPr lang="en-US" sz="2000" b="0" u="none" strike="noStrike" dirty="0" err="1">
                          <a:solidFill>
                            <a:srgbClr val="000000"/>
                          </a:solidFill>
                          <a:effectLst/>
                        </a:rPr>
                        <a:t>LGBMClassifier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0.974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0.829</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12699587"/>
                  </a:ext>
                </a:extLst>
              </a:tr>
            </a:tbl>
          </a:graphicData>
        </a:graphic>
      </p:graphicFrame>
    </p:spTree>
    <p:extLst>
      <p:ext uri="{BB962C8B-B14F-4D97-AF65-F5344CB8AC3E}">
        <p14:creationId xmlns:p14="http://schemas.microsoft.com/office/powerpoint/2010/main" val="1315292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Variables used:</a:t>
            </a:r>
          </a:p>
          <a:p>
            <a:pPr lvl="3"/>
            <a:r>
              <a:rPr lang="en-US" dirty="0"/>
              <a:t>Views independent variables</a:t>
            </a:r>
          </a:p>
          <a:p>
            <a:pPr lvl="3"/>
            <a:r>
              <a:rPr lang="en-US" dirty="0"/>
              <a:t>Views </a:t>
            </a:r>
            <a:r>
              <a:rPr lang="en-US" dirty="0" err="1"/>
              <a:t>ged</a:t>
            </a:r>
            <a:r>
              <a:rPr lang="en-US" dirty="0"/>
              <a:t> and </a:t>
            </a:r>
            <a:r>
              <a:rPr lang="en-US" dirty="0" err="1"/>
              <a:t>acled</a:t>
            </a:r>
            <a:r>
              <a:rPr lang="en-US" dirty="0"/>
              <a:t> violence data:</a:t>
            </a:r>
          </a:p>
          <a:p>
            <a:pPr lvl="4"/>
            <a:r>
              <a:rPr lang="en-US" dirty="0"/>
              <a:t>Sum of all kinds of violence</a:t>
            </a:r>
          </a:p>
          <a:p>
            <a:pPr lvl="2"/>
            <a:r>
              <a:rPr lang="en-US" dirty="0"/>
              <a:t>Then </a:t>
            </a:r>
            <a:r>
              <a:rPr lang="en-US" dirty="0" err="1"/>
              <a:t>booleanized</a:t>
            </a:r>
            <a:r>
              <a:rPr lang="en-US" dirty="0"/>
              <a:t> (0 or 1):</a:t>
            </a:r>
          </a:p>
          <a:p>
            <a:pPr lvl="3"/>
            <a:r>
              <a:rPr lang="en-US" dirty="0"/>
              <a:t>Most data based on Percentile </a:t>
            </a:r>
          </a:p>
          <a:p>
            <a:pPr lvl="3"/>
            <a:r>
              <a:rPr lang="en-US" dirty="0"/>
              <a:t>Some of them by hand:</a:t>
            </a:r>
          </a:p>
          <a:p>
            <a:pPr lvl="4"/>
            <a:r>
              <a:rPr lang="en-US" dirty="0" err="1"/>
              <a:t>Fvp_fvp_demo</a:t>
            </a:r>
            <a:r>
              <a:rPr lang="en-US" dirty="0"/>
              <a:t>: using original (0 or 1)</a:t>
            </a:r>
          </a:p>
          <a:p>
            <a:pPr lvl="4"/>
            <a:r>
              <a:rPr lang="en-US" dirty="0" err="1"/>
              <a:t>Fvp_fvp_semi</a:t>
            </a:r>
            <a:r>
              <a:rPr lang="en-US" dirty="0"/>
              <a:t>: using original (0 or 1)</a:t>
            </a:r>
          </a:p>
          <a:p>
            <a:pPr lvl="4"/>
            <a:r>
              <a:rPr lang="en-US" dirty="0" err="1"/>
              <a:t>Acled_count_violence</a:t>
            </a:r>
            <a:r>
              <a:rPr lang="en-US" dirty="0"/>
              <a:t>:  ( 0</a:t>
            </a:r>
            <a:r>
              <a:rPr lang="en-US" dirty="0">
                <a:sym typeface="Wingdings" panose="05000000000000000000" pitchFamily="2" charset="2"/>
              </a:rPr>
              <a:t>0 does not have any, &gt;01 have some)</a:t>
            </a:r>
            <a:endParaRPr lang="en-US" dirty="0"/>
          </a:p>
          <a:p>
            <a:pPr lvl="4"/>
            <a:r>
              <a:rPr lang="en-US" dirty="0" err="1"/>
              <a:t>Ged_count_violence</a:t>
            </a:r>
            <a:r>
              <a:rPr lang="en-US" dirty="0"/>
              <a:t> ( 0</a:t>
            </a:r>
            <a:r>
              <a:rPr lang="en-US" dirty="0">
                <a:sym typeface="Wingdings" panose="05000000000000000000" pitchFamily="2" charset="2"/>
              </a:rPr>
              <a:t>0 does not have any, &gt;01 have some)</a:t>
            </a:r>
            <a:endParaRPr lang="en-US" dirty="0"/>
          </a:p>
          <a:p>
            <a:pPr lvl="4"/>
            <a:endParaRPr lang="en-US" dirty="0"/>
          </a:p>
          <a:p>
            <a:pPr lvl="4"/>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spTree>
    <p:extLst>
      <p:ext uri="{BB962C8B-B14F-4D97-AF65-F5344CB8AC3E}">
        <p14:creationId xmlns:p14="http://schemas.microsoft.com/office/powerpoint/2010/main" val="153730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C8A7-E147-48CA-889C-CB11B9236D9C}"/>
              </a:ext>
            </a:extLst>
          </p:cNvPr>
          <p:cNvSpPr>
            <a:spLocks noGrp="1"/>
          </p:cNvSpPr>
          <p:nvPr>
            <p:ph type="title"/>
          </p:nvPr>
        </p:nvSpPr>
        <p:spPr/>
        <p:txBody>
          <a:bodyPr/>
          <a:lstStyle/>
          <a:p>
            <a:r>
              <a:rPr lang="en-US" dirty="0"/>
              <a:t>Do/done list</a:t>
            </a:r>
          </a:p>
        </p:txBody>
      </p:sp>
      <p:sp>
        <p:nvSpPr>
          <p:cNvPr id="3" name="Content Placeholder 2">
            <a:extLst>
              <a:ext uri="{FF2B5EF4-FFF2-40B4-BE49-F238E27FC236}">
                <a16:creationId xmlns:a16="http://schemas.microsoft.com/office/drawing/2014/main" id="{BD2B92E2-A6FF-4A9C-88FA-6CB90878803E}"/>
              </a:ext>
            </a:extLst>
          </p:cNvPr>
          <p:cNvSpPr>
            <a:spLocks noGrp="1"/>
          </p:cNvSpPr>
          <p:nvPr>
            <p:ph idx="1"/>
          </p:nvPr>
        </p:nvSpPr>
        <p:spPr>
          <a:xfrm>
            <a:off x="841131" y="1454292"/>
            <a:ext cx="10512669" cy="4351338"/>
          </a:xfrm>
        </p:spPr>
        <p:txBody>
          <a:bodyPr/>
          <a:lstStyle/>
          <a:p>
            <a:r>
              <a:rPr lang="en-US" dirty="0"/>
              <a:t>Doc/text </a:t>
            </a:r>
            <a:r>
              <a:rPr lang="en-US" dirty="0">
                <a:sym typeface="Wingdings" panose="05000000000000000000" pitchFamily="2" charset="2"/>
              </a:rPr>
              <a:t> key word/dictionary (</a:t>
            </a:r>
            <a:r>
              <a:rPr lang="en-US" b="1" dirty="0">
                <a:sym typeface="Wingdings" panose="05000000000000000000" pitchFamily="2" charset="2"/>
              </a:rPr>
              <a:t>PULSAR</a:t>
            </a:r>
            <a:r>
              <a:rPr lang="en-US" dirty="0">
                <a:sym typeface="Wingdings" panose="05000000000000000000" pitchFamily="2" charset="2"/>
              </a:rPr>
              <a:t>)</a:t>
            </a:r>
          </a:p>
          <a:p>
            <a:pPr lvl="1"/>
            <a:r>
              <a:rPr lang="en-US" dirty="0">
                <a:sym typeface="Wingdings" panose="05000000000000000000" pitchFamily="2" charset="2"/>
              </a:rPr>
              <a:t>Prof. Michael </a:t>
            </a:r>
            <a:r>
              <a:rPr lang="en-US" dirty="0" err="1">
                <a:sym typeface="Wingdings" panose="05000000000000000000" pitchFamily="2" charset="2"/>
              </a:rPr>
              <a:t>Colaresi</a:t>
            </a:r>
            <a:endParaRPr lang="en-US" dirty="0"/>
          </a:p>
        </p:txBody>
      </p:sp>
      <p:sp>
        <p:nvSpPr>
          <p:cNvPr id="5" name="TextBox 4">
            <a:extLst>
              <a:ext uri="{FF2B5EF4-FFF2-40B4-BE49-F238E27FC236}">
                <a16:creationId xmlns:a16="http://schemas.microsoft.com/office/drawing/2014/main" id="{34678A9A-7B5B-4B90-B8EF-5D8B4DD69A1C}"/>
              </a:ext>
            </a:extLst>
          </p:cNvPr>
          <p:cNvSpPr txBox="1"/>
          <p:nvPr/>
        </p:nvSpPr>
        <p:spPr>
          <a:xfrm>
            <a:off x="261573" y="2336518"/>
            <a:ext cx="2842112" cy="4247317"/>
          </a:xfrm>
          <a:prstGeom prst="rect">
            <a:avLst/>
          </a:prstGeom>
          <a:noFill/>
        </p:spPr>
        <p:txBody>
          <a:bodyPr wrap="square">
            <a:spAutoFit/>
          </a:bodyPr>
          <a:lstStyle/>
          <a:p>
            <a:r>
              <a:rPr lang="en-US" dirty="0"/>
              <a:t>{</a:t>
            </a:r>
          </a:p>
          <a:p>
            <a:r>
              <a:rPr lang="en-US" dirty="0"/>
              <a:t>    "0": {</a:t>
            </a:r>
          </a:p>
          <a:p>
            <a:r>
              <a:rPr lang="en-US" dirty="0"/>
              <a:t>        "Location": {</a:t>
            </a:r>
          </a:p>
          <a:p>
            <a:r>
              <a:rPr lang="en-US" dirty="0"/>
              <a:t>            "Country": "Algeria",</a:t>
            </a:r>
          </a:p>
          <a:p>
            <a:r>
              <a:rPr lang="en-US" dirty="0"/>
              <a:t>            "</a:t>
            </a:r>
            <a:r>
              <a:rPr lang="en-US" dirty="0" err="1"/>
              <a:t>LowestLevel</a:t>
            </a:r>
            <a:r>
              <a:rPr lang="en-US" dirty="0"/>
              <a:t>": [],</a:t>
            </a:r>
          </a:p>
          <a:p>
            <a:r>
              <a:rPr lang="en-US" dirty="0"/>
              <a:t>            "</a:t>
            </a:r>
            <a:r>
              <a:rPr lang="en-US" dirty="0" err="1"/>
              <a:t>LL_Name</a:t>
            </a:r>
            <a:r>
              <a:rPr lang="en-US" dirty="0"/>
              <a:t>": [],</a:t>
            </a:r>
          </a:p>
          <a:p>
            <a:r>
              <a:rPr lang="en-US" dirty="0"/>
              <a:t>            "Latitude": [],</a:t>
            </a:r>
          </a:p>
          <a:p>
            <a:r>
              <a:rPr lang="en-US" dirty="0"/>
              <a:t>            "</a:t>
            </a:r>
            <a:r>
              <a:rPr lang="en-US" dirty="0" err="1"/>
              <a:t>Longtidue</a:t>
            </a:r>
            <a:r>
              <a:rPr lang="en-US" dirty="0"/>
              <a:t>": []</a:t>
            </a:r>
          </a:p>
          <a:p>
            <a:r>
              <a:rPr lang="en-US" dirty="0"/>
              <a:t>        },</a:t>
            </a:r>
          </a:p>
          <a:p>
            <a:r>
              <a:rPr lang="en-US" dirty="0"/>
              <a:t>        "Time": {</a:t>
            </a:r>
          </a:p>
          <a:p>
            <a:r>
              <a:rPr lang="en-US" dirty="0"/>
              <a:t>            "Year": 1999,</a:t>
            </a:r>
          </a:p>
          <a:p>
            <a:r>
              <a:rPr lang="en-US" dirty="0"/>
              <a:t>            "</a:t>
            </a:r>
            <a:r>
              <a:rPr lang="en-US" dirty="0" err="1"/>
              <a:t>Mounth</a:t>
            </a:r>
            <a:r>
              <a:rPr lang="en-US" dirty="0"/>
              <a:t>": [],</a:t>
            </a:r>
          </a:p>
          <a:p>
            <a:r>
              <a:rPr lang="en-US" dirty="0"/>
              <a:t>            "Day": []</a:t>
            </a:r>
          </a:p>
          <a:p>
            <a:r>
              <a:rPr lang="en-US" dirty="0"/>
              <a:t>        },</a:t>
            </a:r>
          </a:p>
          <a:p>
            <a:r>
              <a:rPr lang="en-US" dirty="0"/>
              <a:t>        </a:t>
            </a:r>
          </a:p>
        </p:txBody>
      </p:sp>
      <p:sp>
        <p:nvSpPr>
          <p:cNvPr id="7" name="TextBox 6">
            <a:extLst>
              <a:ext uri="{FF2B5EF4-FFF2-40B4-BE49-F238E27FC236}">
                <a16:creationId xmlns:a16="http://schemas.microsoft.com/office/drawing/2014/main" id="{69506F24-C492-45EE-B410-9105C5379288}"/>
              </a:ext>
            </a:extLst>
          </p:cNvPr>
          <p:cNvSpPr txBox="1"/>
          <p:nvPr/>
        </p:nvSpPr>
        <p:spPr>
          <a:xfrm>
            <a:off x="3103685" y="2664747"/>
            <a:ext cx="6097464" cy="4801314"/>
          </a:xfrm>
          <a:prstGeom prst="rect">
            <a:avLst/>
          </a:prstGeom>
          <a:noFill/>
        </p:spPr>
        <p:txBody>
          <a:bodyPr wrap="square">
            <a:spAutoFit/>
          </a:bodyPr>
          <a:lstStyle/>
          <a:p>
            <a:r>
              <a:rPr lang="en-US" dirty="0"/>
              <a:t>"Sentence": {</a:t>
            </a:r>
          </a:p>
          <a:p>
            <a:r>
              <a:rPr lang="en-US" dirty="0"/>
              <a:t>            "1999 Algeria President </a:t>
            </a:r>
          </a:p>
          <a:p>
            <a:r>
              <a:rPr lang="en-US" dirty="0"/>
              <a:t>Abdelaziz Bouteflika was elected in </a:t>
            </a:r>
          </a:p>
          <a:p>
            <a:r>
              <a:rPr lang="en-US" dirty="0"/>
              <a:t>April to a 5 year term": {</a:t>
            </a:r>
          </a:p>
          <a:p>
            <a:r>
              <a:rPr lang="en-US" dirty="0"/>
              <a:t>                "Tags": {</a:t>
            </a:r>
          </a:p>
          <a:p>
            <a:r>
              <a:rPr lang="en-US" dirty="0"/>
              <a:t>                    "</a:t>
            </a:r>
            <a:r>
              <a:rPr lang="en-US" dirty="0" err="1"/>
              <a:t>JPr</a:t>
            </a:r>
            <a:r>
              <a:rPr lang="en-US" dirty="0"/>
              <a:t>": "",</a:t>
            </a:r>
          </a:p>
          <a:p>
            <a:r>
              <a:rPr lang="en-US" dirty="0"/>
              <a:t>                    "NEG": "",</a:t>
            </a:r>
          </a:p>
          <a:p>
            <a:r>
              <a:rPr lang="en-US" dirty="0"/>
              <a:t>                    "JGT": "",</a:t>
            </a:r>
          </a:p>
          <a:p>
            <a:r>
              <a:rPr lang="en-US" dirty="0"/>
              <a:t>                    "</a:t>
            </a:r>
            <a:r>
              <a:rPr lang="en-US" dirty="0" err="1"/>
              <a:t>JQu</a:t>
            </a:r>
            <a:r>
              <a:rPr lang="en-US" dirty="0"/>
              <a:t>": "",</a:t>
            </a:r>
          </a:p>
          <a:p>
            <a:r>
              <a:rPr lang="en-US" dirty="0"/>
              <a:t>                    "SAVP": "",</a:t>
            </a:r>
          </a:p>
          <a:p>
            <a:r>
              <a:rPr lang="en-US" dirty="0"/>
              <a:t>                    "GAHR": "",</a:t>
            </a:r>
          </a:p>
          <a:p>
            <a:r>
              <a:rPr lang="en-US" dirty="0"/>
              <a:t>                    "Victims": "",</a:t>
            </a:r>
          </a:p>
          <a:p>
            <a:r>
              <a:rPr lang="en-US" dirty="0"/>
              <a:t>                    "</a:t>
            </a:r>
            <a:r>
              <a:rPr lang="en-US" dirty="0" err="1"/>
              <a:t>Victims+GAHR</a:t>
            </a:r>
            <a:r>
              <a:rPr lang="en-US" dirty="0"/>
              <a:t>": "",</a:t>
            </a:r>
          </a:p>
          <a:p>
            <a:r>
              <a:rPr lang="en-US" dirty="0"/>
              <a:t>                    "Perpetrator": "",</a:t>
            </a:r>
          </a:p>
          <a:p>
            <a:r>
              <a:rPr lang="en-US" dirty="0"/>
              <a:t>                    "</a:t>
            </a:r>
            <a:r>
              <a:rPr lang="en-US" dirty="0" err="1"/>
              <a:t>TaTVP</a:t>
            </a:r>
            <a:r>
              <a:rPr lang="en-US" dirty="0"/>
              <a:t>": ""</a:t>
            </a:r>
          </a:p>
          <a:p>
            <a:r>
              <a:rPr lang="en-US" dirty="0"/>
              <a:t>                },</a:t>
            </a:r>
          </a:p>
          <a:p>
            <a:r>
              <a:rPr lang="en-US" dirty="0"/>
              <a:t>                </a:t>
            </a:r>
          </a:p>
        </p:txBody>
      </p:sp>
      <p:sp>
        <p:nvSpPr>
          <p:cNvPr id="9" name="TextBox 8">
            <a:extLst>
              <a:ext uri="{FF2B5EF4-FFF2-40B4-BE49-F238E27FC236}">
                <a16:creationId xmlns:a16="http://schemas.microsoft.com/office/drawing/2014/main" id="{4E40C3A3-D37B-4DE9-B4AC-029BB8E4FCEC}"/>
              </a:ext>
            </a:extLst>
          </p:cNvPr>
          <p:cNvSpPr txBox="1"/>
          <p:nvPr/>
        </p:nvSpPr>
        <p:spPr>
          <a:xfrm>
            <a:off x="6750295" y="2960516"/>
            <a:ext cx="6097464" cy="3139321"/>
          </a:xfrm>
          <a:prstGeom prst="rect">
            <a:avLst/>
          </a:prstGeom>
          <a:noFill/>
        </p:spPr>
        <p:txBody>
          <a:bodyPr wrap="square">
            <a:spAutoFit/>
          </a:bodyPr>
          <a:lstStyle/>
          <a:p>
            <a:r>
              <a:rPr lang="en-US" dirty="0"/>
              <a:t>"Aspect": "Section Political Election </a:t>
            </a:r>
            <a:r>
              <a:rPr lang="en-US" dirty="0" err="1"/>
              <a:t>RecentElection</a:t>
            </a:r>
            <a:r>
              <a:rPr lang="en-US" dirty="0"/>
              <a:t>",</a:t>
            </a:r>
          </a:p>
          <a:p>
            <a:r>
              <a:rPr lang="en-US" dirty="0"/>
              <a:t>                "Valence": {}</a:t>
            </a:r>
          </a:p>
          <a:p>
            <a:r>
              <a:rPr lang="en-US" dirty="0"/>
              <a:t>            }</a:t>
            </a:r>
          </a:p>
          <a:p>
            <a:r>
              <a:rPr lang="en-US" dirty="0"/>
              <a:t>        },</a:t>
            </a:r>
          </a:p>
          <a:p>
            <a:r>
              <a:rPr lang="en-US" dirty="0"/>
              <a:t>        "Metadata": {</a:t>
            </a:r>
          </a:p>
          <a:p>
            <a:r>
              <a:rPr lang="en-US" dirty="0"/>
              <a:t>            "Report": "US State Department",</a:t>
            </a:r>
          </a:p>
          <a:p>
            <a:r>
              <a:rPr lang="en-US" dirty="0"/>
              <a:t>            "Section": [],</a:t>
            </a:r>
          </a:p>
          <a:p>
            <a:r>
              <a:rPr lang="en-US" dirty="0"/>
              <a:t>            "Paragraph": [],</a:t>
            </a:r>
          </a:p>
          <a:p>
            <a:r>
              <a:rPr lang="en-US" dirty="0"/>
              <a:t>            "Sentence": []</a:t>
            </a:r>
          </a:p>
          <a:p>
            <a:r>
              <a:rPr lang="en-US" dirty="0"/>
              <a:t>        }</a:t>
            </a:r>
          </a:p>
          <a:p>
            <a:r>
              <a:rPr lang="en-US" dirty="0"/>
              <a:t>    },</a:t>
            </a:r>
          </a:p>
        </p:txBody>
      </p:sp>
    </p:spTree>
    <p:extLst>
      <p:ext uri="{BB962C8B-B14F-4D97-AF65-F5344CB8AC3E}">
        <p14:creationId xmlns:p14="http://schemas.microsoft.com/office/powerpoint/2010/main" val="1177267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ged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2" name="Table 1">
            <a:extLst>
              <a:ext uri="{FF2B5EF4-FFF2-40B4-BE49-F238E27FC236}">
                <a16:creationId xmlns:a16="http://schemas.microsoft.com/office/drawing/2014/main" id="{29DFB158-98F5-42A6-BD5C-5C96A2DEDA4E}"/>
              </a:ext>
            </a:extLst>
          </p:cNvPr>
          <p:cNvGraphicFramePr>
            <a:graphicFrameLocks noGrp="1"/>
          </p:cNvGraphicFramePr>
          <p:nvPr>
            <p:extLst>
              <p:ext uri="{D42A27DB-BD31-4B8C-83A1-F6EECF244321}">
                <p14:modId xmlns:p14="http://schemas.microsoft.com/office/powerpoint/2010/main" val="1066097720"/>
              </p:ext>
            </p:extLst>
          </p:nvPr>
        </p:nvGraphicFramePr>
        <p:xfrm>
          <a:off x="2746034" y="1710690"/>
          <a:ext cx="6559255" cy="3436620"/>
        </p:xfrm>
        <a:graphic>
          <a:graphicData uri="http://schemas.openxmlformats.org/drawingml/2006/table">
            <a:tbl>
              <a:tblPr>
                <a:tableStyleId>{5940675A-B579-460E-94D1-54222C63F5DA}</a:tableStyleId>
              </a:tblPr>
              <a:tblGrid>
                <a:gridCol w="2886072">
                  <a:extLst>
                    <a:ext uri="{9D8B030D-6E8A-4147-A177-3AD203B41FA5}">
                      <a16:colId xmlns:a16="http://schemas.microsoft.com/office/drawing/2014/main" val="2967864472"/>
                    </a:ext>
                  </a:extLst>
                </a:gridCol>
                <a:gridCol w="2051258">
                  <a:extLst>
                    <a:ext uri="{9D8B030D-6E8A-4147-A177-3AD203B41FA5}">
                      <a16:colId xmlns:a16="http://schemas.microsoft.com/office/drawing/2014/main" val="2521164707"/>
                    </a:ext>
                  </a:extLst>
                </a:gridCol>
                <a:gridCol w="1621925">
                  <a:extLst>
                    <a:ext uri="{9D8B030D-6E8A-4147-A177-3AD203B41FA5}">
                      <a16:colId xmlns:a16="http://schemas.microsoft.com/office/drawing/2014/main" val="3224329154"/>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7081398"/>
                  </a:ext>
                </a:extLst>
              </a:tr>
              <a:tr h="182880">
                <a:tc>
                  <a:txBody>
                    <a:bodyPr/>
                    <a:lstStyle/>
                    <a:p>
                      <a:pPr algn="l" fontAlgn="b"/>
                      <a:r>
                        <a:rPr lang="en-US" sz="2000" b="0" u="none" strike="noStrike">
                          <a:solidFill>
                            <a:srgbClr val="000000"/>
                          </a:solidFill>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0.710</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0.641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02185607"/>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0.809</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0.722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6046343"/>
                  </a:ext>
                </a:extLst>
              </a:tr>
              <a:tr h="182880">
                <a:tc>
                  <a:txBody>
                    <a:bodyPr/>
                    <a:lstStyle/>
                    <a:p>
                      <a:pPr algn="l" fontAlgn="b"/>
                      <a:r>
                        <a:rPr lang="en-US" sz="2000" b="0" u="none" strike="noStrike" dirty="0" err="1">
                          <a:solidFill>
                            <a:srgbClr val="000000"/>
                          </a:solidFill>
                          <a:effectLst/>
                        </a:rPr>
                        <a:t>GaussianNB</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0.680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0.636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4022669"/>
                  </a:ext>
                </a:extLst>
              </a:tr>
              <a:tr h="182880">
                <a:tc>
                  <a:txBody>
                    <a:bodyPr/>
                    <a:lstStyle/>
                    <a:p>
                      <a:pPr algn="l" fontAlgn="b"/>
                      <a:r>
                        <a:rPr lang="en-US" sz="2000" b="0" u="none" strike="noStrike">
                          <a:solidFill>
                            <a:srgbClr val="000000"/>
                          </a:solidFill>
                          <a:effectLst/>
                        </a:rPr>
                        <a:t>MultinomialNB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0.588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0.569</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2421416"/>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0.705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0.670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07866245"/>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0.848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0.741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83252331"/>
                  </a:ext>
                </a:extLst>
              </a:tr>
              <a:tr h="182880">
                <a:tc>
                  <a:txBody>
                    <a:bodyPr/>
                    <a:lstStyle/>
                    <a:p>
                      <a:pPr algn="l" fontAlgn="b"/>
                      <a:r>
                        <a:rPr lang="en-US" sz="2000" b="0" u="none" strike="noStrike">
                          <a:solidFill>
                            <a:srgbClr val="000000"/>
                          </a:solidFill>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0.914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0.792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81505540"/>
                  </a:ext>
                </a:extLst>
              </a:tr>
              <a:tr h="182880">
                <a:tc>
                  <a:txBody>
                    <a:bodyPr/>
                    <a:lstStyle/>
                    <a:p>
                      <a:pPr algn="l" fontAlgn="b"/>
                      <a:r>
                        <a:rPr lang="en-US" sz="2000" b="1" u="none" strike="noStrike">
                          <a:solidFill>
                            <a:srgbClr val="000000"/>
                          </a:solidFill>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a:solidFill>
                            <a:srgbClr val="000000"/>
                          </a:solidFill>
                          <a:effectLst/>
                        </a:rPr>
                        <a:t>0.917</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0.798</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6197276"/>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0.788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0.728</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39227432"/>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0.893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0.785</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3161542"/>
                  </a:ext>
                </a:extLst>
              </a:tr>
            </a:tbl>
          </a:graphicData>
        </a:graphic>
      </p:graphicFrame>
    </p:spTree>
    <p:extLst>
      <p:ext uri="{BB962C8B-B14F-4D97-AF65-F5344CB8AC3E}">
        <p14:creationId xmlns:p14="http://schemas.microsoft.com/office/powerpoint/2010/main" val="792810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acled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2" name="Table 1">
            <a:extLst>
              <a:ext uri="{FF2B5EF4-FFF2-40B4-BE49-F238E27FC236}">
                <a16:creationId xmlns:a16="http://schemas.microsoft.com/office/drawing/2014/main" id="{6F0197F5-6A97-44F2-A881-0CF33E16FED4}"/>
              </a:ext>
            </a:extLst>
          </p:cNvPr>
          <p:cNvGraphicFramePr>
            <a:graphicFrameLocks noGrp="1"/>
          </p:cNvGraphicFramePr>
          <p:nvPr>
            <p:extLst>
              <p:ext uri="{D42A27DB-BD31-4B8C-83A1-F6EECF244321}">
                <p14:modId xmlns:p14="http://schemas.microsoft.com/office/powerpoint/2010/main" val="2804929596"/>
              </p:ext>
            </p:extLst>
          </p:nvPr>
        </p:nvGraphicFramePr>
        <p:xfrm>
          <a:off x="2741826" y="1623854"/>
          <a:ext cx="6567671" cy="3436620"/>
        </p:xfrm>
        <a:graphic>
          <a:graphicData uri="http://schemas.openxmlformats.org/drawingml/2006/table">
            <a:tbl>
              <a:tblPr>
                <a:tableStyleId>{5940675A-B579-460E-94D1-54222C63F5DA}</a:tableStyleId>
              </a:tblPr>
              <a:tblGrid>
                <a:gridCol w="2905840">
                  <a:extLst>
                    <a:ext uri="{9D8B030D-6E8A-4147-A177-3AD203B41FA5}">
                      <a16:colId xmlns:a16="http://schemas.microsoft.com/office/drawing/2014/main" val="773161984"/>
                    </a:ext>
                  </a:extLst>
                </a:gridCol>
                <a:gridCol w="1984476">
                  <a:extLst>
                    <a:ext uri="{9D8B030D-6E8A-4147-A177-3AD203B41FA5}">
                      <a16:colId xmlns:a16="http://schemas.microsoft.com/office/drawing/2014/main" val="2875405229"/>
                    </a:ext>
                  </a:extLst>
                </a:gridCol>
                <a:gridCol w="1677355">
                  <a:extLst>
                    <a:ext uri="{9D8B030D-6E8A-4147-A177-3AD203B41FA5}">
                      <a16:colId xmlns:a16="http://schemas.microsoft.com/office/drawing/2014/main" val="5928727"/>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6174621"/>
                  </a:ext>
                </a:extLst>
              </a:tr>
              <a:tr h="182880">
                <a:tc>
                  <a:txBody>
                    <a:bodyPr/>
                    <a:lstStyle/>
                    <a:p>
                      <a:pPr algn="l" fontAlgn="b"/>
                      <a:r>
                        <a:rPr lang="en-US" sz="2000" b="0" u="none" strike="noStrike" dirty="0" err="1">
                          <a:solidFill>
                            <a:srgbClr val="000000"/>
                          </a:solidFill>
                          <a:effectLst/>
                        </a:rPr>
                        <a:t>LogisticRegression</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0.783</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0.737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80720507"/>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0.843</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0.798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74441934"/>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0.752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0.719</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356748"/>
                  </a:ext>
                </a:extLst>
              </a:tr>
              <a:tr h="182880">
                <a:tc>
                  <a:txBody>
                    <a:bodyPr/>
                    <a:lstStyle/>
                    <a:p>
                      <a:pPr algn="l" fontAlgn="b"/>
                      <a:r>
                        <a:rPr lang="en-US" sz="2000" b="0" u="none" strike="noStrike">
                          <a:solidFill>
                            <a:srgbClr val="000000"/>
                          </a:solidFill>
                          <a:effectLst/>
                        </a:rPr>
                        <a:t>MultinomialNB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0.727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0.665</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93382236"/>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0.738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0.723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3795811"/>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0.859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0.772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9261807"/>
                  </a:ext>
                </a:extLst>
              </a:tr>
              <a:tr h="182880">
                <a:tc>
                  <a:txBody>
                    <a:bodyPr/>
                    <a:lstStyle/>
                    <a:p>
                      <a:pPr algn="l" fontAlgn="b"/>
                      <a:r>
                        <a:rPr lang="en-US" sz="2000" b="0" u="none" strike="noStrike">
                          <a:solidFill>
                            <a:srgbClr val="000000"/>
                          </a:solidFill>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0.919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0.773</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8355485"/>
                  </a:ext>
                </a:extLst>
              </a:tr>
              <a:tr h="182880">
                <a:tc>
                  <a:txBody>
                    <a:bodyPr/>
                    <a:lstStyle/>
                    <a:p>
                      <a:pPr algn="l" fontAlgn="b"/>
                      <a:r>
                        <a:rPr lang="en-US" sz="2000" b="0" u="none" strike="noStrike">
                          <a:solidFill>
                            <a:srgbClr val="000000"/>
                          </a:solidFill>
                          <a:effectLst/>
                        </a:rPr>
                        <a:t>RandomForestClassifier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0.920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0058136"/>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0.821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0.780</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832364"/>
                  </a:ext>
                </a:extLst>
              </a:tr>
              <a:tr h="182880">
                <a:tc>
                  <a:txBody>
                    <a:bodyPr/>
                    <a:lstStyle/>
                    <a:p>
                      <a:pPr algn="l" fontAlgn="b"/>
                      <a:r>
                        <a:rPr lang="en-US" sz="2000" b="1" u="none" strike="noStrike">
                          <a:solidFill>
                            <a:srgbClr val="000000"/>
                          </a:solidFill>
                          <a:effectLst/>
                        </a:rPr>
                        <a:t>LGBMClassifier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a:solidFill>
                            <a:srgbClr val="000000"/>
                          </a:solidFill>
                          <a:effectLst/>
                        </a:rPr>
                        <a:t>0.895</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0.800</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9304597"/>
                  </a:ext>
                </a:extLst>
              </a:tr>
            </a:tbl>
          </a:graphicData>
        </a:graphic>
      </p:graphicFrame>
    </p:spTree>
    <p:extLst>
      <p:ext uri="{BB962C8B-B14F-4D97-AF65-F5344CB8AC3E}">
        <p14:creationId xmlns:p14="http://schemas.microsoft.com/office/powerpoint/2010/main" val="3439799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Variables used:</a:t>
            </a:r>
          </a:p>
          <a:p>
            <a:pPr lvl="3"/>
            <a:r>
              <a:rPr lang="en-US" dirty="0"/>
              <a:t>Views independent variables</a:t>
            </a:r>
          </a:p>
          <a:p>
            <a:pPr lvl="3"/>
            <a:r>
              <a:rPr lang="en-US" dirty="0"/>
              <a:t>Views </a:t>
            </a:r>
            <a:r>
              <a:rPr lang="en-US" dirty="0" err="1"/>
              <a:t>ged</a:t>
            </a:r>
            <a:r>
              <a:rPr lang="en-US" dirty="0"/>
              <a:t> and </a:t>
            </a:r>
            <a:r>
              <a:rPr lang="en-US" dirty="0" err="1"/>
              <a:t>acled</a:t>
            </a:r>
            <a:r>
              <a:rPr lang="en-US" dirty="0"/>
              <a:t> violence data:</a:t>
            </a:r>
          </a:p>
          <a:p>
            <a:pPr lvl="4"/>
            <a:r>
              <a:rPr lang="en-US" dirty="0"/>
              <a:t>Sum of all kinds of violence</a:t>
            </a:r>
          </a:p>
          <a:p>
            <a:pPr lvl="2"/>
            <a:r>
              <a:rPr lang="en-US" dirty="0"/>
              <a:t>Then categorized(up to 4):</a:t>
            </a:r>
          </a:p>
          <a:p>
            <a:pPr lvl="3"/>
            <a:r>
              <a:rPr lang="en-US" dirty="0"/>
              <a:t>Most data based on Percentile </a:t>
            </a:r>
          </a:p>
          <a:p>
            <a:pPr lvl="4"/>
            <a:r>
              <a:rPr lang="en-US" dirty="0" err="1"/>
              <a:t>Fvp_fvp_demo</a:t>
            </a:r>
            <a:r>
              <a:rPr lang="en-US" dirty="0"/>
              <a:t>: using original (0 or 1)</a:t>
            </a:r>
          </a:p>
          <a:p>
            <a:pPr lvl="4"/>
            <a:r>
              <a:rPr lang="en-US" dirty="0" err="1"/>
              <a:t>Fvp_fvp_semi</a:t>
            </a:r>
            <a:r>
              <a:rPr lang="en-US" dirty="0"/>
              <a:t>: using original (0 or 1)</a:t>
            </a:r>
          </a:p>
          <a:p>
            <a:pPr lvl="4"/>
            <a:r>
              <a:rPr lang="en-US" dirty="0" err="1"/>
              <a:t>Acled_count_violence</a:t>
            </a:r>
            <a:r>
              <a:rPr lang="en-US" dirty="0"/>
              <a:t>:  ( 0</a:t>
            </a:r>
            <a:r>
              <a:rPr lang="en-US" dirty="0">
                <a:sym typeface="Wingdings" panose="05000000000000000000" pitchFamily="2" charset="2"/>
              </a:rPr>
              <a:t>0 does not have any, &gt;01 have some)</a:t>
            </a:r>
            <a:endParaRPr lang="en-US" dirty="0"/>
          </a:p>
          <a:p>
            <a:pPr lvl="4"/>
            <a:r>
              <a:rPr lang="en-US" dirty="0" err="1"/>
              <a:t>Ged_count_violence</a:t>
            </a:r>
            <a:r>
              <a:rPr lang="en-US" dirty="0"/>
              <a:t> ( 0</a:t>
            </a:r>
            <a:r>
              <a:rPr lang="en-US" dirty="0">
                <a:sym typeface="Wingdings" panose="05000000000000000000" pitchFamily="2" charset="2"/>
              </a:rPr>
              <a:t>0 does not have any, &gt;01 have some)</a:t>
            </a:r>
            <a:endParaRPr lang="en-US" dirty="0"/>
          </a:p>
          <a:p>
            <a:pPr lvl="4"/>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spTree>
    <p:extLst>
      <p:ext uri="{BB962C8B-B14F-4D97-AF65-F5344CB8AC3E}">
        <p14:creationId xmlns:p14="http://schemas.microsoft.com/office/powerpoint/2010/main" val="23894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ged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7" name="Table 6">
            <a:extLst>
              <a:ext uri="{FF2B5EF4-FFF2-40B4-BE49-F238E27FC236}">
                <a16:creationId xmlns:a16="http://schemas.microsoft.com/office/drawing/2014/main" id="{80A77A81-3CE0-467F-BCDD-0B3EBD999EE5}"/>
              </a:ext>
            </a:extLst>
          </p:cNvPr>
          <p:cNvGraphicFramePr>
            <a:graphicFrameLocks noGrp="1"/>
          </p:cNvGraphicFramePr>
          <p:nvPr>
            <p:extLst>
              <p:ext uri="{D42A27DB-BD31-4B8C-83A1-F6EECF244321}">
                <p14:modId xmlns:p14="http://schemas.microsoft.com/office/powerpoint/2010/main" val="3380327251"/>
              </p:ext>
            </p:extLst>
          </p:nvPr>
        </p:nvGraphicFramePr>
        <p:xfrm>
          <a:off x="2815220" y="1710690"/>
          <a:ext cx="6420884" cy="3436620"/>
        </p:xfrm>
        <a:graphic>
          <a:graphicData uri="http://schemas.openxmlformats.org/drawingml/2006/table">
            <a:tbl>
              <a:tblPr>
                <a:tableStyleId>{5940675A-B579-460E-94D1-54222C63F5DA}</a:tableStyleId>
              </a:tblPr>
              <a:tblGrid>
                <a:gridCol w="2797671">
                  <a:extLst>
                    <a:ext uri="{9D8B030D-6E8A-4147-A177-3AD203B41FA5}">
                      <a16:colId xmlns:a16="http://schemas.microsoft.com/office/drawing/2014/main" val="3176280276"/>
                    </a:ext>
                  </a:extLst>
                </a:gridCol>
                <a:gridCol w="1972129">
                  <a:extLst>
                    <a:ext uri="{9D8B030D-6E8A-4147-A177-3AD203B41FA5}">
                      <a16:colId xmlns:a16="http://schemas.microsoft.com/office/drawing/2014/main" val="2907814918"/>
                    </a:ext>
                  </a:extLst>
                </a:gridCol>
                <a:gridCol w="1651084">
                  <a:extLst>
                    <a:ext uri="{9D8B030D-6E8A-4147-A177-3AD203B41FA5}">
                      <a16:colId xmlns:a16="http://schemas.microsoft.com/office/drawing/2014/main" val="4255671621"/>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6512337"/>
                  </a:ext>
                </a:extLst>
              </a:tr>
              <a:tr h="182880">
                <a:tc>
                  <a:txBody>
                    <a:bodyPr/>
                    <a:lstStyle/>
                    <a:p>
                      <a:pPr algn="l" fontAlgn="b"/>
                      <a:r>
                        <a:rPr lang="en-US" sz="2000" b="0" u="none" strike="noStrike">
                          <a:solidFill>
                            <a:srgbClr val="000000"/>
                          </a:solidFill>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c</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0.655</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3488488"/>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0.809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7486869"/>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0.686</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0.653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7782407"/>
                  </a:ext>
                </a:extLst>
              </a:tr>
              <a:tr h="182880">
                <a:tc>
                  <a:txBody>
                    <a:bodyPr/>
                    <a:lstStyle/>
                    <a:p>
                      <a:pPr algn="l" fontAlgn="b"/>
                      <a:r>
                        <a:rPr lang="en-US" sz="2000" b="0" u="none" strike="noStrike">
                          <a:solidFill>
                            <a:srgbClr val="000000"/>
                          </a:solidFill>
                          <a:effectLst/>
                        </a:rPr>
                        <a:t>MultinomialNB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0.639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0.601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27647300"/>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0.733</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0.663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6050581"/>
                  </a:ext>
                </a:extLst>
              </a:tr>
              <a:tr h="182880">
                <a:tc>
                  <a:txBody>
                    <a:bodyPr/>
                    <a:lstStyle/>
                    <a:p>
                      <a:pPr algn="l" fontAlgn="b"/>
                      <a:r>
                        <a:rPr lang="en-US" sz="2000" b="0" u="none" strike="noStrike" dirty="0" err="1">
                          <a:solidFill>
                            <a:srgbClr val="000000"/>
                          </a:solidFill>
                          <a:effectLst/>
                        </a:rPr>
                        <a:t>KNeighborsClassifier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0.865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0.758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91854437"/>
                  </a:ext>
                </a:extLst>
              </a:tr>
              <a:tr h="182880">
                <a:tc>
                  <a:txBody>
                    <a:bodyPr/>
                    <a:lstStyle/>
                    <a:p>
                      <a:pPr algn="l" fontAlgn="b"/>
                      <a:r>
                        <a:rPr lang="en-US" sz="2000" b="0" u="none" strike="noStrike">
                          <a:solidFill>
                            <a:srgbClr val="000000"/>
                          </a:solidFill>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0.977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0.773</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1567618"/>
                  </a:ext>
                </a:extLst>
              </a:tr>
              <a:tr h="182880">
                <a:tc>
                  <a:txBody>
                    <a:bodyPr/>
                    <a:lstStyle/>
                    <a:p>
                      <a:pPr algn="l" fontAlgn="b"/>
                      <a:r>
                        <a:rPr lang="en-US" sz="2000" b="1" u="none" strike="noStrike">
                          <a:solidFill>
                            <a:srgbClr val="000000"/>
                          </a:solidFill>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0.978</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0.785</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58672754"/>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0.855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0.771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0163559"/>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0.968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0.771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1990444"/>
                  </a:ext>
                </a:extLst>
              </a:tr>
            </a:tbl>
          </a:graphicData>
        </a:graphic>
      </p:graphicFrame>
    </p:spTree>
    <p:extLst>
      <p:ext uri="{BB962C8B-B14F-4D97-AF65-F5344CB8AC3E}">
        <p14:creationId xmlns:p14="http://schemas.microsoft.com/office/powerpoint/2010/main" val="906625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acled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2" name="Table 1">
            <a:extLst>
              <a:ext uri="{FF2B5EF4-FFF2-40B4-BE49-F238E27FC236}">
                <a16:creationId xmlns:a16="http://schemas.microsoft.com/office/drawing/2014/main" id="{107DFB9C-347F-4E5D-9987-4FB4B3C9AF17}"/>
              </a:ext>
            </a:extLst>
          </p:cNvPr>
          <p:cNvGraphicFramePr>
            <a:graphicFrameLocks noGrp="1"/>
          </p:cNvGraphicFramePr>
          <p:nvPr>
            <p:extLst>
              <p:ext uri="{D42A27DB-BD31-4B8C-83A1-F6EECF244321}">
                <p14:modId xmlns:p14="http://schemas.microsoft.com/office/powerpoint/2010/main" val="895265213"/>
              </p:ext>
            </p:extLst>
          </p:nvPr>
        </p:nvGraphicFramePr>
        <p:xfrm>
          <a:off x="2693433" y="1804607"/>
          <a:ext cx="6397403" cy="3436620"/>
        </p:xfrm>
        <a:graphic>
          <a:graphicData uri="http://schemas.openxmlformats.org/drawingml/2006/table">
            <a:tbl>
              <a:tblPr>
                <a:tableStyleId>{5940675A-B579-460E-94D1-54222C63F5DA}</a:tableStyleId>
              </a:tblPr>
              <a:tblGrid>
                <a:gridCol w="2780497">
                  <a:extLst>
                    <a:ext uri="{9D8B030D-6E8A-4147-A177-3AD203B41FA5}">
                      <a16:colId xmlns:a16="http://schemas.microsoft.com/office/drawing/2014/main" val="1939750498"/>
                    </a:ext>
                  </a:extLst>
                </a:gridCol>
                <a:gridCol w="1966693">
                  <a:extLst>
                    <a:ext uri="{9D8B030D-6E8A-4147-A177-3AD203B41FA5}">
                      <a16:colId xmlns:a16="http://schemas.microsoft.com/office/drawing/2014/main" val="911983932"/>
                    </a:ext>
                  </a:extLst>
                </a:gridCol>
                <a:gridCol w="1650213">
                  <a:extLst>
                    <a:ext uri="{9D8B030D-6E8A-4147-A177-3AD203B41FA5}">
                      <a16:colId xmlns:a16="http://schemas.microsoft.com/office/drawing/2014/main" val="4147604136"/>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1312598"/>
                  </a:ext>
                </a:extLst>
              </a:tr>
              <a:tr h="182880">
                <a:tc>
                  <a:txBody>
                    <a:bodyPr/>
                    <a:lstStyle/>
                    <a:p>
                      <a:pPr algn="l" fontAlgn="b"/>
                      <a:r>
                        <a:rPr lang="en-US" sz="2000" b="0" u="none" strike="noStrike">
                          <a:solidFill>
                            <a:srgbClr val="000000"/>
                          </a:solidFill>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0.806</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0.738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0108700"/>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0.845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0.802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26079"/>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0.758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0.717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0965549"/>
                  </a:ext>
                </a:extLst>
              </a:tr>
              <a:tr h="182880">
                <a:tc>
                  <a:txBody>
                    <a:bodyPr/>
                    <a:lstStyle/>
                    <a:p>
                      <a:pPr algn="l" fontAlgn="b"/>
                      <a:r>
                        <a:rPr lang="en-US" sz="2000" b="0" u="none" strike="noStrike" dirty="0" err="1">
                          <a:solidFill>
                            <a:srgbClr val="000000"/>
                          </a:solidFill>
                          <a:effectLst/>
                        </a:rPr>
                        <a:t>MultinomialNB</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0.741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0.681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5327936"/>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0.563</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0.574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3278346"/>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0.875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0.830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6891131"/>
                  </a:ext>
                </a:extLst>
              </a:tr>
              <a:tr h="182880">
                <a:tc>
                  <a:txBody>
                    <a:bodyPr/>
                    <a:lstStyle/>
                    <a:p>
                      <a:pPr algn="l" fontAlgn="b"/>
                      <a:r>
                        <a:rPr lang="en-US" sz="2000" b="0" u="none" strike="noStrike">
                          <a:solidFill>
                            <a:srgbClr val="000000"/>
                          </a:solidFill>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0.975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9807466"/>
                  </a:ext>
                </a:extLst>
              </a:tr>
              <a:tr h="182880">
                <a:tc>
                  <a:txBody>
                    <a:bodyPr/>
                    <a:lstStyle/>
                    <a:p>
                      <a:pPr algn="l" fontAlgn="b"/>
                      <a:r>
                        <a:rPr lang="en-US" sz="2000" b="1" u="none" strike="noStrike">
                          <a:solidFill>
                            <a:srgbClr val="000000"/>
                          </a:solidFill>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a:solidFill>
                            <a:srgbClr val="000000"/>
                          </a:solidFill>
                          <a:effectLst/>
                        </a:rPr>
                        <a:t>0.976</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0.813</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55566227"/>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0.868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0.797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2962547"/>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0.941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0.802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5528855"/>
                  </a:ext>
                </a:extLst>
              </a:tr>
            </a:tbl>
          </a:graphicData>
        </a:graphic>
      </p:graphicFrame>
    </p:spTree>
    <p:extLst>
      <p:ext uri="{BB962C8B-B14F-4D97-AF65-F5344CB8AC3E}">
        <p14:creationId xmlns:p14="http://schemas.microsoft.com/office/powerpoint/2010/main" val="3673913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Variables used:</a:t>
            </a:r>
          </a:p>
          <a:p>
            <a:pPr lvl="3"/>
            <a:r>
              <a:rPr lang="en-US" dirty="0"/>
              <a:t>Views independent variables</a:t>
            </a:r>
          </a:p>
          <a:p>
            <a:pPr lvl="3"/>
            <a:r>
              <a:rPr lang="en-US" dirty="0"/>
              <a:t>Views </a:t>
            </a:r>
            <a:r>
              <a:rPr lang="en-US" dirty="0" err="1"/>
              <a:t>ged</a:t>
            </a:r>
            <a:r>
              <a:rPr lang="en-US" dirty="0"/>
              <a:t> and </a:t>
            </a:r>
            <a:r>
              <a:rPr lang="en-US" dirty="0" err="1"/>
              <a:t>acled</a:t>
            </a:r>
            <a:r>
              <a:rPr lang="en-US" dirty="0"/>
              <a:t> violence data:</a:t>
            </a:r>
          </a:p>
          <a:p>
            <a:pPr lvl="4"/>
            <a:r>
              <a:rPr lang="en-US" dirty="0"/>
              <a:t>Sum of all kinds of violence</a:t>
            </a:r>
          </a:p>
          <a:p>
            <a:pPr lvl="2"/>
            <a:r>
              <a:rPr lang="en-US" dirty="0"/>
              <a:t>Then</a:t>
            </a:r>
          </a:p>
          <a:p>
            <a:pPr lvl="4"/>
            <a:r>
              <a:rPr lang="en-US" dirty="0"/>
              <a:t>Most data keep original</a:t>
            </a:r>
          </a:p>
          <a:p>
            <a:pPr lvl="4"/>
            <a:r>
              <a:rPr lang="en-US" dirty="0" err="1"/>
              <a:t>Acled_count_violence</a:t>
            </a:r>
            <a:r>
              <a:rPr lang="en-US" dirty="0"/>
              <a:t>:  ( 0</a:t>
            </a:r>
            <a:r>
              <a:rPr lang="en-US" dirty="0">
                <a:sym typeface="Wingdings" panose="05000000000000000000" pitchFamily="2" charset="2"/>
              </a:rPr>
              <a:t>0 does not have any, &gt;01 have some)</a:t>
            </a:r>
            <a:endParaRPr lang="en-US" dirty="0"/>
          </a:p>
          <a:p>
            <a:pPr lvl="4"/>
            <a:r>
              <a:rPr lang="en-US" dirty="0" err="1"/>
              <a:t>Ged_count_violence</a:t>
            </a:r>
            <a:r>
              <a:rPr lang="en-US" dirty="0"/>
              <a:t> ( 0</a:t>
            </a:r>
            <a:r>
              <a:rPr lang="en-US" dirty="0">
                <a:sym typeface="Wingdings" panose="05000000000000000000" pitchFamily="2" charset="2"/>
              </a:rPr>
              <a:t>0 does not have any, &gt;01 have some)</a:t>
            </a:r>
          </a:p>
          <a:p>
            <a:pPr lvl="3"/>
            <a:endParaRPr lang="en-US" dirty="0"/>
          </a:p>
          <a:p>
            <a:pPr lvl="4"/>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spTree>
    <p:extLst>
      <p:ext uri="{BB962C8B-B14F-4D97-AF65-F5344CB8AC3E}">
        <p14:creationId xmlns:p14="http://schemas.microsoft.com/office/powerpoint/2010/main" val="1269715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ged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2" name="Table 1">
            <a:extLst>
              <a:ext uri="{FF2B5EF4-FFF2-40B4-BE49-F238E27FC236}">
                <a16:creationId xmlns:a16="http://schemas.microsoft.com/office/drawing/2014/main" id="{5DCE82A8-CE03-402D-A5A9-2E8272971EED}"/>
              </a:ext>
            </a:extLst>
          </p:cNvPr>
          <p:cNvGraphicFramePr>
            <a:graphicFrameLocks noGrp="1"/>
          </p:cNvGraphicFramePr>
          <p:nvPr>
            <p:extLst>
              <p:ext uri="{D42A27DB-BD31-4B8C-83A1-F6EECF244321}">
                <p14:modId xmlns:p14="http://schemas.microsoft.com/office/powerpoint/2010/main" val="379268484"/>
              </p:ext>
            </p:extLst>
          </p:nvPr>
        </p:nvGraphicFramePr>
        <p:xfrm>
          <a:off x="2287181" y="1866900"/>
          <a:ext cx="6516576" cy="3124200"/>
        </p:xfrm>
        <a:graphic>
          <a:graphicData uri="http://schemas.openxmlformats.org/drawingml/2006/table">
            <a:tbl>
              <a:tblPr>
                <a:tableStyleId>{5940675A-B579-460E-94D1-54222C63F5DA}</a:tableStyleId>
              </a:tblPr>
              <a:tblGrid>
                <a:gridCol w="2816092">
                  <a:extLst>
                    <a:ext uri="{9D8B030D-6E8A-4147-A177-3AD203B41FA5}">
                      <a16:colId xmlns:a16="http://schemas.microsoft.com/office/drawing/2014/main" val="2312251802"/>
                    </a:ext>
                  </a:extLst>
                </a:gridCol>
                <a:gridCol w="2048067">
                  <a:extLst>
                    <a:ext uri="{9D8B030D-6E8A-4147-A177-3AD203B41FA5}">
                      <a16:colId xmlns:a16="http://schemas.microsoft.com/office/drawing/2014/main" val="2508039005"/>
                    </a:ext>
                  </a:extLst>
                </a:gridCol>
                <a:gridCol w="1652417">
                  <a:extLst>
                    <a:ext uri="{9D8B030D-6E8A-4147-A177-3AD203B41FA5}">
                      <a16:colId xmlns:a16="http://schemas.microsoft.com/office/drawing/2014/main" val="2214399802"/>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dirty="0">
                          <a:solidFill>
                            <a:srgbClr val="000000"/>
                          </a:solidFill>
                          <a:effectLst/>
                        </a:rPr>
                        <a:t>F1_Score_Test</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30195683"/>
                  </a:ext>
                </a:extLst>
              </a:tr>
              <a:tr h="182880">
                <a:tc>
                  <a:txBody>
                    <a:bodyPr/>
                    <a:lstStyle/>
                    <a:p>
                      <a:pPr algn="l" fontAlgn="b"/>
                      <a:r>
                        <a:rPr lang="en-US" sz="2000" b="0" u="none" strike="noStrike" dirty="0" err="1">
                          <a:solidFill>
                            <a:srgbClr val="000000"/>
                          </a:solidFill>
                          <a:effectLst/>
                        </a:rPr>
                        <a:t>LogisticRegression</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0.448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0.447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36328435"/>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0.509</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0.484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88191503"/>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0.548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0.561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0331509"/>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0.159</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0.160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1154724"/>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0.673</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0.518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71766444"/>
                  </a:ext>
                </a:extLst>
              </a:tr>
              <a:tr h="182880">
                <a:tc>
                  <a:txBody>
                    <a:bodyPr/>
                    <a:lstStyle/>
                    <a:p>
                      <a:pPr algn="l" fontAlgn="b"/>
                      <a:r>
                        <a:rPr lang="en-US" sz="2000" b="0" u="none" strike="noStrike" dirty="0" err="1">
                          <a:solidFill>
                            <a:srgbClr val="000000"/>
                          </a:solidFill>
                          <a:effectLst/>
                        </a:rPr>
                        <a:t>DecisionTreeClassifier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1.000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0.748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3268411"/>
                  </a:ext>
                </a:extLst>
              </a:tr>
              <a:tr h="182880">
                <a:tc>
                  <a:txBody>
                    <a:bodyPr/>
                    <a:lstStyle/>
                    <a:p>
                      <a:pPr algn="l" fontAlgn="b"/>
                      <a:r>
                        <a:rPr lang="en-US" sz="2000" b="1" u="none" strike="noStrike" dirty="0" err="1">
                          <a:solidFill>
                            <a:srgbClr val="000000"/>
                          </a:solidFill>
                          <a:effectLst/>
                        </a:rPr>
                        <a:t>RandomForestClassifier</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1.000</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0.821</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6869345"/>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0.925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0.784</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16701428"/>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1.000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0.809</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48900546"/>
                  </a:ext>
                </a:extLst>
              </a:tr>
            </a:tbl>
          </a:graphicData>
        </a:graphic>
      </p:graphicFrame>
    </p:spTree>
    <p:extLst>
      <p:ext uri="{BB962C8B-B14F-4D97-AF65-F5344CB8AC3E}">
        <p14:creationId xmlns:p14="http://schemas.microsoft.com/office/powerpoint/2010/main" val="330665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to </a:t>
            </a:r>
            <a:r>
              <a:rPr lang="en-US" dirty="0" err="1"/>
              <a:t>Tsetlin</a:t>
            </a:r>
            <a:r>
              <a:rPr lang="en-US" dirty="0"/>
              <a:t> Machin</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Target variable:</a:t>
            </a:r>
          </a:p>
          <a:p>
            <a:pPr lvl="3"/>
            <a:r>
              <a:rPr lang="en-US" dirty="0" err="1"/>
              <a:t>acled</a:t>
            </a:r>
            <a:endParaRPr lang="en-US" dirty="0"/>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graphicFrame>
        <p:nvGraphicFramePr>
          <p:cNvPr id="3" name="Table 2">
            <a:extLst>
              <a:ext uri="{FF2B5EF4-FFF2-40B4-BE49-F238E27FC236}">
                <a16:creationId xmlns:a16="http://schemas.microsoft.com/office/drawing/2014/main" id="{F81FA57E-00EE-41FE-B3CE-1226F1109BA4}"/>
              </a:ext>
            </a:extLst>
          </p:cNvPr>
          <p:cNvGraphicFramePr>
            <a:graphicFrameLocks noGrp="1"/>
          </p:cNvGraphicFramePr>
          <p:nvPr>
            <p:extLst>
              <p:ext uri="{D42A27DB-BD31-4B8C-83A1-F6EECF244321}">
                <p14:modId xmlns:p14="http://schemas.microsoft.com/office/powerpoint/2010/main" val="216460506"/>
              </p:ext>
            </p:extLst>
          </p:nvPr>
        </p:nvGraphicFramePr>
        <p:xfrm>
          <a:off x="2538226" y="2034271"/>
          <a:ext cx="6712099" cy="3124200"/>
        </p:xfrm>
        <a:graphic>
          <a:graphicData uri="http://schemas.openxmlformats.org/drawingml/2006/table">
            <a:tbl>
              <a:tblPr>
                <a:tableStyleId>{5940675A-B579-460E-94D1-54222C63F5DA}</a:tableStyleId>
              </a:tblPr>
              <a:tblGrid>
                <a:gridCol w="2954269">
                  <a:extLst>
                    <a:ext uri="{9D8B030D-6E8A-4147-A177-3AD203B41FA5}">
                      <a16:colId xmlns:a16="http://schemas.microsoft.com/office/drawing/2014/main" val="1294516127"/>
                    </a:ext>
                  </a:extLst>
                </a:gridCol>
                <a:gridCol w="2032537">
                  <a:extLst>
                    <a:ext uri="{9D8B030D-6E8A-4147-A177-3AD203B41FA5}">
                      <a16:colId xmlns:a16="http://schemas.microsoft.com/office/drawing/2014/main" val="2909834418"/>
                    </a:ext>
                  </a:extLst>
                </a:gridCol>
                <a:gridCol w="1725293">
                  <a:extLst>
                    <a:ext uri="{9D8B030D-6E8A-4147-A177-3AD203B41FA5}">
                      <a16:colId xmlns:a16="http://schemas.microsoft.com/office/drawing/2014/main" val="1292606402"/>
                    </a:ext>
                  </a:extLst>
                </a:gridCol>
              </a:tblGrid>
              <a:tr h="182880">
                <a:tc>
                  <a:txBody>
                    <a:bodyPr/>
                    <a:lstStyle/>
                    <a:p>
                      <a:pPr algn="l" fontAlgn="b"/>
                      <a:r>
                        <a:rPr lang="en-US" sz="2000" b="0" u="none" strike="noStrike">
                          <a:solidFill>
                            <a:srgbClr val="000000"/>
                          </a:solidFill>
                          <a:effectLst/>
                        </a:rPr>
                        <a:t>Model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b="0" u="none" strike="noStrike">
                          <a:solidFill>
                            <a:srgbClr val="000000"/>
                          </a:solidFill>
                          <a:effectLst/>
                        </a:rPr>
                        <a:t>F1_Score_Test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85134968"/>
                  </a:ext>
                </a:extLst>
              </a:tr>
              <a:tr h="182880">
                <a:tc>
                  <a:txBody>
                    <a:bodyPr/>
                    <a:lstStyle/>
                    <a:p>
                      <a:pPr algn="l" fontAlgn="b"/>
                      <a:r>
                        <a:rPr lang="en-US" sz="2000" b="0" u="none" strike="noStrike" dirty="0" err="1">
                          <a:solidFill>
                            <a:srgbClr val="000000"/>
                          </a:solidFill>
                          <a:effectLst/>
                        </a:rPr>
                        <a:t>LogisticRegression</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0.248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0.254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2201416"/>
                  </a:ext>
                </a:extLst>
              </a:tr>
              <a:tr h="182880">
                <a:tc>
                  <a:txBody>
                    <a:bodyPr/>
                    <a:lstStyle/>
                    <a:p>
                      <a:pPr algn="l" fontAlgn="b"/>
                      <a:r>
                        <a:rPr lang="en-US" sz="2000" b="0" u="none" strike="noStrike">
                          <a:solidFill>
                            <a:srgbClr val="000000"/>
                          </a:solidFill>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0.621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0.595</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28747181"/>
                  </a:ext>
                </a:extLst>
              </a:tr>
              <a:tr h="182880">
                <a:tc>
                  <a:txBody>
                    <a:bodyPr/>
                    <a:lstStyle/>
                    <a:p>
                      <a:pPr algn="l" fontAlgn="b"/>
                      <a:r>
                        <a:rPr lang="en-US" sz="2000" b="0" u="none" strike="noStrike">
                          <a:solidFill>
                            <a:srgbClr val="000000"/>
                          </a:solidFill>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0.581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0.540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68994688"/>
                  </a:ext>
                </a:extLst>
              </a:tr>
              <a:tr h="182880">
                <a:tc>
                  <a:txBody>
                    <a:bodyPr/>
                    <a:lstStyle/>
                    <a:p>
                      <a:pPr algn="l" fontAlgn="b"/>
                      <a:r>
                        <a:rPr lang="en-US" sz="2000" b="0" u="none" strike="noStrike">
                          <a:solidFill>
                            <a:srgbClr val="000000"/>
                          </a:solidFill>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0.248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0.254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73701127"/>
                  </a:ext>
                </a:extLst>
              </a:tr>
              <a:tr h="182880">
                <a:tc>
                  <a:txBody>
                    <a:bodyPr/>
                    <a:lstStyle/>
                    <a:p>
                      <a:pPr algn="l" fontAlgn="b"/>
                      <a:r>
                        <a:rPr lang="en-US" sz="2000" b="0" u="none" strike="noStrike">
                          <a:solidFill>
                            <a:srgbClr val="000000"/>
                          </a:solidFill>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0.741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0.602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1165985"/>
                  </a:ext>
                </a:extLst>
              </a:tr>
              <a:tr h="182880">
                <a:tc>
                  <a:txBody>
                    <a:bodyPr/>
                    <a:lstStyle/>
                    <a:p>
                      <a:pPr algn="l" fontAlgn="b"/>
                      <a:r>
                        <a:rPr lang="en-US" sz="2000" b="0" u="none" strike="noStrike">
                          <a:solidFill>
                            <a:srgbClr val="000000"/>
                          </a:solidFill>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1.000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0.814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35900751"/>
                  </a:ext>
                </a:extLst>
              </a:tr>
              <a:tr h="182880">
                <a:tc>
                  <a:txBody>
                    <a:bodyPr/>
                    <a:lstStyle/>
                    <a:p>
                      <a:pPr algn="l" fontAlgn="b"/>
                      <a:r>
                        <a:rPr lang="en-US" sz="2000" b="1" u="none" strike="noStrike" dirty="0" err="1">
                          <a:solidFill>
                            <a:srgbClr val="000000"/>
                          </a:solidFill>
                          <a:effectLst/>
                        </a:rPr>
                        <a:t>RandomForestClassifier</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1.000</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1" u="none" strike="noStrike" dirty="0">
                          <a:solidFill>
                            <a:srgbClr val="000000"/>
                          </a:solidFill>
                          <a:effectLst/>
                        </a:rPr>
                        <a:t>0.849</a:t>
                      </a:r>
                      <a:endParaRPr lang="en-US" sz="20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7050387"/>
                  </a:ext>
                </a:extLst>
              </a:tr>
              <a:tr h="182880">
                <a:tc>
                  <a:txBody>
                    <a:bodyPr/>
                    <a:lstStyle/>
                    <a:p>
                      <a:pPr algn="l" fontAlgn="b"/>
                      <a:r>
                        <a:rPr lang="en-US" sz="2000" b="0" u="none" strike="noStrike">
                          <a:solidFill>
                            <a:srgbClr val="000000"/>
                          </a:solidFill>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0.914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0.835</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2334383"/>
                  </a:ext>
                </a:extLst>
              </a:tr>
              <a:tr h="182880">
                <a:tc>
                  <a:txBody>
                    <a:bodyPr/>
                    <a:lstStyle/>
                    <a:p>
                      <a:pPr algn="l" fontAlgn="b"/>
                      <a:r>
                        <a:rPr lang="en-US" sz="2000" b="0" u="none" strike="noStrike">
                          <a:solidFill>
                            <a:srgbClr val="000000"/>
                          </a:solidFill>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a:solidFill>
                            <a:srgbClr val="000000"/>
                          </a:solidFill>
                          <a:effectLst/>
                        </a:rPr>
                        <a:t>1.000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b="0" u="none" strike="noStrike" dirty="0">
                          <a:solidFill>
                            <a:srgbClr val="000000"/>
                          </a:solidFill>
                          <a:effectLst/>
                        </a:rPr>
                        <a:t>0.847</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07266731"/>
                  </a:ext>
                </a:extLst>
              </a:tr>
            </a:tbl>
          </a:graphicData>
        </a:graphic>
      </p:graphicFrame>
    </p:spTree>
    <p:extLst>
      <p:ext uri="{BB962C8B-B14F-4D97-AF65-F5344CB8AC3E}">
        <p14:creationId xmlns:p14="http://schemas.microsoft.com/office/powerpoint/2010/main" val="3509247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a:t>
            </a:r>
          </a:p>
        </p:txBody>
      </p:sp>
      <p:graphicFrame>
        <p:nvGraphicFramePr>
          <p:cNvPr id="7" name="Table 6">
            <a:extLst>
              <a:ext uri="{FF2B5EF4-FFF2-40B4-BE49-F238E27FC236}">
                <a16:creationId xmlns:a16="http://schemas.microsoft.com/office/drawing/2014/main" id="{0414AFB2-18FF-42ED-936E-CAE05777329D}"/>
              </a:ext>
            </a:extLst>
          </p:cNvPr>
          <p:cNvGraphicFramePr>
            <a:graphicFrameLocks noGrp="1"/>
          </p:cNvGraphicFramePr>
          <p:nvPr/>
        </p:nvGraphicFramePr>
        <p:xfrm>
          <a:off x="1316813" y="1630145"/>
          <a:ext cx="7412518" cy="1874520"/>
        </p:xfrm>
        <a:graphic>
          <a:graphicData uri="http://schemas.openxmlformats.org/drawingml/2006/table">
            <a:tbl>
              <a:tblPr>
                <a:tableStyleId>{5C22544A-7EE6-4342-B048-85BDC9FD1C3A}</a:tableStyleId>
              </a:tblPr>
              <a:tblGrid>
                <a:gridCol w="2443794">
                  <a:extLst>
                    <a:ext uri="{9D8B030D-6E8A-4147-A177-3AD203B41FA5}">
                      <a16:colId xmlns:a16="http://schemas.microsoft.com/office/drawing/2014/main" val="602704157"/>
                    </a:ext>
                  </a:extLst>
                </a:gridCol>
                <a:gridCol w="2034138">
                  <a:extLst>
                    <a:ext uri="{9D8B030D-6E8A-4147-A177-3AD203B41FA5}">
                      <a16:colId xmlns:a16="http://schemas.microsoft.com/office/drawing/2014/main" val="2302860069"/>
                    </a:ext>
                  </a:extLst>
                </a:gridCol>
                <a:gridCol w="2934586">
                  <a:extLst>
                    <a:ext uri="{9D8B030D-6E8A-4147-A177-3AD203B41FA5}">
                      <a16:colId xmlns:a16="http://schemas.microsoft.com/office/drawing/2014/main" val="2427463913"/>
                    </a:ext>
                  </a:extLst>
                </a:gridCol>
              </a:tblGrid>
              <a:tr h="182880">
                <a:tc>
                  <a:txBody>
                    <a:bodyPr/>
                    <a:lstStyle/>
                    <a:p>
                      <a:pPr algn="ctr" fontAlgn="b"/>
                      <a:r>
                        <a:rPr lang="en-US" sz="2000" u="none" strike="noStrike" dirty="0">
                          <a:effectLst/>
                        </a:rPr>
                        <a:t>Sets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a:effectLst/>
                        </a:rPr>
                        <a:t>Independ variables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err="1">
                          <a:effectLst/>
                        </a:rPr>
                        <a:t>Alecd</a:t>
                      </a:r>
                      <a:r>
                        <a:rPr lang="en-US" sz="2000" u="none" strike="noStrike" dirty="0">
                          <a:effectLst/>
                        </a:rPr>
                        <a:t> and Ged threshold</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74453307"/>
                  </a:ext>
                </a:extLst>
              </a:tr>
              <a:tr h="182880">
                <a:tc>
                  <a:txBody>
                    <a:bodyPr/>
                    <a:lstStyle/>
                    <a:p>
                      <a:pPr algn="ct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booleanized</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a:effectLst/>
                        </a:rPr>
                        <a:t>5</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9710651"/>
                  </a:ext>
                </a:extLst>
              </a:tr>
              <a:tr h="182880">
                <a:tc>
                  <a:txBody>
                    <a:bodyPr/>
                    <a:lstStyle/>
                    <a:p>
                      <a:pPr algn="ct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categorized &lt;= 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a:effectLst/>
                        </a:rPr>
                        <a:t>5</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0637023"/>
                  </a:ext>
                </a:extLst>
              </a:tr>
              <a:tr h="182880">
                <a:tc>
                  <a:txBody>
                    <a:bodyPr/>
                    <a:lstStyle/>
                    <a:p>
                      <a:pPr algn="ctr"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err="1">
                          <a:effectLst/>
                        </a:rPr>
                        <a:t>booleanzed</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321864"/>
                  </a:ext>
                </a:extLst>
              </a:tr>
              <a:tr h="182880">
                <a:tc>
                  <a:txBody>
                    <a:bodyPr/>
                    <a:lstStyle/>
                    <a:p>
                      <a:pPr algn="ctr" fontAlgn="b"/>
                      <a:r>
                        <a:rPr lang="en-US" sz="2000" u="none" strike="noStrike" dirty="0">
                          <a:effectLst/>
                        </a:rPr>
                        <a:t>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dirty="0">
                          <a:effectLst/>
                        </a:rPr>
                        <a:t>categorized &lt;= 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2750653"/>
                  </a:ext>
                </a:extLst>
              </a:tr>
              <a:tr h="182880">
                <a:tc>
                  <a:txBody>
                    <a:bodyPr/>
                    <a:lstStyle/>
                    <a:p>
                      <a:pPr algn="ctr" fontAlgn="b"/>
                      <a:r>
                        <a:rPr lang="en-US" sz="2000" u="none" strike="noStrike" dirty="0">
                          <a:effectLst/>
                        </a:rPr>
                        <a:t>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orginal</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73958398"/>
                  </a:ext>
                </a:extLst>
              </a:tr>
            </a:tbl>
          </a:graphicData>
        </a:graphic>
      </p:graphicFrame>
    </p:spTree>
    <p:extLst>
      <p:ext uri="{BB962C8B-B14F-4D97-AF65-F5344CB8AC3E}">
        <p14:creationId xmlns:p14="http://schemas.microsoft.com/office/powerpoint/2010/main" val="739755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target Ged</a:t>
            </a:r>
          </a:p>
          <a:p>
            <a:endParaRPr lang="en-US" dirty="0"/>
          </a:p>
        </p:txBody>
      </p:sp>
      <p:graphicFrame>
        <p:nvGraphicFramePr>
          <p:cNvPr id="2" name="Table 1">
            <a:extLst>
              <a:ext uri="{FF2B5EF4-FFF2-40B4-BE49-F238E27FC236}">
                <a16:creationId xmlns:a16="http://schemas.microsoft.com/office/drawing/2014/main" id="{DFABC5B7-2087-4A23-B95A-75357706096F}"/>
              </a:ext>
            </a:extLst>
          </p:cNvPr>
          <p:cNvGraphicFramePr>
            <a:graphicFrameLocks noGrp="1"/>
          </p:cNvGraphicFramePr>
          <p:nvPr>
            <p:extLst>
              <p:ext uri="{D42A27DB-BD31-4B8C-83A1-F6EECF244321}">
                <p14:modId xmlns:p14="http://schemas.microsoft.com/office/powerpoint/2010/main" val="596963694"/>
              </p:ext>
            </p:extLst>
          </p:nvPr>
        </p:nvGraphicFramePr>
        <p:xfrm>
          <a:off x="74428" y="1051560"/>
          <a:ext cx="11961626" cy="3383280"/>
        </p:xfrm>
        <a:graphic>
          <a:graphicData uri="http://schemas.openxmlformats.org/drawingml/2006/table">
            <a:tbl>
              <a:tblPr>
                <a:tableStyleId>{5C22544A-7EE6-4342-B048-85BDC9FD1C3A}</a:tableStyleId>
              </a:tblPr>
              <a:tblGrid>
                <a:gridCol w="2638281">
                  <a:extLst>
                    <a:ext uri="{9D8B030D-6E8A-4147-A177-3AD203B41FA5}">
                      <a16:colId xmlns:a16="http://schemas.microsoft.com/office/drawing/2014/main" val="1589041995"/>
                    </a:ext>
                  </a:extLst>
                </a:gridCol>
                <a:gridCol w="1765947">
                  <a:extLst>
                    <a:ext uri="{9D8B030D-6E8A-4147-A177-3AD203B41FA5}">
                      <a16:colId xmlns:a16="http://schemas.microsoft.com/office/drawing/2014/main" val="1934283199"/>
                    </a:ext>
                  </a:extLst>
                </a:gridCol>
                <a:gridCol w="1021270">
                  <a:extLst>
                    <a:ext uri="{9D8B030D-6E8A-4147-A177-3AD203B41FA5}">
                      <a16:colId xmlns:a16="http://schemas.microsoft.com/office/drawing/2014/main" val="3309851674"/>
                    </a:ext>
                  </a:extLst>
                </a:gridCol>
                <a:gridCol w="817016">
                  <a:extLst>
                    <a:ext uri="{9D8B030D-6E8A-4147-A177-3AD203B41FA5}">
                      <a16:colId xmlns:a16="http://schemas.microsoft.com/office/drawing/2014/main" val="63930156"/>
                    </a:ext>
                  </a:extLst>
                </a:gridCol>
                <a:gridCol w="817016">
                  <a:extLst>
                    <a:ext uri="{9D8B030D-6E8A-4147-A177-3AD203B41FA5}">
                      <a16:colId xmlns:a16="http://schemas.microsoft.com/office/drawing/2014/main" val="1855585860"/>
                    </a:ext>
                  </a:extLst>
                </a:gridCol>
                <a:gridCol w="817016">
                  <a:extLst>
                    <a:ext uri="{9D8B030D-6E8A-4147-A177-3AD203B41FA5}">
                      <a16:colId xmlns:a16="http://schemas.microsoft.com/office/drawing/2014/main" val="1735861640"/>
                    </a:ext>
                  </a:extLst>
                </a:gridCol>
                <a:gridCol w="817016">
                  <a:extLst>
                    <a:ext uri="{9D8B030D-6E8A-4147-A177-3AD203B41FA5}">
                      <a16:colId xmlns:a16="http://schemas.microsoft.com/office/drawing/2014/main" val="3603307572"/>
                    </a:ext>
                  </a:extLst>
                </a:gridCol>
                <a:gridCol w="817016">
                  <a:extLst>
                    <a:ext uri="{9D8B030D-6E8A-4147-A177-3AD203B41FA5}">
                      <a16:colId xmlns:a16="http://schemas.microsoft.com/office/drawing/2014/main" val="808878503"/>
                    </a:ext>
                  </a:extLst>
                </a:gridCol>
                <a:gridCol w="817016">
                  <a:extLst>
                    <a:ext uri="{9D8B030D-6E8A-4147-A177-3AD203B41FA5}">
                      <a16:colId xmlns:a16="http://schemas.microsoft.com/office/drawing/2014/main" val="3133253615"/>
                    </a:ext>
                  </a:extLst>
                </a:gridCol>
                <a:gridCol w="817016">
                  <a:extLst>
                    <a:ext uri="{9D8B030D-6E8A-4147-A177-3AD203B41FA5}">
                      <a16:colId xmlns:a16="http://schemas.microsoft.com/office/drawing/2014/main" val="2663634702"/>
                    </a:ext>
                  </a:extLst>
                </a:gridCol>
                <a:gridCol w="817016">
                  <a:extLst>
                    <a:ext uri="{9D8B030D-6E8A-4147-A177-3AD203B41FA5}">
                      <a16:colId xmlns:a16="http://schemas.microsoft.com/office/drawing/2014/main" val="4165552578"/>
                    </a:ext>
                  </a:extLst>
                </a:gridCol>
              </a:tblGrid>
              <a:tr h="182880">
                <a:tc>
                  <a:txBody>
                    <a:bodyPr/>
                    <a:lstStyle/>
                    <a:p>
                      <a:pPr algn="ctr" fontAlgn="b"/>
                      <a:r>
                        <a:rPr lang="en-US" sz="1800" u="none" strike="noStrike" dirty="0">
                          <a:effectLst/>
                        </a:rPr>
                        <a:t>Ged</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F1 for set 1</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800" u="none" strike="noStrike" dirty="0">
                          <a:effectLst/>
                        </a:rPr>
                        <a:t>F1 for set 2</a:t>
                      </a:r>
                      <a:endParaRPr lang="en-US"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ctr" fontAlgn="b"/>
                      <a:r>
                        <a:rPr lang="en-US" sz="1800" u="none" strike="noStrike" dirty="0">
                          <a:effectLst/>
                        </a:rPr>
                        <a:t>F1 for set 3</a:t>
                      </a:r>
                      <a:endParaRPr lang="en-US"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ctr" fontAlgn="b"/>
                      <a:r>
                        <a:rPr lang="en-US" sz="1800" u="none" strike="noStrike" dirty="0">
                          <a:effectLst/>
                        </a:rPr>
                        <a:t>F1 for set 4</a:t>
                      </a:r>
                      <a:endParaRPr lang="en-US"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ctr" fontAlgn="b"/>
                      <a:r>
                        <a:rPr lang="en-US" sz="1800" u="none" strike="noStrike" dirty="0">
                          <a:effectLst/>
                        </a:rPr>
                        <a:t>F1 for set 5</a:t>
                      </a:r>
                      <a:endParaRPr lang="en-US"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3202847855"/>
                  </a:ext>
                </a:extLst>
              </a:tr>
              <a:tr h="182880">
                <a:tc>
                  <a:txBody>
                    <a:bodyPr/>
                    <a:lstStyle/>
                    <a:p>
                      <a:pPr algn="ctr" fontAlgn="b"/>
                      <a:r>
                        <a:rPr lang="en-US" sz="1800" u="none" strike="noStrike" dirty="0">
                          <a:effectLst/>
                        </a:rPr>
                        <a:t>Model</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Test</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2198302"/>
                  </a:ext>
                </a:extLst>
              </a:tr>
              <a:tr h="182880">
                <a:tc>
                  <a:txBody>
                    <a:bodyPr/>
                    <a:lstStyle/>
                    <a:p>
                      <a:pPr algn="l" fontAlgn="b"/>
                      <a:r>
                        <a:rPr lang="en-US" sz="1800" u="none" strike="noStrike" dirty="0" err="1">
                          <a:effectLst/>
                        </a:rPr>
                        <a:t>LogisticRegression</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0.693</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0.659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0.707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0.448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0.447</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60783499"/>
                  </a:ext>
                </a:extLst>
              </a:tr>
              <a:tr h="182880">
                <a:tc>
                  <a:txBody>
                    <a:bodyPr/>
                    <a:lstStyle/>
                    <a:p>
                      <a:pPr algn="l" fontAlgn="b"/>
                      <a:r>
                        <a:rPr lang="en-US" sz="1800" u="none" strike="noStrike">
                          <a:effectLst/>
                        </a:rPr>
                        <a:t>SVC</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0.75</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0.701</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0.616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0.586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0.809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0.722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0.809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0.722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0.509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0.484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415559"/>
                  </a:ext>
                </a:extLst>
              </a:tr>
              <a:tr h="182880">
                <a:tc>
                  <a:txBody>
                    <a:bodyPr/>
                    <a:lstStyle/>
                    <a:p>
                      <a:pPr algn="l" fontAlgn="b"/>
                      <a:r>
                        <a:rPr lang="en-US" sz="1800" u="none" strike="noStrike">
                          <a:effectLst/>
                        </a:rPr>
                        <a:t>GaussianNB</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0.694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0.66</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0.669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0.636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0.636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0.561</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8399790"/>
                  </a:ext>
                </a:extLst>
              </a:tr>
              <a:tr h="182880">
                <a:tc>
                  <a:txBody>
                    <a:bodyPr/>
                    <a:lstStyle/>
                    <a:p>
                      <a:pPr algn="l" fontAlgn="b"/>
                      <a:r>
                        <a:rPr lang="en-US" sz="1800" u="none" strike="noStrike">
                          <a:effectLst/>
                        </a:rPr>
                        <a:t>MultinomialNB</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0.514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0.533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0.629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0.654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0.569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0.569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8353306"/>
                  </a:ext>
                </a:extLst>
              </a:tr>
              <a:tr h="182880">
                <a:tc>
                  <a:txBody>
                    <a:bodyPr/>
                    <a:lstStyle/>
                    <a:p>
                      <a:pPr algn="l" fontAlgn="b"/>
                      <a:r>
                        <a:rPr lang="en-US" sz="1800" u="none" strike="noStrike">
                          <a:effectLst/>
                        </a:rPr>
                        <a:t>SGDClassifier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0.518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0.478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0.726</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0.705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0.705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0.159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0.16</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49679390"/>
                  </a:ext>
                </a:extLst>
              </a:tr>
              <a:tr h="182880">
                <a:tc>
                  <a:txBody>
                    <a:bodyPr/>
                    <a:lstStyle/>
                    <a:p>
                      <a:pPr algn="l" fontAlgn="b"/>
                      <a:r>
                        <a:rPr lang="en-US" sz="1800" u="none" strike="noStrike">
                          <a:effectLst/>
                        </a:rPr>
                        <a:t>KNeighborsClassifier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0.828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0.826</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0.822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0.712</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0.673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0.518</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3527892"/>
                  </a:ext>
                </a:extLst>
              </a:tr>
              <a:tr h="182880">
                <a:tc>
                  <a:txBody>
                    <a:bodyPr/>
                    <a:lstStyle/>
                    <a:p>
                      <a:pPr algn="l" fontAlgn="b"/>
                      <a:r>
                        <a:rPr lang="en-US" sz="1800" u="none" strike="noStrike">
                          <a:effectLst/>
                        </a:rPr>
                        <a:t>DecisionTreeClassifier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0.892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0.768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0.957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0.841</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0.914</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0.792</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0.914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0.792</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0" u="none" strike="noStrike" dirty="0">
                          <a:effectLst/>
                        </a:rPr>
                        <a:t>0.748</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8705348"/>
                  </a:ext>
                </a:extLst>
              </a:tr>
              <a:tr h="182880">
                <a:tc>
                  <a:txBody>
                    <a:bodyPr/>
                    <a:lstStyle/>
                    <a:p>
                      <a:pPr algn="l" fontAlgn="b"/>
                      <a:r>
                        <a:rPr lang="en-US" sz="1800" b="1" u="none" strike="noStrike" dirty="0" err="1">
                          <a:effectLst/>
                        </a:rPr>
                        <a:t>RandomForestClassifier</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0.898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0.802</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0.958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0.833</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0.917</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0.798</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0.917</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0.798</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0.821</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42757761"/>
                  </a:ext>
                </a:extLst>
              </a:tr>
              <a:tr h="182880">
                <a:tc>
                  <a:txBody>
                    <a:bodyPr/>
                    <a:lstStyle/>
                    <a:p>
                      <a:pPr algn="l" fontAlgn="b"/>
                      <a:r>
                        <a:rPr lang="en-US" sz="1800" u="none" strike="noStrike">
                          <a:effectLst/>
                        </a:rPr>
                        <a:t>GradientBoostingClassifier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0.761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0.703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0.851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0.772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0.728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0.788</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0.728</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0.925</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0.784</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6082425"/>
                  </a:ext>
                </a:extLst>
              </a:tr>
              <a:tr h="182880">
                <a:tc>
                  <a:txBody>
                    <a:bodyPr/>
                    <a:lstStyle/>
                    <a:p>
                      <a:pPr algn="l" fontAlgn="b"/>
                      <a:r>
                        <a:rPr lang="en-US" sz="1800" u="none" strike="noStrike">
                          <a:effectLst/>
                        </a:rPr>
                        <a:t>LGBMClassifier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0.889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0.796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0.959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0.802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0.893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0.893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0.785</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0.809</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15734483"/>
                  </a:ext>
                </a:extLst>
              </a:tr>
            </a:tbl>
          </a:graphicData>
        </a:graphic>
      </p:graphicFrame>
    </p:spTree>
    <p:extLst>
      <p:ext uri="{BB962C8B-B14F-4D97-AF65-F5344CB8AC3E}">
        <p14:creationId xmlns:p14="http://schemas.microsoft.com/office/powerpoint/2010/main" val="253611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p:txBody>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838200" y="1500310"/>
            <a:ext cx="10515600" cy="4351338"/>
          </a:xfrm>
        </p:spPr>
        <p:txBody>
          <a:bodyPr/>
          <a:lstStyle/>
          <a:p>
            <a:r>
              <a:rPr lang="en-US" dirty="0"/>
              <a:t>Automate streaming: Kafka with Docker</a:t>
            </a:r>
          </a:p>
        </p:txBody>
      </p:sp>
      <p:pic>
        <p:nvPicPr>
          <p:cNvPr id="4" name="Picture 3">
            <a:extLst>
              <a:ext uri="{FF2B5EF4-FFF2-40B4-BE49-F238E27FC236}">
                <a16:creationId xmlns:a16="http://schemas.microsoft.com/office/drawing/2014/main" id="{C90DA267-D994-41DD-AEDD-727D22FBF793}"/>
              </a:ext>
            </a:extLst>
          </p:cNvPr>
          <p:cNvPicPr>
            <a:picLocks noChangeAspect="1"/>
          </p:cNvPicPr>
          <p:nvPr/>
        </p:nvPicPr>
        <p:blipFill>
          <a:blip r:embed="rId2"/>
          <a:stretch>
            <a:fillRect/>
          </a:stretch>
        </p:blipFill>
        <p:spPr>
          <a:xfrm>
            <a:off x="1547446" y="1819214"/>
            <a:ext cx="7744291" cy="4894262"/>
          </a:xfrm>
          <a:prstGeom prst="rect">
            <a:avLst/>
          </a:prstGeom>
        </p:spPr>
      </p:pic>
    </p:spTree>
    <p:extLst>
      <p:ext uri="{BB962C8B-B14F-4D97-AF65-F5344CB8AC3E}">
        <p14:creationId xmlns:p14="http://schemas.microsoft.com/office/powerpoint/2010/main" val="18804005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target </a:t>
            </a:r>
            <a:r>
              <a:rPr lang="en-US" dirty="0" err="1"/>
              <a:t>Acled</a:t>
            </a:r>
            <a:endParaRPr lang="en-US" dirty="0"/>
          </a:p>
        </p:txBody>
      </p:sp>
      <p:graphicFrame>
        <p:nvGraphicFramePr>
          <p:cNvPr id="2" name="Table 1">
            <a:extLst>
              <a:ext uri="{FF2B5EF4-FFF2-40B4-BE49-F238E27FC236}">
                <a16:creationId xmlns:a16="http://schemas.microsoft.com/office/drawing/2014/main" id="{1DD78025-3406-4385-A00E-A838BD47727D}"/>
              </a:ext>
            </a:extLst>
          </p:cNvPr>
          <p:cNvGraphicFramePr>
            <a:graphicFrameLocks noGrp="1"/>
          </p:cNvGraphicFramePr>
          <p:nvPr>
            <p:extLst>
              <p:ext uri="{D42A27DB-BD31-4B8C-83A1-F6EECF244321}">
                <p14:modId xmlns:p14="http://schemas.microsoft.com/office/powerpoint/2010/main" val="184554477"/>
              </p:ext>
            </p:extLst>
          </p:nvPr>
        </p:nvGraphicFramePr>
        <p:xfrm>
          <a:off x="189832" y="979521"/>
          <a:ext cx="11812333" cy="3392587"/>
        </p:xfrm>
        <a:graphic>
          <a:graphicData uri="http://schemas.openxmlformats.org/drawingml/2006/table">
            <a:tbl>
              <a:tblPr>
                <a:tableStyleId>{5C22544A-7EE6-4342-B048-85BDC9FD1C3A}</a:tableStyleId>
              </a:tblPr>
              <a:tblGrid>
                <a:gridCol w="2605352">
                  <a:extLst>
                    <a:ext uri="{9D8B030D-6E8A-4147-A177-3AD203B41FA5}">
                      <a16:colId xmlns:a16="http://schemas.microsoft.com/office/drawing/2014/main" val="3717121715"/>
                    </a:ext>
                  </a:extLst>
                </a:gridCol>
                <a:gridCol w="1743906">
                  <a:extLst>
                    <a:ext uri="{9D8B030D-6E8A-4147-A177-3AD203B41FA5}">
                      <a16:colId xmlns:a16="http://schemas.microsoft.com/office/drawing/2014/main" val="2595298207"/>
                    </a:ext>
                  </a:extLst>
                </a:gridCol>
                <a:gridCol w="1008523">
                  <a:extLst>
                    <a:ext uri="{9D8B030D-6E8A-4147-A177-3AD203B41FA5}">
                      <a16:colId xmlns:a16="http://schemas.microsoft.com/office/drawing/2014/main" val="2095435913"/>
                    </a:ext>
                  </a:extLst>
                </a:gridCol>
                <a:gridCol w="806819">
                  <a:extLst>
                    <a:ext uri="{9D8B030D-6E8A-4147-A177-3AD203B41FA5}">
                      <a16:colId xmlns:a16="http://schemas.microsoft.com/office/drawing/2014/main" val="3577581948"/>
                    </a:ext>
                  </a:extLst>
                </a:gridCol>
                <a:gridCol w="806819">
                  <a:extLst>
                    <a:ext uri="{9D8B030D-6E8A-4147-A177-3AD203B41FA5}">
                      <a16:colId xmlns:a16="http://schemas.microsoft.com/office/drawing/2014/main" val="3182586146"/>
                    </a:ext>
                  </a:extLst>
                </a:gridCol>
                <a:gridCol w="806819">
                  <a:extLst>
                    <a:ext uri="{9D8B030D-6E8A-4147-A177-3AD203B41FA5}">
                      <a16:colId xmlns:a16="http://schemas.microsoft.com/office/drawing/2014/main" val="3645245635"/>
                    </a:ext>
                  </a:extLst>
                </a:gridCol>
                <a:gridCol w="806819">
                  <a:extLst>
                    <a:ext uri="{9D8B030D-6E8A-4147-A177-3AD203B41FA5}">
                      <a16:colId xmlns:a16="http://schemas.microsoft.com/office/drawing/2014/main" val="48247006"/>
                    </a:ext>
                  </a:extLst>
                </a:gridCol>
                <a:gridCol w="806819">
                  <a:extLst>
                    <a:ext uri="{9D8B030D-6E8A-4147-A177-3AD203B41FA5}">
                      <a16:colId xmlns:a16="http://schemas.microsoft.com/office/drawing/2014/main" val="808732937"/>
                    </a:ext>
                  </a:extLst>
                </a:gridCol>
                <a:gridCol w="806819">
                  <a:extLst>
                    <a:ext uri="{9D8B030D-6E8A-4147-A177-3AD203B41FA5}">
                      <a16:colId xmlns:a16="http://schemas.microsoft.com/office/drawing/2014/main" val="3211193727"/>
                    </a:ext>
                  </a:extLst>
                </a:gridCol>
                <a:gridCol w="806819">
                  <a:extLst>
                    <a:ext uri="{9D8B030D-6E8A-4147-A177-3AD203B41FA5}">
                      <a16:colId xmlns:a16="http://schemas.microsoft.com/office/drawing/2014/main" val="2504060292"/>
                    </a:ext>
                  </a:extLst>
                </a:gridCol>
                <a:gridCol w="806819">
                  <a:extLst>
                    <a:ext uri="{9D8B030D-6E8A-4147-A177-3AD203B41FA5}">
                      <a16:colId xmlns:a16="http://schemas.microsoft.com/office/drawing/2014/main" val="896783276"/>
                    </a:ext>
                  </a:extLst>
                </a:gridCol>
              </a:tblGrid>
              <a:tr h="182880">
                <a:tc>
                  <a:txBody>
                    <a:bodyPr/>
                    <a:lstStyle/>
                    <a:p>
                      <a:pPr algn="ctr" fontAlgn="b"/>
                      <a:r>
                        <a:rPr lang="en-US" sz="1800" u="none" strike="noStrike">
                          <a:effectLst/>
                        </a:rPr>
                        <a:t>Acled</a:t>
                      </a:r>
                      <a:endParaRPr lang="en-US"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F1 for set 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US" sz="18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800" u="none" strike="noStrike">
                          <a:effectLst/>
                        </a:rPr>
                        <a:t>F1 for set 2</a:t>
                      </a:r>
                      <a:endParaRPr lang="en-US" sz="18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ctr" fontAlgn="b"/>
                      <a:r>
                        <a:rPr lang="en-US" sz="1800" u="none" strike="noStrike">
                          <a:effectLst/>
                        </a:rPr>
                        <a:t>F1 for set 3</a:t>
                      </a:r>
                      <a:endParaRPr lang="en-US" sz="18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ctr" fontAlgn="b"/>
                      <a:r>
                        <a:rPr lang="en-US" sz="1800" u="none" strike="noStrike">
                          <a:effectLst/>
                        </a:rPr>
                        <a:t>F1 for set 4</a:t>
                      </a:r>
                      <a:endParaRPr lang="en-US" sz="18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ctr" fontAlgn="b"/>
                      <a:r>
                        <a:rPr lang="en-US" sz="1800" u="none" strike="noStrike">
                          <a:effectLst/>
                        </a:rPr>
                        <a:t>F1 for set 5</a:t>
                      </a:r>
                      <a:endParaRPr lang="en-US" sz="18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2514567544"/>
                  </a:ext>
                </a:extLst>
              </a:tr>
              <a:tr h="182880">
                <a:tc>
                  <a:txBody>
                    <a:bodyPr/>
                    <a:lstStyle/>
                    <a:p>
                      <a:pPr algn="ctr" fontAlgn="b"/>
                      <a:r>
                        <a:rPr lang="en-US" sz="1800" u="none" strike="noStrike" dirty="0">
                          <a:effectLst/>
                        </a:rPr>
                        <a:t>Model</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Training</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Test</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03549605"/>
                  </a:ext>
                </a:extLst>
              </a:tr>
              <a:tr h="182880">
                <a:tc>
                  <a:txBody>
                    <a:bodyPr/>
                    <a:lstStyle/>
                    <a:p>
                      <a:pPr algn="l" fontAlgn="b"/>
                      <a:r>
                        <a:rPr lang="en-US" sz="1800" u="none" strike="noStrike" dirty="0" err="1">
                          <a:effectLst/>
                        </a:rPr>
                        <a:t>LogisticRegression</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0.752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0.701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0.792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0.737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0.806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0.738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0.248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0.254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9720405"/>
                  </a:ext>
                </a:extLst>
              </a:tr>
              <a:tr h="182880">
                <a:tc>
                  <a:txBody>
                    <a:bodyPr/>
                    <a:lstStyle/>
                    <a:p>
                      <a:pPr algn="l" fontAlgn="b"/>
                      <a:r>
                        <a:rPr lang="en-US" sz="1800" u="none" strike="noStrike" dirty="0">
                          <a:effectLst/>
                        </a:rPr>
                        <a:t>SVC</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0.838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0.769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0.847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0.843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0.798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0.845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0.802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0.621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0.595</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3149185"/>
                  </a:ext>
                </a:extLst>
              </a:tr>
              <a:tr h="182880">
                <a:tc>
                  <a:txBody>
                    <a:bodyPr/>
                    <a:lstStyle/>
                    <a:p>
                      <a:pPr algn="l" fontAlgn="b"/>
                      <a:r>
                        <a:rPr lang="en-US" sz="1800" u="none" strike="noStrike" dirty="0" err="1">
                          <a:effectLst/>
                        </a:rPr>
                        <a:t>GaussianNB</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0.777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0.752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0.758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0.581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48527435"/>
                  </a:ext>
                </a:extLst>
              </a:tr>
              <a:tr h="182880">
                <a:tc>
                  <a:txBody>
                    <a:bodyPr/>
                    <a:lstStyle/>
                    <a:p>
                      <a:pPr algn="l" fontAlgn="b"/>
                      <a:r>
                        <a:rPr lang="en-US" sz="1800" u="none" strike="noStrike" dirty="0" err="1">
                          <a:effectLst/>
                        </a:rPr>
                        <a:t>MultinomialNB</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0.705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0.695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0.719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0.692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0.727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0.665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2017724"/>
                  </a:ext>
                </a:extLst>
              </a:tr>
              <a:tr h="182880">
                <a:tc>
                  <a:txBody>
                    <a:bodyPr/>
                    <a:lstStyle/>
                    <a:p>
                      <a:pPr algn="l" fontAlgn="b"/>
                      <a:r>
                        <a:rPr lang="en-US" sz="1800" u="none" strike="noStrike" dirty="0" err="1">
                          <a:effectLst/>
                        </a:rPr>
                        <a:t>SGDClassifier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0.666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0.767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0.686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0.738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0.723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0.563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0.574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0.248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0.254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8185634"/>
                  </a:ext>
                </a:extLst>
              </a:tr>
              <a:tr h="182880">
                <a:tc>
                  <a:txBody>
                    <a:bodyPr/>
                    <a:lstStyle/>
                    <a:p>
                      <a:pPr algn="l" fontAlgn="b"/>
                      <a:r>
                        <a:rPr lang="en-US" sz="1800" u="none" strike="noStrike" dirty="0" err="1">
                          <a:effectLst/>
                        </a:rPr>
                        <a:t>KNeighborsClassifier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0.853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0.772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0.775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0.859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0.772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0.875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0.602</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1726985"/>
                  </a:ext>
                </a:extLst>
              </a:tr>
              <a:tr h="182880">
                <a:tc>
                  <a:txBody>
                    <a:bodyPr/>
                    <a:lstStyle/>
                    <a:p>
                      <a:pPr algn="l" fontAlgn="b"/>
                      <a:r>
                        <a:rPr lang="en-US" sz="1800" u="none" strike="noStrike" dirty="0" err="1">
                          <a:effectLst/>
                        </a:rPr>
                        <a:t>DecisionTreeClassifier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0.919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0.759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0.828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0.919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0.773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0.975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0.814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5972141"/>
                  </a:ext>
                </a:extLst>
              </a:tr>
              <a:tr h="182880">
                <a:tc>
                  <a:txBody>
                    <a:bodyPr/>
                    <a:lstStyle/>
                    <a:p>
                      <a:pPr algn="l" fontAlgn="b"/>
                      <a:r>
                        <a:rPr lang="en-US" sz="1800" b="1" u="none" strike="noStrike" dirty="0" err="1">
                          <a:effectLst/>
                        </a:rPr>
                        <a:t>RandomForestClassifier</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0.794</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0.981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0.846</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0.786</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0.976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0.813</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0.849</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8652760"/>
                  </a:ext>
                </a:extLst>
              </a:tr>
              <a:tr h="291247">
                <a:tc>
                  <a:txBody>
                    <a:bodyPr/>
                    <a:lstStyle/>
                    <a:p>
                      <a:pPr algn="l" fontAlgn="b"/>
                      <a:r>
                        <a:rPr lang="en-US" sz="1800" u="none" strike="noStrike" dirty="0" err="1">
                          <a:effectLst/>
                        </a:rPr>
                        <a:t>GradientBoostingClassifier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0.833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0.899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0.826</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0.821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0.868</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0.797</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0.914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0.835</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69799372"/>
                  </a:ext>
                </a:extLst>
              </a:tr>
              <a:tr h="105000">
                <a:tc>
                  <a:txBody>
                    <a:bodyPr/>
                    <a:lstStyle/>
                    <a:p>
                      <a:pPr algn="l" fontAlgn="b"/>
                      <a:r>
                        <a:rPr lang="en-US" sz="1800" u="none" strike="noStrike" dirty="0" err="1">
                          <a:effectLst/>
                        </a:rPr>
                        <a:t>LGBMClassifier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0.905</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0.787</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0.974</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0.829</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dirty="0">
                          <a:effectLst/>
                        </a:rPr>
                        <a:t>0.895</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0.941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0.802</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800" b="1" u="none" strike="noStrike" dirty="0">
                          <a:effectLst/>
                        </a:rPr>
                        <a:t>0.847</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3129981"/>
                  </a:ext>
                </a:extLst>
              </a:tr>
            </a:tbl>
          </a:graphicData>
        </a:graphic>
      </p:graphicFrame>
    </p:spTree>
    <p:extLst>
      <p:ext uri="{BB962C8B-B14F-4D97-AF65-F5344CB8AC3E}">
        <p14:creationId xmlns:p14="http://schemas.microsoft.com/office/powerpoint/2010/main" val="2358941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most original data(not categorized)</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selection(predict </a:t>
            </a:r>
            <a:r>
              <a:rPr lang="en-US" dirty="0" err="1"/>
              <a:t>acled</a:t>
            </a:r>
            <a:r>
              <a:rPr lang="en-US" dirty="0"/>
              <a:t>)</a:t>
            </a:r>
          </a:p>
          <a:p>
            <a:pPr lvl="3"/>
            <a:r>
              <a:rPr lang="en-US" dirty="0"/>
              <a:t>Feature importance analysis in Random Forest: Mean Decrease in Impurity (MDI)</a:t>
            </a:r>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9C6BCCEB-0364-401C-9DBA-0BB4D7087CE1}"/>
              </a:ext>
            </a:extLst>
          </p:cNvPr>
          <p:cNvPicPr>
            <a:picLocks noChangeAspect="1"/>
          </p:cNvPicPr>
          <p:nvPr/>
        </p:nvPicPr>
        <p:blipFill>
          <a:blip r:embed="rId3"/>
          <a:stretch>
            <a:fillRect/>
          </a:stretch>
        </p:blipFill>
        <p:spPr>
          <a:xfrm>
            <a:off x="-1" y="1225635"/>
            <a:ext cx="12192000" cy="5669608"/>
          </a:xfrm>
          <a:prstGeom prst="rect">
            <a:avLst/>
          </a:prstGeom>
        </p:spPr>
      </p:pic>
    </p:spTree>
    <p:extLst>
      <p:ext uri="{BB962C8B-B14F-4D97-AF65-F5344CB8AC3E}">
        <p14:creationId xmlns:p14="http://schemas.microsoft.com/office/powerpoint/2010/main" val="915648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most original data(not categorized)</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(predict </a:t>
            </a:r>
            <a:r>
              <a:rPr lang="en-US" dirty="0" err="1"/>
              <a:t>acled</a:t>
            </a:r>
            <a:r>
              <a:rPr lang="en-US" dirty="0"/>
              <a:t>)</a:t>
            </a:r>
          </a:p>
          <a:p>
            <a:pPr lvl="3"/>
            <a:r>
              <a:rPr lang="en-US" dirty="0"/>
              <a:t>Feature importance analysis in Random Forest: Permutation Importance</a:t>
            </a:r>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1F573323-A31E-47B2-8629-D933443AE84F}"/>
              </a:ext>
            </a:extLst>
          </p:cNvPr>
          <p:cNvPicPr>
            <a:picLocks noChangeAspect="1"/>
          </p:cNvPicPr>
          <p:nvPr/>
        </p:nvPicPr>
        <p:blipFill>
          <a:blip r:embed="rId3"/>
          <a:stretch>
            <a:fillRect/>
          </a:stretch>
        </p:blipFill>
        <p:spPr>
          <a:xfrm>
            <a:off x="-70338" y="1225635"/>
            <a:ext cx="12192000" cy="5669608"/>
          </a:xfrm>
          <a:prstGeom prst="rect">
            <a:avLst/>
          </a:prstGeom>
        </p:spPr>
      </p:pic>
    </p:spTree>
    <p:extLst>
      <p:ext uri="{BB962C8B-B14F-4D97-AF65-F5344CB8AC3E}">
        <p14:creationId xmlns:p14="http://schemas.microsoft.com/office/powerpoint/2010/main" val="2164889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most original data(not categorized)</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(predict </a:t>
            </a:r>
            <a:r>
              <a:rPr lang="en-US" dirty="0" err="1"/>
              <a:t>acled</a:t>
            </a:r>
            <a:r>
              <a:rPr lang="en-US" dirty="0"/>
              <a:t>)</a:t>
            </a:r>
          </a:p>
          <a:p>
            <a:pPr lvl="3"/>
            <a:r>
              <a:rPr lang="en-US" dirty="0"/>
              <a:t>Feature importance analysis in Random Forest: </a:t>
            </a:r>
            <a:r>
              <a:rPr lang="en-US" dirty="0" err="1"/>
              <a:t>shap</a:t>
            </a:r>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9BE6ABC8-E8DA-4294-84C1-A5C58076EBCB}"/>
              </a:ext>
            </a:extLst>
          </p:cNvPr>
          <p:cNvPicPr>
            <a:picLocks noChangeAspect="1"/>
          </p:cNvPicPr>
          <p:nvPr/>
        </p:nvPicPr>
        <p:blipFill>
          <a:blip r:embed="rId3"/>
          <a:stretch>
            <a:fillRect/>
          </a:stretch>
        </p:blipFill>
        <p:spPr>
          <a:xfrm>
            <a:off x="677824" y="1263946"/>
            <a:ext cx="9263617" cy="5372100"/>
          </a:xfrm>
          <a:prstGeom prst="rect">
            <a:avLst/>
          </a:prstGeom>
        </p:spPr>
      </p:pic>
    </p:spTree>
    <p:extLst>
      <p:ext uri="{BB962C8B-B14F-4D97-AF65-F5344CB8AC3E}">
        <p14:creationId xmlns:p14="http://schemas.microsoft.com/office/powerpoint/2010/main" val="3484487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most original data(not categorized)</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selection(predict </a:t>
            </a:r>
            <a:r>
              <a:rPr lang="en-US" dirty="0" err="1"/>
              <a:t>ged</a:t>
            </a:r>
            <a:r>
              <a:rPr lang="en-US" dirty="0"/>
              <a:t>)</a:t>
            </a:r>
          </a:p>
          <a:p>
            <a:pPr lvl="3"/>
            <a:r>
              <a:rPr lang="en-US" dirty="0"/>
              <a:t>Feature importance analysis in Random Forest: Mean Decrease in Impurity (MDI)</a:t>
            </a:r>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69650C06-6C02-4ABA-A5F0-D4AAC678A4E1}"/>
              </a:ext>
            </a:extLst>
          </p:cNvPr>
          <p:cNvPicPr>
            <a:picLocks noChangeAspect="1"/>
          </p:cNvPicPr>
          <p:nvPr/>
        </p:nvPicPr>
        <p:blipFill>
          <a:blip r:embed="rId3"/>
          <a:stretch>
            <a:fillRect/>
          </a:stretch>
        </p:blipFill>
        <p:spPr>
          <a:xfrm>
            <a:off x="-403744" y="1225635"/>
            <a:ext cx="12192000" cy="5669608"/>
          </a:xfrm>
          <a:prstGeom prst="rect">
            <a:avLst/>
          </a:prstGeom>
        </p:spPr>
      </p:pic>
    </p:spTree>
    <p:extLst>
      <p:ext uri="{BB962C8B-B14F-4D97-AF65-F5344CB8AC3E}">
        <p14:creationId xmlns:p14="http://schemas.microsoft.com/office/powerpoint/2010/main" val="3157083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most original data(not categorized)</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(predict </a:t>
            </a:r>
            <a:r>
              <a:rPr lang="en-US" dirty="0" err="1"/>
              <a:t>ged</a:t>
            </a:r>
            <a:r>
              <a:rPr lang="en-US" dirty="0"/>
              <a:t>)</a:t>
            </a:r>
          </a:p>
          <a:p>
            <a:pPr lvl="3"/>
            <a:r>
              <a:rPr lang="en-US" dirty="0"/>
              <a:t>Feature importance analysis in Random Forest: Permutation Importance</a:t>
            </a:r>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50D0010B-1651-416D-846E-75B7CF608B95}"/>
              </a:ext>
            </a:extLst>
          </p:cNvPr>
          <p:cNvPicPr>
            <a:picLocks noChangeAspect="1"/>
          </p:cNvPicPr>
          <p:nvPr/>
        </p:nvPicPr>
        <p:blipFill>
          <a:blip r:embed="rId3"/>
          <a:stretch>
            <a:fillRect/>
          </a:stretch>
        </p:blipFill>
        <p:spPr>
          <a:xfrm>
            <a:off x="21265" y="1225635"/>
            <a:ext cx="12192000" cy="5669608"/>
          </a:xfrm>
          <a:prstGeom prst="rect">
            <a:avLst/>
          </a:prstGeom>
        </p:spPr>
      </p:pic>
    </p:spTree>
    <p:extLst>
      <p:ext uri="{BB962C8B-B14F-4D97-AF65-F5344CB8AC3E}">
        <p14:creationId xmlns:p14="http://schemas.microsoft.com/office/powerpoint/2010/main" val="1948677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most original data(not categorized)</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(predict </a:t>
            </a:r>
            <a:r>
              <a:rPr lang="en-US" dirty="0" err="1"/>
              <a:t>ged</a:t>
            </a:r>
            <a:r>
              <a:rPr lang="en-US" dirty="0"/>
              <a:t>)</a:t>
            </a:r>
          </a:p>
          <a:p>
            <a:pPr lvl="3"/>
            <a:r>
              <a:rPr lang="en-US" dirty="0"/>
              <a:t>Feature importance analysis in Random Forest: </a:t>
            </a:r>
            <a:r>
              <a:rPr lang="en-US" dirty="0" err="1"/>
              <a:t>shap</a:t>
            </a:r>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2864FCB7-6EC6-4988-9BB1-DEC82D3CEE3F}"/>
              </a:ext>
            </a:extLst>
          </p:cNvPr>
          <p:cNvPicPr>
            <a:picLocks noChangeAspect="1"/>
          </p:cNvPicPr>
          <p:nvPr/>
        </p:nvPicPr>
        <p:blipFill>
          <a:blip r:embed="rId3"/>
          <a:stretch>
            <a:fillRect/>
          </a:stretch>
        </p:blipFill>
        <p:spPr>
          <a:xfrm>
            <a:off x="908537" y="1448686"/>
            <a:ext cx="9149863" cy="5372100"/>
          </a:xfrm>
          <a:prstGeom prst="rect">
            <a:avLst/>
          </a:prstGeom>
        </p:spPr>
      </p:pic>
    </p:spTree>
    <p:extLst>
      <p:ext uri="{BB962C8B-B14F-4D97-AF65-F5344CB8AC3E}">
        <p14:creationId xmlns:p14="http://schemas.microsoft.com/office/powerpoint/2010/main" val="2389941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categorized data</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a:t>
            </a:r>
            <a:r>
              <a:rPr lang="en-US" dirty="0" err="1"/>
              <a:t>acled</a:t>
            </a:r>
            <a:endParaRPr lang="en-US" dirty="0"/>
          </a:p>
          <a:p>
            <a:pPr lvl="3"/>
            <a:r>
              <a:rPr lang="en-US" dirty="0"/>
              <a:t>Feature importance analysis in Random Forest: Mean Decrease in Impurity (MDI)</a:t>
            </a:r>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3E980A7D-6CD8-41B2-97D6-9B61083E6233}"/>
              </a:ext>
            </a:extLst>
          </p:cNvPr>
          <p:cNvPicPr>
            <a:picLocks noChangeAspect="1"/>
          </p:cNvPicPr>
          <p:nvPr/>
        </p:nvPicPr>
        <p:blipFill>
          <a:blip r:embed="rId3"/>
          <a:stretch>
            <a:fillRect/>
          </a:stretch>
        </p:blipFill>
        <p:spPr>
          <a:xfrm>
            <a:off x="0" y="1225635"/>
            <a:ext cx="12192000" cy="5669608"/>
          </a:xfrm>
          <a:prstGeom prst="rect">
            <a:avLst/>
          </a:prstGeom>
        </p:spPr>
      </p:pic>
    </p:spTree>
    <p:extLst>
      <p:ext uri="{BB962C8B-B14F-4D97-AF65-F5344CB8AC3E}">
        <p14:creationId xmlns:p14="http://schemas.microsoft.com/office/powerpoint/2010/main" val="4283528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categorized data</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a:t>
            </a:r>
            <a:r>
              <a:rPr lang="en-US" dirty="0" err="1"/>
              <a:t>acled</a:t>
            </a:r>
            <a:endParaRPr lang="en-US" dirty="0"/>
          </a:p>
          <a:p>
            <a:pPr lvl="3"/>
            <a:r>
              <a:rPr lang="en-US" dirty="0"/>
              <a:t>Feature importance analysis in Random Forest: Permutation Importance</a:t>
            </a:r>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E150AE1C-FA8B-4997-AAD2-5B5615CC26B8}"/>
              </a:ext>
            </a:extLst>
          </p:cNvPr>
          <p:cNvPicPr>
            <a:picLocks noChangeAspect="1"/>
          </p:cNvPicPr>
          <p:nvPr/>
        </p:nvPicPr>
        <p:blipFill>
          <a:blip r:embed="rId3"/>
          <a:stretch>
            <a:fillRect/>
          </a:stretch>
        </p:blipFill>
        <p:spPr>
          <a:xfrm>
            <a:off x="-70338" y="1225635"/>
            <a:ext cx="12192000" cy="5669608"/>
          </a:xfrm>
          <a:prstGeom prst="rect">
            <a:avLst/>
          </a:prstGeom>
        </p:spPr>
      </p:pic>
    </p:spTree>
    <p:extLst>
      <p:ext uri="{BB962C8B-B14F-4D97-AF65-F5344CB8AC3E}">
        <p14:creationId xmlns:p14="http://schemas.microsoft.com/office/powerpoint/2010/main" val="1836794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categorized data</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a:t>
            </a:r>
            <a:r>
              <a:rPr lang="en-US" dirty="0" err="1"/>
              <a:t>acled</a:t>
            </a:r>
            <a:endParaRPr lang="en-US" dirty="0"/>
          </a:p>
          <a:p>
            <a:pPr lvl="3"/>
            <a:r>
              <a:rPr lang="en-US" dirty="0"/>
              <a:t>Feature importance analysis in Random Forest: </a:t>
            </a:r>
            <a:r>
              <a:rPr lang="en-US" dirty="0" err="1"/>
              <a:t>shap</a:t>
            </a:r>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E914A817-B506-4C85-9E80-61A396BA2EC6}"/>
              </a:ext>
            </a:extLst>
          </p:cNvPr>
          <p:cNvPicPr>
            <a:picLocks noChangeAspect="1"/>
          </p:cNvPicPr>
          <p:nvPr/>
        </p:nvPicPr>
        <p:blipFill>
          <a:blip r:embed="rId3"/>
          <a:stretch>
            <a:fillRect/>
          </a:stretch>
        </p:blipFill>
        <p:spPr>
          <a:xfrm>
            <a:off x="908538" y="1221414"/>
            <a:ext cx="9134586" cy="5372100"/>
          </a:xfrm>
          <a:prstGeom prst="rect">
            <a:avLst/>
          </a:prstGeom>
        </p:spPr>
      </p:pic>
    </p:spTree>
    <p:extLst>
      <p:ext uri="{BB962C8B-B14F-4D97-AF65-F5344CB8AC3E}">
        <p14:creationId xmlns:p14="http://schemas.microsoft.com/office/powerpoint/2010/main" val="1932577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p:txBody>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838200" y="1500310"/>
            <a:ext cx="10515600" cy="4351338"/>
          </a:xfrm>
        </p:spPr>
        <p:txBody>
          <a:bodyPr/>
          <a:lstStyle/>
          <a:p>
            <a:r>
              <a:rPr lang="en-US" dirty="0"/>
              <a:t>Data collection and storage: data warehouse</a:t>
            </a:r>
          </a:p>
        </p:txBody>
      </p:sp>
      <p:pic>
        <p:nvPicPr>
          <p:cNvPr id="5" name="Picture 4">
            <a:extLst>
              <a:ext uri="{FF2B5EF4-FFF2-40B4-BE49-F238E27FC236}">
                <a16:creationId xmlns:a16="http://schemas.microsoft.com/office/drawing/2014/main" id="{60734E61-1769-473B-B5D6-F619EF3A1106}"/>
              </a:ext>
            </a:extLst>
          </p:cNvPr>
          <p:cNvPicPr>
            <a:picLocks noChangeAspect="1"/>
          </p:cNvPicPr>
          <p:nvPr/>
        </p:nvPicPr>
        <p:blipFill>
          <a:blip r:embed="rId2"/>
          <a:stretch>
            <a:fillRect/>
          </a:stretch>
        </p:blipFill>
        <p:spPr>
          <a:xfrm>
            <a:off x="2239736" y="1608889"/>
            <a:ext cx="7114649" cy="5249111"/>
          </a:xfrm>
          <a:prstGeom prst="rect">
            <a:avLst/>
          </a:prstGeom>
        </p:spPr>
      </p:pic>
    </p:spTree>
    <p:extLst>
      <p:ext uri="{BB962C8B-B14F-4D97-AF65-F5344CB8AC3E}">
        <p14:creationId xmlns:p14="http://schemas.microsoft.com/office/powerpoint/2010/main" val="2580689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categorized data</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a:t>
            </a:r>
            <a:r>
              <a:rPr lang="en-US" dirty="0" err="1"/>
              <a:t>ged</a:t>
            </a:r>
            <a:endParaRPr lang="en-US" dirty="0"/>
          </a:p>
          <a:p>
            <a:pPr lvl="3"/>
            <a:r>
              <a:rPr lang="en-US" dirty="0"/>
              <a:t>Feature importance analysis in Random Forest: Mean Decrease in Impurity (MDI)</a:t>
            </a:r>
          </a:p>
          <a:p>
            <a:pPr marL="1371600" lvl="3" indent="0">
              <a:buNone/>
            </a:pPr>
            <a:endParaRPr lang="en-US" dirty="0"/>
          </a:p>
          <a:p>
            <a:pPr lvl="2"/>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192FCB8B-33D3-4977-AB4C-217275F5330B}"/>
              </a:ext>
            </a:extLst>
          </p:cNvPr>
          <p:cNvPicPr>
            <a:picLocks noChangeAspect="1"/>
          </p:cNvPicPr>
          <p:nvPr/>
        </p:nvPicPr>
        <p:blipFill>
          <a:blip r:embed="rId3"/>
          <a:stretch>
            <a:fillRect/>
          </a:stretch>
        </p:blipFill>
        <p:spPr>
          <a:xfrm>
            <a:off x="-70338" y="1225635"/>
            <a:ext cx="12192000" cy="5669608"/>
          </a:xfrm>
          <a:prstGeom prst="rect">
            <a:avLst/>
          </a:prstGeom>
        </p:spPr>
      </p:pic>
    </p:spTree>
    <p:extLst>
      <p:ext uri="{BB962C8B-B14F-4D97-AF65-F5344CB8AC3E}">
        <p14:creationId xmlns:p14="http://schemas.microsoft.com/office/powerpoint/2010/main" val="33875000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categorized data</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a:t>
            </a:r>
            <a:r>
              <a:rPr lang="en-US" dirty="0" err="1"/>
              <a:t>ged</a:t>
            </a:r>
            <a:endParaRPr lang="en-US" dirty="0"/>
          </a:p>
          <a:p>
            <a:pPr lvl="3"/>
            <a:r>
              <a:rPr lang="en-US" dirty="0"/>
              <a:t>Feature importance analysis in Random Forest: Permutation Importance</a:t>
            </a:r>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FBF0C754-DD6A-4F8F-A36A-64E1A498CE81}"/>
              </a:ext>
            </a:extLst>
          </p:cNvPr>
          <p:cNvPicPr>
            <a:picLocks noChangeAspect="1"/>
          </p:cNvPicPr>
          <p:nvPr/>
        </p:nvPicPr>
        <p:blipFill>
          <a:blip r:embed="rId3"/>
          <a:stretch>
            <a:fillRect/>
          </a:stretch>
        </p:blipFill>
        <p:spPr>
          <a:xfrm>
            <a:off x="-70338" y="1225635"/>
            <a:ext cx="12192000" cy="5669608"/>
          </a:xfrm>
          <a:prstGeom prst="rect">
            <a:avLst/>
          </a:prstGeom>
        </p:spPr>
      </p:pic>
    </p:spTree>
    <p:extLst>
      <p:ext uri="{BB962C8B-B14F-4D97-AF65-F5344CB8AC3E}">
        <p14:creationId xmlns:p14="http://schemas.microsoft.com/office/powerpoint/2010/main" val="1759282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Feature Selection: : categorized data</a:t>
            </a:r>
          </a:p>
        </p:txBody>
      </p:sp>
      <p:sp>
        <p:nvSpPr>
          <p:cNvPr id="5" name="Content Placeholder 2">
            <a:extLst>
              <a:ext uri="{FF2B5EF4-FFF2-40B4-BE49-F238E27FC236}">
                <a16:creationId xmlns:a16="http://schemas.microsoft.com/office/drawing/2014/main" id="{54CDD6FB-F76B-4B35-80CE-C3E18F485B99}"/>
              </a:ext>
            </a:extLst>
          </p:cNvPr>
          <p:cNvSpPr txBox="1">
            <a:spLocks/>
          </p:cNvSpPr>
          <p:nvPr/>
        </p:nvSpPr>
        <p:spPr>
          <a:xfrm>
            <a:off x="767862" y="625842"/>
            <a:ext cx="10515600" cy="61555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dirty="0"/>
              <a:t>Feature selection: </a:t>
            </a:r>
            <a:r>
              <a:rPr lang="en-US" dirty="0" err="1"/>
              <a:t>ged</a:t>
            </a:r>
            <a:endParaRPr lang="en-US" dirty="0"/>
          </a:p>
          <a:p>
            <a:pPr lvl="3"/>
            <a:r>
              <a:rPr lang="en-US" dirty="0"/>
              <a:t>Feature importance analysis in Random Forest: </a:t>
            </a:r>
            <a:r>
              <a:rPr lang="en-US" dirty="0" err="1"/>
              <a:t>shap</a:t>
            </a:r>
            <a:endParaRPr lang="en-US" dirty="0"/>
          </a:p>
          <a:p>
            <a:pPr lvl="2"/>
            <a:endParaRPr lang="en-US" dirty="0"/>
          </a:p>
          <a:p>
            <a:pPr lvl="2"/>
            <a:endParaRPr lang="en-US" dirty="0"/>
          </a:p>
          <a:p>
            <a:pPr lvl="2"/>
            <a:endParaRPr lang="en-US" dirty="0"/>
          </a:p>
          <a:p>
            <a:pPr lvl="2"/>
            <a:endParaRPr lang="en-US" dirty="0"/>
          </a:p>
          <a:p>
            <a:pPr marL="1371600" lvl="3"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66F22D52-CC0B-405C-A168-950141FF80D8}"/>
              </a:ext>
            </a:extLst>
          </p:cNvPr>
          <p:cNvPicPr>
            <a:picLocks noChangeAspect="1"/>
          </p:cNvPicPr>
          <p:nvPr/>
        </p:nvPicPr>
        <p:blipFill>
          <a:blip r:embed="rId3"/>
          <a:stretch>
            <a:fillRect/>
          </a:stretch>
        </p:blipFill>
        <p:spPr>
          <a:xfrm>
            <a:off x="1339923" y="1263944"/>
            <a:ext cx="8356969" cy="5372100"/>
          </a:xfrm>
          <a:prstGeom prst="rect">
            <a:avLst/>
          </a:prstGeom>
        </p:spPr>
      </p:pic>
    </p:spTree>
    <p:extLst>
      <p:ext uri="{BB962C8B-B14F-4D97-AF65-F5344CB8AC3E}">
        <p14:creationId xmlns:p14="http://schemas.microsoft.com/office/powerpoint/2010/main" val="2842666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5" y="138222"/>
            <a:ext cx="1942322" cy="438565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Feature Selection: importance summary</a:t>
            </a:r>
          </a:p>
        </p:txBody>
      </p:sp>
      <p:pic>
        <p:nvPicPr>
          <p:cNvPr id="6" name="Picture 5">
            <a:extLst>
              <a:ext uri="{FF2B5EF4-FFF2-40B4-BE49-F238E27FC236}">
                <a16:creationId xmlns:a16="http://schemas.microsoft.com/office/drawing/2014/main" id="{E3F45525-5FA6-4155-994F-F72A24B9EC59}"/>
              </a:ext>
            </a:extLst>
          </p:cNvPr>
          <p:cNvPicPr>
            <a:picLocks noChangeAspect="1"/>
          </p:cNvPicPr>
          <p:nvPr/>
        </p:nvPicPr>
        <p:blipFill>
          <a:blip r:embed="rId3"/>
          <a:stretch>
            <a:fillRect/>
          </a:stretch>
        </p:blipFill>
        <p:spPr>
          <a:xfrm>
            <a:off x="2250503" y="-124"/>
            <a:ext cx="9397292" cy="6858124"/>
          </a:xfrm>
          <a:prstGeom prst="rect">
            <a:avLst/>
          </a:prstGeom>
        </p:spPr>
      </p:pic>
    </p:spTree>
    <p:extLst>
      <p:ext uri="{BB962C8B-B14F-4D97-AF65-F5344CB8AC3E}">
        <p14:creationId xmlns:p14="http://schemas.microsoft.com/office/powerpoint/2010/main" val="33111153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Ged with selected features</a:t>
            </a:r>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err="1"/>
              <a:t>features_important</a:t>
            </a:r>
            <a:r>
              <a:rPr lang="en-US" dirty="0"/>
              <a:t> = ['</a:t>
            </a:r>
            <a:r>
              <a:rPr lang="en-US" dirty="0" err="1"/>
              <a:t>wdi_ny_gdp_mktp_cd</a:t>
            </a:r>
            <a:r>
              <a:rPr lang="en-US" dirty="0"/>
              <a:t>', 'fvp_population200', '</a:t>
            </a:r>
            <a:r>
              <a:rPr lang="en-US" dirty="0" err="1"/>
              <a:t>fvp_timeindep</a:t>
            </a:r>
            <a:r>
              <a:rPr lang="en-US" dirty="0"/>
              <a:t>', 'vdem_v2x_polyarchy', '</a:t>
            </a:r>
            <a:r>
              <a:rPr lang="en-US" dirty="0" err="1"/>
              <a:t>fvp_lngdpcap_nonoilrent</a:t>
            </a:r>
            <a:r>
              <a:rPr lang="en-US" dirty="0"/>
              <a:t>', '</a:t>
            </a:r>
            <a:r>
              <a:rPr lang="en-US" dirty="0" err="1"/>
              <a:t>fvp_timesincepreindepwar</a:t>
            </a:r>
            <a:r>
              <a:rPr lang="en-US" dirty="0"/>
              <a:t>’, '</a:t>
            </a:r>
            <a:r>
              <a:rPr lang="en-US" dirty="0" err="1"/>
              <a:t>acled_bins</a:t>
            </a:r>
            <a:r>
              <a:rPr lang="en-US" dirty="0"/>
              <a:t>', '</a:t>
            </a:r>
            <a:r>
              <a:rPr lang="en-US" dirty="0" err="1"/>
              <a:t>ged_bins</a:t>
            </a:r>
            <a:r>
              <a:rPr lang="en-US" dirty="0"/>
              <a:t>']</a:t>
            </a:r>
          </a:p>
          <a:p>
            <a:endParaRPr lang="en-US" dirty="0"/>
          </a:p>
          <a:p>
            <a:endParaRPr lang="en-US" dirty="0"/>
          </a:p>
        </p:txBody>
      </p:sp>
      <p:graphicFrame>
        <p:nvGraphicFramePr>
          <p:cNvPr id="6" name="Table 5">
            <a:extLst>
              <a:ext uri="{FF2B5EF4-FFF2-40B4-BE49-F238E27FC236}">
                <a16:creationId xmlns:a16="http://schemas.microsoft.com/office/drawing/2014/main" id="{4862E0B9-87F0-450C-B6B6-393B33959CBE}"/>
              </a:ext>
            </a:extLst>
          </p:cNvPr>
          <p:cNvGraphicFramePr>
            <a:graphicFrameLocks noGrp="1"/>
          </p:cNvGraphicFramePr>
          <p:nvPr>
            <p:extLst>
              <p:ext uri="{D42A27DB-BD31-4B8C-83A1-F6EECF244321}">
                <p14:modId xmlns:p14="http://schemas.microsoft.com/office/powerpoint/2010/main" val="3151271244"/>
              </p:ext>
            </p:extLst>
          </p:nvPr>
        </p:nvGraphicFramePr>
        <p:xfrm>
          <a:off x="412011" y="1627300"/>
          <a:ext cx="10603763" cy="3436620"/>
        </p:xfrm>
        <a:graphic>
          <a:graphicData uri="http://schemas.openxmlformats.org/drawingml/2006/table">
            <a:tbl>
              <a:tblPr>
                <a:tableStyleId>{5C22544A-7EE6-4342-B048-85BDC9FD1C3A}</a:tableStyleId>
              </a:tblPr>
              <a:tblGrid>
                <a:gridCol w="3066177">
                  <a:extLst>
                    <a:ext uri="{9D8B030D-6E8A-4147-A177-3AD203B41FA5}">
                      <a16:colId xmlns:a16="http://schemas.microsoft.com/office/drawing/2014/main" val="812080291"/>
                    </a:ext>
                  </a:extLst>
                </a:gridCol>
                <a:gridCol w="2897167">
                  <a:extLst>
                    <a:ext uri="{9D8B030D-6E8A-4147-A177-3AD203B41FA5}">
                      <a16:colId xmlns:a16="http://schemas.microsoft.com/office/drawing/2014/main" val="4128942721"/>
                    </a:ext>
                  </a:extLst>
                </a:gridCol>
                <a:gridCol w="962715">
                  <a:extLst>
                    <a:ext uri="{9D8B030D-6E8A-4147-A177-3AD203B41FA5}">
                      <a16:colId xmlns:a16="http://schemas.microsoft.com/office/drawing/2014/main" val="3014607289"/>
                    </a:ext>
                  </a:extLst>
                </a:gridCol>
                <a:gridCol w="1447733">
                  <a:extLst>
                    <a:ext uri="{9D8B030D-6E8A-4147-A177-3AD203B41FA5}">
                      <a16:colId xmlns:a16="http://schemas.microsoft.com/office/drawing/2014/main" val="1069569363"/>
                    </a:ext>
                  </a:extLst>
                </a:gridCol>
                <a:gridCol w="2229971">
                  <a:extLst>
                    <a:ext uri="{9D8B030D-6E8A-4147-A177-3AD203B41FA5}">
                      <a16:colId xmlns:a16="http://schemas.microsoft.com/office/drawing/2014/main" val="1890373686"/>
                    </a:ext>
                  </a:extLst>
                </a:gridCol>
              </a:tblGrid>
              <a:tr h="182880">
                <a:tc>
                  <a:txBody>
                    <a:bodyPr/>
                    <a:lstStyle/>
                    <a:p>
                      <a:pPr algn="l" fontAlgn="b"/>
                      <a:r>
                        <a:rPr lang="en-US" sz="2000" u="none" strike="noStrike" dirty="0" err="1">
                          <a:effectLst/>
                        </a:rPr>
                        <a:t>Acled</a:t>
                      </a:r>
                      <a:endParaRPr lang="en-US" sz="20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2000" u="none" strike="noStrike">
                          <a:effectLst/>
                        </a:rPr>
                        <a:t>F1 for set 3 with selected features</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l" fontAlgn="b"/>
                      <a:r>
                        <a:rPr lang="en-US" sz="2000" u="none" strike="noStrike">
                          <a:effectLst/>
                        </a:rPr>
                        <a:t>F1 for set 5 with selected features</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3166077506"/>
                  </a:ext>
                </a:extLst>
              </a:tr>
              <a:tr h="182880">
                <a:tc>
                  <a:txBody>
                    <a:bodyPr/>
                    <a:lstStyle/>
                    <a:p>
                      <a:pPr algn="l" fontAlgn="b"/>
                      <a:r>
                        <a:rPr lang="en-US" sz="2000" u="none" strike="noStrike" dirty="0">
                          <a:effectLst/>
                        </a:rPr>
                        <a:t>Model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7383802"/>
                  </a:ext>
                </a:extLst>
              </a:tr>
              <a:tr h="182880">
                <a:tc>
                  <a:txBody>
                    <a:bodyPr/>
                    <a:lstStyle/>
                    <a:p>
                      <a:pPr algn="l" fontAlgn="b"/>
                      <a:r>
                        <a:rPr lang="en-US" sz="2000" u="none" strike="noStrike">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0.248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0.254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80287218"/>
                  </a:ext>
                </a:extLst>
              </a:tr>
              <a:tr h="182880">
                <a:tc>
                  <a:txBody>
                    <a:bodyPr/>
                    <a:lstStyle/>
                    <a:p>
                      <a:pPr algn="l" fontAlgn="b"/>
                      <a:r>
                        <a:rPr lang="en-US" sz="2000" u="none" strike="noStrike" dirty="0">
                          <a:effectLst/>
                        </a:rPr>
                        <a:t>SVC</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0.622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0.595</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862348"/>
                  </a:ext>
                </a:extLst>
              </a:tr>
              <a:tr h="182880">
                <a:tc>
                  <a:txBody>
                    <a:bodyPr/>
                    <a:lstStyle/>
                    <a:p>
                      <a:pPr algn="l" fontAlgn="b"/>
                      <a:r>
                        <a:rPr lang="en-US" sz="2000" u="none" strike="noStrike">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0.581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0.540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55106216"/>
                  </a:ext>
                </a:extLst>
              </a:tr>
              <a:tr h="182880">
                <a:tc>
                  <a:txBody>
                    <a:bodyPr/>
                    <a:lstStyle/>
                    <a:p>
                      <a:pPr algn="l" fontAlgn="b"/>
                      <a:r>
                        <a:rPr lang="en-US" sz="2000" u="none" strike="noStrike" dirty="0" err="1">
                          <a:effectLst/>
                        </a:rPr>
                        <a:t>SGDClassifier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0.750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0.248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0.254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6545461"/>
                  </a:ext>
                </a:extLst>
              </a:tr>
              <a:tr h="182880">
                <a:tc>
                  <a:txBody>
                    <a:bodyPr/>
                    <a:lstStyle/>
                    <a:p>
                      <a:pPr algn="l" fontAlgn="b"/>
                      <a:r>
                        <a:rPr lang="en-US" sz="2000" u="none" strike="noStrike">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0.676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0.602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0152097"/>
                  </a:ext>
                </a:extLst>
              </a:tr>
              <a:tr h="182880">
                <a:tc>
                  <a:txBody>
                    <a:bodyPr/>
                    <a:lstStyle/>
                    <a:p>
                      <a:pPr algn="l" fontAlgn="b"/>
                      <a:r>
                        <a:rPr lang="en-US" sz="2000" u="none" strike="noStrike" dirty="0" err="1">
                          <a:effectLst/>
                        </a:rPr>
                        <a:t>DecisionTreeClassifier</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0.796</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0.738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1.000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0.812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4687801"/>
                  </a:ext>
                </a:extLst>
              </a:tr>
              <a:tr h="182880">
                <a:tc>
                  <a:txBody>
                    <a:bodyPr/>
                    <a:lstStyle/>
                    <a:p>
                      <a:pPr algn="l" fontAlgn="b"/>
                      <a:r>
                        <a:rPr lang="en-US" sz="2000" u="none" strike="noStrike">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1.000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0.824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53358325"/>
                  </a:ext>
                </a:extLst>
              </a:tr>
              <a:tr h="182880">
                <a:tc>
                  <a:txBody>
                    <a:bodyPr/>
                    <a:lstStyle/>
                    <a:p>
                      <a:pPr algn="l" fontAlgn="b"/>
                      <a:r>
                        <a:rPr lang="en-US" sz="2000" u="none" strike="noStrike">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0.785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0.736</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0.897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0.832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635300"/>
                  </a:ext>
                </a:extLst>
              </a:tr>
              <a:tr h="182880">
                <a:tc>
                  <a:txBody>
                    <a:bodyPr/>
                    <a:lstStyle/>
                    <a:p>
                      <a:pPr algn="l" fontAlgn="b"/>
                      <a:r>
                        <a:rPr lang="en-US" sz="2000" u="none" strike="noStrike">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0.729</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0.996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0.831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4422300"/>
                  </a:ext>
                </a:extLst>
              </a:tr>
            </a:tbl>
          </a:graphicData>
        </a:graphic>
      </p:graphicFrame>
      <p:sp>
        <p:nvSpPr>
          <p:cNvPr id="7" name="TextBox 6">
            <a:extLst>
              <a:ext uri="{FF2B5EF4-FFF2-40B4-BE49-F238E27FC236}">
                <a16:creationId xmlns:a16="http://schemas.microsoft.com/office/drawing/2014/main" id="{4D919C2C-F12B-4498-BBBE-E13C7AAB7C4C}"/>
              </a:ext>
            </a:extLst>
          </p:cNvPr>
          <p:cNvSpPr txBox="1"/>
          <p:nvPr/>
        </p:nvSpPr>
        <p:spPr>
          <a:xfrm>
            <a:off x="4742121" y="1343028"/>
            <a:ext cx="603050" cy="369332"/>
          </a:xfrm>
          <a:prstGeom prst="rect">
            <a:avLst/>
          </a:prstGeom>
          <a:noFill/>
        </p:spPr>
        <p:txBody>
          <a:bodyPr wrap="none" rtlCol="0">
            <a:spAutoFit/>
          </a:bodyPr>
          <a:lstStyle/>
          <a:p>
            <a:r>
              <a:rPr lang="en-US" dirty="0"/>
              <a:t>bool</a:t>
            </a:r>
          </a:p>
        </p:txBody>
      </p:sp>
      <p:sp>
        <p:nvSpPr>
          <p:cNvPr id="8" name="TextBox 7">
            <a:extLst>
              <a:ext uri="{FF2B5EF4-FFF2-40B4-BE49-F238E27FC236}">
                <a16:creationId xmlns:a16="http://schemas.microsoft.com/office/drawing/2014/main" id="{D44FCF75-8E50-4BFD-A1D0-AE7A4A5EFE58}"/>
              </a:ext>
            </a:extLst>
          </p:cNvPr>
          <p:cNvSpPr txBox="1"/>
          <p:nvPr/>
        </p:nvSpPr>
        <p:spPr>
          <a:xfrm>
            <a:off x="7836196" y="1300498"/>
            <a:ext cx="2890215" cy="369332"/>
          </a:xfrm>
          <a:prstGeom prst="rect">
            <a:avLst/>
          </a:prstGeom>
          <a:noFill/>
        </p:spPr>
        <p:txBody>
          <a:bodyPr wrap="none" rtlCol="0">
            <a:spAutoFit/>
          </a:bodyPr>
          <a:lstStyle/>
          <a:p>
            <a:r>
              <a:rPr lang="en-US" dirty="0"/>
              <a:t>Original, bool(</a:t>
            </a:r>
            <a:r>
              <a:rPr lang="en-US" dirty="0" err="1"/>
              <a:t>acled</a:t>
            </a:r>
            <a:r>
              <a:rPr lang="en-US" dirty="0"/>
              <a:t> and </a:t>
            </a:r>
            <a:r>
              <a:rPr lang="en-US" dirty="0" err="1"/>
              <a:t>ged</a:t>
            </a:r>
            <a:r>
              <a:rPr lang="en-US" dirty="0"/>
              <a:t>)</a:t>
            </a:r>
          </a:p>
        </p:txBody>
      </p:sp>
    </p:spTree>
    <p:extLst>
      <p:ext uri="{BB962C8B-B14F-4D97-AF65-F5344CB8AC3E}">
        <p14:creationId xmlns:p14="http://schemas.microsoft.com/office/powerpoint/2010/main" val="306993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Ged with selected features</a:t>
            </a:r>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err="1"/>
              <a:t>features_important</a:t>
            </a:r>
            <a:r>
              <a:rPr lang="en-US" dirty="0"/>
              <a:t> = ['</a:t>
            </a:r>
            <a:r>
              <a:rPr lang="en-US" dirty="0" err="1"/>
              <a:t>wdi_ny_gdp_mktp_cd</a:t>
            </a:r>
            <a:r>
              <a:rPr lang="en-US" dirty="0"/>
              <a:t>', 'fvp_population200', '</a:t>
            </a:r>
            <a:r>
              <a:rPr lang="en-US" dirty="0" err="1"/>
              <a:t>fvp_timeindep</a:t>
            </a:r>
            <a:r>
              <a:rPr lang="en-US" dirty="0"/>
              <a:t>', 'vdem_v2x_polyarchy', '</a:t>
            </a:r>
            <a:r>
              <a:rPr lang="en-US" dirty="0" err="1"/>
              <a:t>fvp_lngdpcap_nonoilrent</a:t>
            </a:r>
            <a:r>
              <a:rPr lang="en-US" dirty="0"/>
              <a:t>', '</a:t>
            </a:r>
            <a:r>
              <a:rPr lang="en-US" dirty="0" err="1"/>
              <a:t>fvp_timesincepreindepwar</a:t>
            </a:r>
            <a:r>
              <a:rPr lang="en-US" dirty="0"/>
              <a:t>’, '</a:t>
            </a:r>
            <a:r>
              <a:rPr lang="en-US" dirty="0" err="1"/>
              <a:t>acled_bins</a:t>
            </a:r>
            <a:r>
              <a:rPr lang="en-US" dirty="0"/>
              <a:t>', '</a:t>
            </a:r>
            <a:r>
              <a:rPr lang="en-US" dirty="0" err="1"/>
              <a:t>ged_bins</a:t>
            </a:r>
            <a:r>
              <a:rPr lang="en-US" dirty="0"/>
              <a:t>']</a:t>
            </a:r>
          </a:p>
          <a:p>
            <a:endParaRPr lang="en-US" dirty="0"/>
          </a:p>
          <a:p>
            <a:endParaRPr lang="en-US" dirty="0"/>
          </a:p>
        </p:txBody>
      </p:sp>
      <p:sp>
        <p:nvSpPr>
          <p:cNvPr id="7" name="TextBox 6">
            <a:extLst>
              <a:ext uri="{FF2B5EF4-FFF2-40B4-BE49-F238E27FC236}">
                <a16:creationId xmlns:a16="http://schemas.microsoft.com/office/drawing/2014/main" id="{4D919C2C-F12B-4498-BBBE-E13C7AAB7C4C}"/>
              </a:ext>
            </a:extLst>
          </p:cNvPr>
          <p:cNvSpPr txBox="1"/>
          <p:nvPr/>
        </p:nvSpPr>
        <p:spPr>
          <a:xfrm>
            <a:off x="4646428" y="1669830"/>
            <a:ext cx="603050" cy="369332"/>
          </a:xfrm>
          <a:prstGeom prst="rect">
            <a:avLst/>
          </a:prstGeom>
          <a:noFill/>
        </p:spPr>
        <p:txBody>
          <a:bodyPr wrap="none" rtlCol="0">
            <a:spAutoFit/>
          </a:bodyPr>
          <a:lstStyle/>
          <a:p>
            <a:r>
              <a:rPr lang="en-US" dirty="0"/>
              <a:t>bool</a:t>
            </a:r>
          </a:p>
        </p:txBody>
      </p:sp>
      <p:sp>
        <p:nvSpPr>
          <p:cNvPr id="8" name="TextBox 7">
            <a:extLst>
              <a:ext uri="{FF2B5EF4-FFF2-40B4-BE49-F238E27FC236}">
                <a16:creationId xmlns:a16="http://schemas.microsoft.com/office/drawing/2014/main" id="{D44FCF75-8E50-4BFD-A1D0-AE7A4A5EFE58}"/>
              </a:ext>
            </a:extLst>
          </p:cNvPr>
          <p:cNvSpPr txBox="1"/>
          <p:nvPr/>
        </p:nvSpPr>
        <p:spPr>
          <a:xfrm>
            <a:off x="7857461" y="1729135"/>
            <a:ext cx="2890215" cy="369332"/>
          </a:xfrm>
          <a:prstGeom prst="rect">
            <a:avLst/>
          </a:prstGeom>
          <a:noFill/>
        </p:spPr>
        <p:txBody>
          <a:bodyPr wrap="none" rtlCol="0">
            <a:spAutoFit/>
          </a:bodyPr>
          <a:lstStyle/>
          <a:p>
            <a:r>
              <a:rPr lang="en-US" dirty="0"/>
              <a:t>Original, bool(</a:t>
            </a:r>
            <a:r>
              <a:rPr lang="en-US" dirty="0" err="1"/>
              <a:t>acled</a:t>
            </a:r>
            <a:r>
              <a:rPr lang="en-US" dirty="0"/>
              <a:t> and </a:t>
            </a:r>
            <a:r>
              <a:rPr lang="en-US" dirty="0" err="1"/>
              <a:t>ged</a:t>
            </a:r>
            <a:r>
              <a:rPr lang="en-US" dirty="0"/>
              <a:t>)</a:t>
            </a:r>
          </a:p>
        </p:txBody>
      </p:sp>
      <p:graphicFrame>
        <p:nvGraphicFramePr>
          <p:cNvPr id="2" name="Table 1">
            <a:extLst>
              <a:ext uri="{FF2B5EF4-FFF2-40B4-BE49-F238E27FC236}">
                <a16:creationId xmlns:a16="http://schemas.microsoft.com/office/drawing/2014/main" id="{78B8B134-439D-44FE-8EB7-EA39F70E0ADE}"/>
              </a:ext>
            </a:extLst>
          </p:cNvPr>
          <p:cNvGraphicFramePr>
            <a:graphicFrameLocks noGrp="1"/>
          </p:cNvGraphicFramePr>
          <p:nvPr>
            <p:extLst>
              <p:ext uri="{D42A27DB-BD31-4B8C-83A1-F6EECF244321}">
                <p14:modId xmlns:p14="http://schemas.microsoft.com/office/powerpoint/2010/main" val="2406219478"/>
              </p:ext>
            </p:extLst>
          </p:nvPr>
        </p:nvGraphicFramePr>
        <p:xfrm>
          <a:off x="544202" y="2086168"/>
          <a:ext cx="11502485" cy="3436620"/>
        </p:xfrm>
        <a:graphic>
          <a:graphicData uri="http://schemas.openxmlformats.org/drawingml/2006/table">
            <a:tbl>
              <a:tblPr>
                <a:tableStyleId>{5C22544A-7EE6-4342-B048-85BDC9FD1C3A}</a:tableStyleId>
              </a:tblPr>
              <a:tblGrid>
                <a:gridCol w="2772982">
                  <a:extLst>
                    <a:ext uri="{9D8B030D-6E8A-4147-A177-3AD203B41FA5}">
                      <a16:colId xmlns:a16="http://schemas.microsoft.com/office/drawing/2014/main" val="569994841"/>
                    </a:ext>
                  </a:extLst>
                </a:gridCol>
                <a:gridCol w="1722242">
                  <a:extLst>
                    <a:ext uri="{9D8B030D-6E8A-4147-A177-3AD203B41FA5}">
                      <a16:colId xmlns:a16="http://schemas.microsoft.com/office/drawing/2014/main" val="3054291350"/>
                    </a:ext>
                  </a:extLst>
                </a:gridCol>
                <a:gridCol w="2254509">
                  <a:extLst>
                    <a:ext uri="{9D8B030D-6E8A-4147-A177-3AD203B41FA5}">
                      <a16:colId xmlns:a16="http://schemas.microsoft.com/office/drawing/2014/main" val="3994892346"/>
                    </a:ext>
                  </a:extLst>
                </a:gridCol>
                <a:gridCol w="2222205">
                  <a:extLst>
                    <a:ext uri="{9D8B030D-6E8A-4147-A177-3AD203B41FA5}">
                      <a16:colId xmlns:a16="http://schemas.microsoft.com/office/drawing/2014/main" val="3853521459"/>
                    </a:ext>
                  </a:extLst>
                </a:gridCol>
                <a:gridCol w="2530547">
                  <a:extLst>
                    <a:ext uri="{9D8B030D-6E8A-4147-A177-3AD203B41FA5}">
                      <a16:colId xmlns:a16="http://schemas.microsoft.com/office/drawing/2014/main" val="1999289885"/>
                    </a:ext>
                  </a:extLst>
                </a:gridCol>
              </a:tblGrid>
              <a:tr h="182880">
                <a:tc>
                  <a:txBody>
                    <a:bodyPr/>
                    <a:lstStyle/>
                    <a:p>
                      <a:pPr algn="l" fontAlgn="b"/>
                      <a:r>
                        <a:rPr lang="en-US" sz="2000" u="none" strike="noStrike" dirty="0">
                          <a:effectLst/>
                        </a:rPr>
                        <a:t>Ged</a:t>
                      </a:r>
                      <a:endParaRPr lang="en-US" sz="20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2000" u="none" strike="noStrike">
                          <a:effectLst/>
                        </a:rPr>
                        <a:t>F1 for set 3 with selected features</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l" fontAlgn="b"/>
                      <a:r>
                        <a:rPr lang="en-US" sz="2000" u="none" strike="noStrike">
                          <a:effectLst/>
                        </a:rPr>
                        <a:t>F1 for set 5 with selected features</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3550671306"/>
                  </a:ext>
                </a:extLst>
              </a:tr>
              <a:tr h="182880">
                <a:tc>
                  <a:txBody>
                    <a:bodyPr/>
                    <a:lstStyle/>
                    <a:p>
                      <a:pPr algn="l" fontAlgn="b"/>
                      <a:r>
                        <a:rPr lang="en-US" sz="2000" u="none" strike="noStrike" dirty="0">
                          <a:effectLst/>
                        </a:rPr>
                        <a:t>Model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3191284"/>
                  </a:ext>
                </a:extLst>
              </a:tr>
              <a:tr h="182880">
                <a:tc>
                  <a:txBody>
                    <a:bodyPr/>
                    <a:lstStyle/>
                    <a:p>
                      <a:pPr algn="l" fontAlgn="b"/>
                      <a:r>
                        <a:rPr lang="en-US" sz="2000" u="none" strike="noStrike">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0.678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0.641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0.447948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0.447154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34860752"/>
                  </a:ext>
                </a:extLst>
              </a:tr>
              <a:tr h="182880">
                <a:tc>
                  <a:txBody>
                    <a:bodyPr/>
                    <a:lstStyle/>
                    <a:p>
                      <a:pPr algn="l" fontAlgn="b"/>
                      <a:r>
                        <a:rPr lang="en-US" sz="2000" u="none" strike="noStrike">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0.758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0.690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0.509205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0.483621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73074708"/>
                  </a:ext>
                </a:extLst>
              </a:tr>
              <a:tr h="182880">
                <a:tc>
                  <a:txBody>
                    <a:bodyPr/>
                    <a:lstStyle/>
                    <a:p>
                      <a:pPr algn="l" fontAlgn="b"/>
                      <a:r>
                        <a:rPr lang="en-US" sz="2000" u="none" strike="noStrike">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0.695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0.652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0.547833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0.561246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5659758"/>
                  </a:ext>
                </a:extLst>
              </a:tr>
              <a:tr h="182880">
                <a:tc>
                  <a:txBody>
                    <a:bodyPr/>
                    <a:lstStyle/>
                    <a:p>
                      <a:pPr algn="l" fontAlgn="b"/>
                      <a:r>
                        <a:rPr lang="en-US" sz="2000" u="none" strike="noStrike">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0.496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0.508</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0.447948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0.447154</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41949612"/>
                  </a:ext>
                </a:extLst>
              </a:tr>
              <a:tr h="182880">
                <a:tc>
                  <a:txBody>
                    <a:bodyPr/>
                    <a:lstStyle/>
                    <a:p>
                      <a:pPr algn="l" fontAlgn="b"/>
                      <a:r>
                        <a:rPr lang="en-US" sz="2000" u="none" strike="noStrike">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0.691</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0.67359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0.518212</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3688765"/>
                  </a:ext>
                </a:extLst>
              </a:tr>
              <a:tr h="182880">
                <a:tc>
                  <a:txBody>
                    <a:bodyPr/>
                    <a:lstStyle/>
                    <a:p>
                      <a:pPr algn="l" fontAlgn="b"/>
                      <a:r>
                        <a:rPr lang="en-US" sz="2000" u="none" strike="noStrike">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0.702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0.774351</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73933891"/>
                  </a:ext>
                </a:extLst>
              </a:tr>
              <a:tr h="182880">
                <a:tc>
                  <a:txBody>
                    <a:bodyPr/>
                    <a:lstStyle/>
                    <a:p>
                      <a:pPr algn="l" fontAlgn="b"/>
                      <a:r>
                        <a:rPr lang="en-US" sz="2000" u="none" strike="noStrike">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0.702</a:t>
                      </a:r>
                      <a:endParaRPr lang="en-US" sz="20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0.998995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0.810163</a:t>
                      </a:r>
                      <a:endParaRPr lang="en-US" sz="20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5475552"/>
                  </a:ext>
                </a:extLst>
              </a:tr>
              <a:tr h="182880">
                <a:tc>
                  <a:txBody>
                    <a:bodyPr/>
                    <a:lstStyle/>
                    <a:p>
                      <a:pPr algn="l" fontAlgn="b"/>
                      <a:r>
                        <a:rPr lang="en-US" sz="2000" u="none" strike="noStrike">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0.700</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0.895551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0.75858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00712495"/>
                  </a:ext>
                </a:extLst>
              </a:tr>
              <a:tr h="182880">
                <a:tc>
                  <a:txBody>
                    <a:bodyPr/>
                    <a:lstStyle/>
                    <a:p>
                      <a:pPr algn="l" fontAlgn="b"/>
                      <a:r>
                        <a:rPr lang="en-US" sz="2000" u="none" strike="noStrike">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0.702</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0.796906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4905513"/>
                  </a:ext>
                </a:extLst>
              </a:tr>
            </a:tbl>
          </a:graphicData>
        </a:graphic>
      </p:graphicFrame>
    </p:spTree>
    <p:extLst>
      <p:ext uri="{BB962C8B-B14F-4D97-AF65-F5344CB8AC3E}">
        <p14:creationId xmlns:p14="http://schemas.microsoft.com/office/powerpoint/2010/main" val="3987915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Ged with selected features</a:t>
            </a:r>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err="1"/>
              <a:t>features_important</a:t>
            </a:r>
            <a:r>
              <a:rPr lang="en-US" dirty="0"/>
              <a:t> = ['</a:t>
            </a:r>
            <a:r>
              <a:rPr lang="en-US" dirty="0" err="1"/>
              <a:t>wdi_ny_gdp_mktp_cd</a:t>
            </a:r>
            <a:r>
              <a:rPr lang="en-US" dirty="0"/>
              <a:t>', 'fvp_population200', '</a:t>
            </a:r>
            <a:r>
              <a:rPr lang="en-US" dirty="0" err="1"/>
              <a:t>fvp_timeindep</a:t>
            </a:r>
            <a:r>
              <a:rPr lang="en-US" dirty="0"/>
              <a:t>', 'vdem_v2x_polyarchy', '</a:t>
            </a:r>
            <a:r>
              <a:rPr lang="en-US" dirty="0" err="1"/>
              <a:t>fvp_lngdpcap_nonoilrent</a:t>
            </a:r>
            <a:r>
              <a:rPr lang="en-US" dirty="0"/>
              <a:t>', '</a:t>
            </a:r>
            <a:r>
              <a:rPr lang="en-US" dirty="0" err="1"/>
              <a:t>fvp_timesincepreindepwar</a:t>
            </a:r>
            <a:r>
              <a:rPr lang="en-US" dirty="0"/>
              <a:t>’, '</a:t>
            </a:r>
            <a:r>
              <a:rPr lang="en-US" dirty="0" err="1"/>
              <a:t>acled_bins</a:t>
            </a:r>
            <a:r>
              <a:rPr lang="en-US" dirty="0"/>
              <a:t>', '</a:t>
            </a:r>
            <a:r>
              <a:rPr lang="en-US" dirty="0" err="1"/>
              <a:t>ged_bins</a:t>
            </a:r>
            <a:r>
              <a:rPr lang="en-US" dirty="0"/>
              <a:t>']</a:t>
            </a:r>
          </a:p>
          <a:p>
            <a:endParaRPr lang="en-US" dirty="0"/>
          </a:p>
          <a:p>
            <a:endParaRPr lang="en-US" dirty="0"/>
          </a:p>
        </p:txBody>
      </p:sp>
      <p:graphicFrame>
        <p:nvGraphicFramePr>
          <p:cNvPr id="6" name="Table 5">
            <a:extLst>
              <a:ext uri="{FF2B5EF4-FFF2-40B4-BE49-F238E27FC236}">
                <a16:creationId xmlns:a16="http://schemas.microsoft.com/office/drawing/2014/main" id="{D262ADE7-4D4F-4F57-9B45-6BB36CA830CB}"/>
              </a:ext>
            </a:extLst>
          </p:cNvPr>
          <p:cNvGraphicFramePr>
            <a:graphicFrameLocks noGrp="1"/>
          </p:cNvGraphicFramePr>
          <p:nvPr>
            <p:extLst>
              <p:ext uri="{D42A27DB-BD31-4B8C-83A1-F6EECF244321}">
                <p14:modId xmlns:p14="http://schemas.microsoft.com/office/powerpoint/2010/main" val="1519234495"/>
              </p:ext>
            </p:extLst>
          </p:nvPr>
        </p:nvGraphicFramePr>
        <p:xfrm>
          <a:off x="-66097" y="1118604"/>
          <a:ext cx="12192000" cy="4358640"/>
        </p:xfrm>
        <a:graphic>
          <a:graphicData uri="http://schemas.openxmlformats.org/drawingml/2006/table">
            <a:tbl>
              <a:tblPr>
                <a:tableStyleId>{5C22544A-7EE6-4342-B048-85BDC9FD1C3A}</a:tableStyleId>
              </a:tblPr>
              <a:tblGrid>
                <a:gridCol w="2934586">
                  <a:extLst>
                    <a:ext uri="{9D8B030D-6E8A-4147-A177-3AD203B41FA5}">
                      <a16:colId xmlns:a16="http://schemas.microsoft.com/office/drawing/2014/main" val="2320876390"/>
                    </a:ext>
                  </a:extLst>
                </a:gridCol>
                <a:gridCol w="956930">
                  <a:extLst>
                    <a:ext uri="{9D8B030D-6E8A-4147-A177-3AD203B41FA5}">
                      <a16:colId xmlns:a16="http://schemas.microsoft.com/office/drawing/2014/main" val="1694558392"/>
                    </a:ext>
                  </a:extLst>
                </a:gridCol>
                <a:gridCol w="723014">
                  <a:extLst>
                    <a:ext uri="{9D8B030D-6E8A-4147-A177-3AD203B41FA5}">
                      <a16:colId xmlns:a16="http://schemas.microsoft.com/office/drawing/2014/main" val="2401866967"/>
                    </a:ext>
                  </a:extLst>
                </a:gridCol>
                <a:gridCol w="603496">
                  <a:extLst>
                    <a:ext uri="{9D8B030D-6E8A-4147-A177-3AD203B41FA5}">
                      <a16:colId xmlns:a16="http://schemas.microsoft.com/office/drawing/2014/main" val="4002906278"/>
                    </a:ext>
                  </a:extLst>
                </a:gridCol>
                <a:gridCol w="374699">
                  <a:extLst>
                    <a:ext uri="{9D8B030D-6E8A-4147-A177-3AD203B41FA5}">
                      <a16:colId xmlns:a16="http://schemas.microsoft.com/office/drawing/2014/main" val="131686347"/>
                    </a:ext>
                  </a:extLst>
                </a:gridCol>
                <a:gridCol w="733647">
                  <a:extLst>
                    <a:ext uri="{9D8B030D-6E8A-4147-A177-3AD203B41FA5}">
                      <a16:colId xmlns:a16="http://schemas.microsoft.com/office/drawing/2014/main" val="940101955"/>
                    </a:ext>
                  </a:extLst>
                </a:gridCol>
                <a:gridCol w="884218">
                  <a:extLst>
                    <a:ext uri="{9D8B030D-6E8A-4147-A177-3AD203B41FA5}">
                      <a16:colId xmlns:a16="http://schemas.microsoft.com/office/drawing/2014/main" val="4234931333"/>
                    </a:ext>
                  </a:extLst>
                </a:gridCol>
                <a:gridCol w="996282">
                  <a:extLst>
                    <a:ext uri="{9D8B030D-6E8A-4147-A177-3AD203B41FA5}">
                      <a16:colId xmlns:a16="http://schemas.microsoft.com/office/drawing/2014/main" val="4236749928"/>
                    </a:ext>
                  </a:extLst>
                </a:gridCol>
                <a:gridCol w="996282">
                  <a:extLst>
                    <a:ext uri="{9D8B030D-6E8A-4147-A177-3AD203B41FA5}">
                      <a16:colId xmlns:a16="http://schemas.microsoft.com/office/drawing/2014/main" val="401684200"/>
                    </a:ext>
                  </a:extLst>
                </a:gridCol>
                <a:gridCol w="996282">
                  <a:extLst>
                    <a:ext uri="{9D8B030D-6E8A-4147-A177-3AD203B41FA5}">
                      <a16:colId xmlns:a16="http://schemas.microsoft.com/office/drawing/2014/main" val="2263255687"/>
                    </a:ext>
                  </a:extLst>
                </a:gridCol>
                <a:gridCol w="996282">
                  <a:extLst>
                    <a:ext uri="{9D8B030D-6E8A-4147-A177-3AD203B41FA5}">
                      <a16:colId xmlns:a16="http://schemas.microsoft.com/office/drawing/2014/main" val="3065861623"/>
                    </a:ext>
                  </a:extLst>
                </a:gridCol>
                <a:gridCol w="996282">
                  <a:extLst>
                    <a:ext uri="{9D8B030D-6E8A-4147-A177-3AD203B41FA5}">
                      <a16:colId xmlns:a16="http://schemas.microsoft.com/office/drawing/2014/main" val="4165859356"/>
                    </a:ext>
                  </a:extLst>
                </a:gridCol>
              </a:tblGrid>
              <a:tr h="182880">
                <a:tc gridSpan="3">
                  <a:txBody>
                    <a:bodyPr/>
                    <a:lstStyle/>
                    <a:p>
                      <a:pPr algn="l" fontAlgn="b"/>
                      <a:r>
                        <a:rPr lang="en-US" sz="2000" u="none" strike="noStrike">
                          <a:effectLst/>
                        </a:rPr>
                        <a:t>Test Different Random States for train test split</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hMerge="1">
                  <a:txBody>
                    <a:bodyPr/>
                    <a:lstStyle/>
                    <a:p>
                      <a:endParaRPr lang="en-US"/>
                    </a:p>
                  </a:txBody>
                  <a:tcPr/>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32683620"/>
                  </a:ext>
                </a:extLst>
              </a:tr>
              <a:tr h="182880">
                <a:tc>
                  <a:txBody>
                    <a:bodyPr/>
                    <a:lstStyle/>
                    <a:p>
                      <a:pPr algn="l" fontAlgn="b"/>
                      <a:r>
                        <a:rPr lang="en-US" sz="2000" u="none" strike="noStrike">
                          <a:effectLst/>
                        </a:rPr>
                        <a:t>Acled (set 3 with selected features)</a:t>
                      </a:r>
                      <a:endParaRPr lang="en-US" sz="20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2000" u="none" strike="noStrike" dirty="0">
                          <a:effectLst/>
                        </a:rPr>
                        <a:t>F1 with </a:t>
                      </a:r>
                      <a:r>
                        <a:rPr lang="en-US" sz="2000" u="none" strike="noStrike" dirty="0" err="1">
                          <a:effectLst/>
                        </a:rPr>
                        <a:t>rs</a:t>
                      </a:r>
                      <a:r>
                        <a:rPr lang="en-US" sz="2000" u="none" strike="noStrike" dirty="0">
                          <a:effectLst/>
                        </a:rPr>
                        <a:t> = 1</a:t>
                      </a:r>
                      <a:endParaRPr lang="en-US" sz="20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7620" marR="7620" marT="7620" marB="0" anchor="b"/>
                </a:tc>
                <a:tc gridSpan="3">
                  <a:txBody>
                    <a:bodyPr/>
                    <a:lstStyle/>
                    <a:p>
                      <a:pPr algn="l" fontAlgn="b"/>
                      <a:r>
                        <a:rPr lang="en-US" sz="2000" u="none" strike="noStrike" dirty="0">
                          <a:effectLst/>
                        </a:rPr>
                        <a:t>F1 with </a:t>
                      </a:r>
                      <a:r>
                        <a:rPr lang="en-US" sz="2000" u="none" strike="noStrike" dirty="0" err="1">
                          <a:effectLst/>
                        </a:rPr>
                        <a:t>rs</a:t>
                      </a:r>
                      <a:r>
                        <a:rPr lang="en-US" sz="2000" u="none" strike="noStrike" dirty="0">
                          <a:effectLst/>
                        </a:rPr>
                        <a:t> = 2</a:t>
                      </a:r>
                      <a:endParaRPr lang="en-US" sz="2000" b="0"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2000" u="none" strike="noStrike">
                          <a:effectLst/>
                        </a:rPr>
                        <a:t>F1 with rs = 3</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l" fontAlgn="b"/>
                      <a:r>
                        <a:rPr lang="en-US" sz="2000" u="none" strike="noStrike">
                          <a:effectLst/>
                        </a:rPr>
                        <a:t>F1 with rs = 4</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tc gridSpan="2">
                  <a:txBody>
                    <a:bodyPr/>
                    <a:lstStyle/>
                    <a:p>
                      <a:pPr algn="l" fontAlgn="b"/>
                      <a:r>
                        <a:rPr lang="en-US" sz="2000" u="none" strike="noStrike">
                          <a:effectLst/>
                        </a:rPr>
                        <a:t>F1 with rs = 5</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US"/>
                    </a:p>
                  </a:txBody>
                  <a:tcPr/>
                </a:tc>
                <a:extLst>
                  <a:ext uri="{0D108BD9-81ED-4DB2-BD59-A6C34878D82A}">
                    <a16:rowId xmlns:a16="http://schemas.microsoft.com/office/drawing/2014/main" val="4263336232"/>
                  </a:ext>
                </a:extLst>
              </a:tr>
              <a:tr h="182880">
                <a:tc>
                  <a:txBody>
                    <a:bodyPr/>
                    <a:lstStyle/>
                    <a:p>
                      <a:pPr algn="l" fontAlgn="b"/>
                      <a:r>
                        <a:rPr lang="en-US" sz="2000" u="none" strike="noStrike" dirty="0">
                          <a:effectLst/>
                        </a:rPr>
                        <a:t>Model</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Training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000" u="none" strike="noStrike">
                          <a:effectLst/>
                        </a:rPr>
                        <a:t>Test</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9435269"/>
                  </a:ext>
                </a:extLst>
              </a:tr>
              <a:tr h="182880">
                <a:tc>
                  <a:txBody>
                    <a:bodyPr/>
                    <a:lstStyle/>
                    <a:p>
                      <a:pPr algn="l" fontAlgn="b"/>
                      <a:r>
                        <a:rPr lang="en-US" sz="2000" u="none" strike="noStrike">
                          <a:effectLst/>
                        </a:rPr>
                        <a:t>LogisticRegression</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0.739</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0.777</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0.799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0.747</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466078"/>
                  </a:ext>
                </a:extLst>
              </a:tr>
              <a:tr h="182880">
                <a:tc>
                  <a:txBody>
                    <a:bodyPr/>
                    <a:lstStyle/>
                    <a:p>
                      <a:pPr algn="l" fontAlgn="b"/>
                      <a:r>
                        <a:rPr lang="en-US" sz="2000" u="none" strike="noStrike">
                          <a:effectLst/>
                        </a:rPr>
                        <a:t>SVC</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0.797</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0.740</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0.792</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0.774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0.811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0055278"/>
                  </a:ext>
                </a:extLst>
              </a:tr>
              <a:tr h="182880">
                <a:tc>
                  <a:txBody>
                    <a:bodyPr/>
                    <a:lstStyle/>
                    <a:p>
                      <a:pPr algn="l" fontAlgn="b"/>
                      <a:r>
                        <a:rPr lang="en-US" sz="2000" u="none" strike="noStrike">
                          <a:effectLst/>
                        </a:rPr>
                        <a:t>GaussianNB</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0.720</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0.759</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0.779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0.754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0.708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4444251"/>
                  </a:ext>
                </a:extLst>
              </a:tr>
              <a:tr h="182880">
                <a:tc>
                  <a:txBody>
                    <a:bodyPr/>
                    <a:lstStyle/>
                    <a:p>
                      <a:pPr algn="l" fontAlgn="b"/>
                      <a:r>
                        <a:rPr lang="en-US" sz="2000" u="none" strike="noStrike">
                          <a:effectLst/>
                        </a:rPr>
                        <a:t>SGDClassifier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0.701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0.668</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0.755</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0.768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0.699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0.645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0.750</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5694860"/>
                  </a:ext>
                </a:extLst>
              </a:tr>
              <a:tr h="182880">
                <a:tc>
                  <a:txBody>
                    <a:bodyPr/>
                    <a:lstStyle/>
                    <a:p>
                      <a:pPr algn="l" fontAlgn="b"/>
                      <a:r>
                        <a:rPr lang="en-US" sz="2000" u="none" strike="noStrike">
                          <a:effectLst/>
                        </a:rPr>
                        <a:t>KNeighborsClassifier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0.745</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0.772</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0.781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0.767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0.676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331534"/>
                  </a:ext>
                </a:extLst>
              </a:tr>
              <a:tr h="182880">
                <a:tc>
                  <a:txBody>
                    <a:bodyPr/>
                    <a:lstStyle/>
                    <a:p>
                      <a:pPr algn="l" fontAlgn="b"/>
                      <a:r>
                        <a:rPr lang="en-US" sz="2000" u="none" strike="noStrike">
                          <a:effectLst/>
                        </a:rPr>
                        <a:t>DecisionTreeClassifier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0.742</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0.795</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0.775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0.775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0.738</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21049381"/>
                  </a:ext>
                </a:extLst>
              </a:tr>
              <a:tr h="182880">
                <a:tc>
                  <a:txBody>
                    <a:bodyPr/>
                    <a:lstStyle/>
                    <a:p>
                      <a:pPr algn="l" fontAlgn="b"/>
                      <a:r>
                        <a:rPr lang="en-US" sz="2000" u="none" strike="noStrike">
                          <a:effectLst/>
                        </a:rPr>
                        <a:t>RandomForestClassifier</a:t>
                      </a:r>
                      <a:endParaRPr lang="en-US" sz="20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0.739</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0.798</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0.785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0.718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0.723</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35545901"/>
                  </a:ext>
                </a:extLst>
              </a:tr>
              <a:tr h="182880">
                <a:tc>
                  <a:txBody>
                    <a:bodyPr/>
                    <a:lstStyle/>
                    <a:p>
                      <a:pPr algn="l" fontAlgn="b"/>
                      <a:r>
                        <a:rPr lang="en-US" sz="2000" u="none" strike="noStrike">
                          <a:effectLst/>
                        </a:rPr>
                        <a:t>GradientBoostingClassifier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0.794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0.735</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0.785</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0.804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0.787</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0.809</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0.716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0.785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0.736</a:t>
                      </a:r>
                      <a:endParaRPr lang="en-US" sz="20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4161568"/>
                  </a:ext>
                </a:extLst>
              </a:tr>
              <a:tr h="182880">
                <a:tc>
                  <a:txBody>
                    <a:bodyPr/>
                    <a:lstStyle/>
                    <a:p>
                      <a:pPr algn="l" fontAlgn="b"/>
                      <a:r>
                        <a:rPr lang="en-US" sz="2000" u="none" strike="noStrike">
                          <a:effectLst/>
                        </a:rPr>
                        <a:t>LGBMClassifier</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0.745</a:t>
                      </a:r>
                      <a:endParaRPr lang="en-US" sz="20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r" fontAlgn="b"/>
                      <a:r>
                        <a:rPr lang="en-US" sz="2000" u="none" strike="noStrike">
                          <a:effectLst/>
                        </a:rPr>
                        <a:t>0.797</a:t>
                      </a:r>
                      <a:endParaRPr lang="en-US" sz="20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US" sz="2000" u="none" strike="noStrike">
                          <a:effectLst/>
                        </a:rPr>
                        <a:t>0.784</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0.784</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0.803</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0.738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0.805</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0.716</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0.801</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0.729</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7682501"/>
                  </a:ext>
                </a:extLst>
              </a:tr>
            </a:tbl>
          </a:graphicData>
        </a:graphic>
      </p:graphicFrame>
    </p:spTree>
    <p:extLst>
      <p:ext uri="{BB962C8B-B14F-4D97-AF65-F5344CB8AC3E}">
        <p14:creationId xmlns:p14="http://schemas.microsoft.com/office/powerpoint/2010/main" val="20443142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Ged with selected features</a:t>
            </a:r>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err="1"/>
              <a:t>features_important</a:t>
            </a:r>
            <a:r>
              <a:rPr lang="en-US" dirty="0"/>
              <a:t> = ['</a:t>
            </a:r>
            <a:r>
              <a:rPr lang="en-US" dirty="0" err="1"/>
              <a:t>wdi_ny_gdp_mktp_cd</a:t>
            </a:r>
            <a:r>
              <a:rPr lang="en-US" dirty="0"/>
              <a:t>', 'fvp_population200', '</a:t>
            </a:r>
            <a:r>
              <a:rPr lang="en-US" dirty="0" err="1"/>
              <a:t>fvp_timeindep</a:t>
            </a:r>
            <a:r>
              <a:rPr lang="en-US" dirty="0"/>
              <a:t>', 'vdem_v2x_polyarchy', '</a:t>
            </a:r>
            <a:r>
              <a:rPr lang="en-US" dirty="0" err="1"/>
              <a:t>fvp_lngdpcap_nonoilrent</a:t>
            </a:r>
            <a:r>
              <a:rPr lang="en-US" dirty="0"/>
              <a:t>', '</a:t>
            </a:r>
            <a:r>
              <a:rPr lang="en-US" dirty="0" err="1"/>
              <a:t>fvp_timesincepreindepwar</a:t>
            </a:r>
            <a:r>
              <a:rPr lang="en-US" dirty="0"/>
              <a:t>’, '</a:t>
            </a:r>
            <a:r>
              <a:rPr lang="en-US" dirty="0" err="1"/>
              <a:t>acled_bins</a:t>
            </a:r>
            <a:r>
              <a:rPr lang="en-US" dirty="0"/>
              <a:t>', '</a:t>
            </a:r>
            <a:r>
              <a:rPr lang="en-US" dirty="0" err="1"/>
              <a:t>ged_bins</a:t>
            </a:r>
            <a:r>
              <a:rPr lang="en-US" dirty="0"/>
              <a:t>']</a:t>
            </a:r>
          </a:p>
          <a:p>
            <a:endParaRPr lang="en-US" dirty="0"/>
          </a:p>
          <a:p>
            <a:endParaRPr lang="en-US" dirty="0"/>
          </a:p>
        </p:txBody>
      </p:sp>
      <p:sp>
        <p:nvSpPr>
          <p:cNvPr id="7" name="TextBox 6">
            <a:extLst>
              <a:ext uri="{FF2B5EF4-FFF2-40B4-BE49-F238E27FC236}">
                <a16:creationId xmlns:a16="http://schemas.microsoft.com/office/drawing/2014/main" id="{1B84A62C-54C1-4854-AE35-06C61D15EF10}"/>
              </a:ext>
            </a:extLst>
          </p:cNvPr>
          <p:cNvSpPr txBox="1"/>
          <p:nvPr/>
        </p:nvSpPr>
        <p:spPr>
          <a:xfrm>
            <a:off x="544204" y="1527694"/>
            <a:ext cx="6097772" cy="369332"/>
          </a:xfrm>
          <a:prstGeom prst="rect">
            <a:avLst/>
          </a:prstGeom>
          <a:noFill/>
        </p:spPr>
        <p:txBody>
          <a:bodyPr wrap="square">
            <a:spAutoFit/>
          </a:bodyPr>
          <a:lstStyle/>
          <a:p>
            <a:pPr algn="l" fontAlgn="b"/>
            <a:r>
              <a:rPr lang="en-US" sz="1800" u="none" strike="noStrike" dirty="0">
                <a:effectLst/>
              </a:rPr>
              <a:t>Test Different Random States for train test split</a:t>
            </a:r>
            <a:endParaRPr lang="en-US" sz="1800" b="0" i="0" u="none" strike="noStrike" dirty="0">
              <a:solidFill>
                <a:srgbClr val="000000"/>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E07473BB-EBBC-4589-8627-883796A1B13A}"/>
              </a:ext>
            </a:extLst>
          </p:cNvPr>
          <p:cNvPicPr>
            <a:picLocks noChangeAspect="1"/>
          </p:cNvPicPr>
          <p:nvPr/>
        </p:nvPicPr>
        <p:blipFill>
          <a:blip r:embed="rId3"/>
          <a:stretch>
            <a:fillRect/>
          </a:stretch>
        </p:blipFill>
        <p:spPr>
          <a:xfrm>
            <a:off x="1700487" y="2086168"/>
            <a:ext cx="7777413" cy="4140625"/>
          </a:xfrm>
          <a:prstGeom prst="rect">
            <a:avLst/>
          </a:prstGeom>
        </p:spPr>
      </p:pic>
    </p:spTree>
    <p:extLst>
      <p:ext uri="{BB962C8B-B14F-4D97-AF65-F5344CB8AC3E}">
        <p14:creationId xmlns:p14="http://schemas.microsoft.com/office/powerpoint/2010/main" val="22751242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Ged with selected features</a:t>
            </a:r>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2308324"/>
          </a:xfrm>
          <a:prstGeom prst="rect">
            <a:avLst/>
          </a:prstGeom>
          <a:noFill/>
        </p:spPr>
        <p:txBody>
          <a:bodyPr wrap="square">
            <a:spAutoFit/>
          </a:bodyPr>
          <a:lstStyle/>
          <a:p>
            <a:pPr marL="285750" indent="-285750">
              <a:buFont typeface="Arial" panose="020B0604020202020204" pitchFamily="34" charset="0"/>
              <a:buChar char="•"/>
            </a:pPr>
            <a:r>
              <a:rPr lang="en-US" dirty="0" err="1"/>
              <a:t>features_important</a:t>
            </a:r>
            <a:r>
              <a:rPr lang="en-US" dirty="0"/>
              <a:t> = ['</a:t>
            </a:r>
            <a:r>
              <a:rPr lang="en-US" dirty="0" err="1"/>
              <a:t>wdi_ny_gdp_mktp_cd</a:t>
            </a:r>
            <a:r>
              <a:rPr lang="en-US" dirty="0"/>
              <a:t>', 'fvp_population200', '</a:t>
            </a:r>
            <a:r>
              <a:rPr lang="en-US" dirty="0" err="1"/>
              <a:t>fvp_timeindep</a:t>
            </a:r>
            <a:r>
              <a:rPr lang="en-US" dirty="0"/>
              <a:t>', 'vdem_v2x_polyarchy', '</a:t>
            </a:r>
            <a:r>
              <a:rPr lang="en-US" dirty="0" err="1"/>
              <a:t>fvp_lngdpcap_nonoilrent</a:t>
            </a:r>
            <a:r>
              <a:rPr lang="en-US" dirty="0"/>
              <a:t>', '</a:t>
            </a:r>
            <a:r>
              <a:rPr lang="en-US" dirty="0" err="1"/>
              <a:t>fvp_timesincepreindepwar</a:t>
            </a:r>
            <a:r>
              <a:rPr lang="en-US" dirty="0"/>
              <a:t>’, '</a:t>
            </a:r>
            <a:r>
              <a:rPr lang="en-US" dirty="0" err="1"/>
              <a:t>acled_bins</a:t>
            </a:r>
            <a:r>
              <a:rPr lang="en-US" dirty="0"/>
              <a:t>', '</a:t>
            </a:r>
            <a:r>
              <a:rPr lang="en-US" dirty="0" err="1"/>
              <a:t>ged_bins</a:t>
            </a:r>
            <a:r>
              <a:rPr lang="en-US" dirty="0"/>
              <a:t>’]</a:t>
            </a:r>
          </a:p>
          <a:p>
            <a:pPr marL="285750" indent="-285750">
              <a:buFont typeface="Arial" panose="020B0604020202020204" pitchFamily="34" charset="0"/>
              <a:buChar char="•"/>
            </a:pPr>
            <a:r>
              <a:rPr lang="en-US" dirty="0"/>
              <a:t>Boolean method:</a:t>
            </a:r>
          </a:p>
          <a:p>
            <a:pPr marL="742950" lvl="1" indent="-285750">
              <a:buFont typeface="Arial" panose="020B0604020202020204" pitchFamily="34" charset="0"/>
              <a:buChar char="•"/>
            </a:pPr>
            <a:r>
              <a:rPr lang="en-US" dirty="0"/>
              <a:t>Percentile: 75%</a:t>
            </a:r>
          </a:p>
          <a:p>
            <a:pPr marL="742950" lvl="1" indent="-285750">
              <a:buFont typeface="Arial" panose="020B0604020202020204" pitchFamily="34" charset="0"/>
              <a:buChar char="•"/>
            </a:pPr>
            <a:r>
              <a:rPr lang="en-US" dirty="0" err="1"/>
              <a:t>Acled_bins</a:t>
            </a:r>
            <a:r>
              <a:rPr lang="en-US" dirty="0"/>
              <a:t>, </a:t>
            </a:r>
            <a:r>
              <a:rPr lang="en-US" dirty="0" err="1"/>
              <a:t>ged_bins</a:t>
            </a:r>
            <a:r>
              <a:rPr lang="en-US" dirty="0"/>
              <a:t>: 0 or &gt;0</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89FF805D-85BB-496E-B8E9-89F6955BA0C1}"/>
              </a:ext>
            </a:extLst>
          </p:cNvPr>
          <p:cNvPicPr>
            <a:picLocks noChangeAspect="1"/>
          </p:cNvPicPr>
          <p:nvPr/>
        </p:nvPicPr>
        <p:blipFill>
          <a:blip r:embed="rId3"/>
          <a:stretch>
            <a:fillRect/>
          </a:stretch>
        </p:blipFill>
        <p:spPr>
          <a:xfrm>
            <a:off x="280809" y="2252960"/>
            <a:ext cx="2291715" cy="1588770"/>
          </a:xfrm>
          <a:prstGeom prst="rect">
            <a:avLst/>
          </a:prstGeom>
        </p:spPr>
      </p:pic>
      <p:pic>
        <p:nvPicPr>
          <p:cNvPr id="6" name="Picture 5">
            <a:extLst>
              <a:ext uri="{FF2B5EF4-FFF2-40B4-BE49-F238E27FC236}">
                <a16:creationId xmlns:a16="http://schemas.microsoft.com/office/drawing/2014/main" id="{37F48AF8-F114-468D-A58F-0FDC431A8039}"/>
              </a:ext>
            </a:extLst>
          </p:cNvPr>
          <p:cNvPicPr>
            <a:picLocks noChangeAspect="1"/>
          </p:cNvPicPr>
          <p:nvPr/>
        </p:nvPicPr>
        <p:blipFill>
          <a:blip r:embed="rId4"/>
          <a:stretch>
            <a:fillRect/>
          </a:stretch>
        </p:blipFill>
        <p:spPr>
          <a:xfrm>
            <a:off x="2703726" y="2252960"/>
            <a:ext cx="2291715" cy="1588770"/>
          </a:xfrm>
          <a:prstGeom prst="rect">
            <a:avLst/>
          </a:prstGeom>
        </p:spPr>
      </p:pic>
      <p:pic>
        <p:nvPicPr>
          <p:cNvPr id="7" name="Picture 6">
            <a:extLst>
              <a:ext uri="{FF2B5EF4-FFF2-40B4-BE49-F238E27FC236}">
                <a16:creationId xmlns:a16="http://schemas.microsoft.com/office/drawing/2014/main" id="{7D4CA1B3-028A-40E3-884A-CD3A1F949221}"/>
              </a:ext>
            </a:extLst>
          </p:cNvPr>
          <p:cNvPicPr>
            <a:picLocks noChangeAspect="1"/>
          </p:cNvPicPr>
          <p:nvPr/>
        </p:nvPicPr>
        <p:blipFill>
          <a:blip r:embed="rId5"/>
          <a:stretch>
            <a:fillRect/>
          </a:stretch>
        </p:blipFill>
        <p:spPr>
          <a:xfrm>
            <a:off x="5126643" y="2252960"/>
            <a:ext cx="2291715" cy="1588770"/>
          </a:xfrm>
          <a:prstGeom prst="rect">
            <a:avLst/>
          </a:prstGeom>
        </p:spPr>
      </p:pic>
      <p:pic>
        <p:nvPicPr>
          <p:cNvPr id="9" name="Picture 8">
            <a:extLst>
              <a:ext uri="{FF2B5EF4-FFF2-40B4-BE49-F238E27FC236}">
                <a16:creationId xmlns:a16="http://schemas.microsoft.com/office/drawing/2014/main" id="{6F8FFF8B-2C77-49B4-AB3C-DC4D8D86DB07}"/>
              </a:ext>
            </a:extLst>
          </p:cNvPr>
          <p:cNvPicPr>
            <a:picLocks noChangeAspect="1"/>
          </p:cNvPicPr>
          <p:nvPr/>
        </p:nvPicPr>
        <p:blipFill>
          <a:blip r:embed="rId6"/>
          <a:stretch>
            <a:fillRect/>
          </a:stretch>
        </p:blipFill>
        <p:spPr>
          <a:xfrm>
            <a:off x="7418358" y="2220369"/>
            <a:ext cx="2291715" cy="1588770"/>
          </a:xfrm>
          <a:prstGeom prst="rect">
            <a:avLst/>
          </a:prstGeom>
        </p:spPr>
      </p:pic>
      <p:pic>
        <p:nvPicPr>
          <p:cNvPr id="10" name="Picture 9">
            <a:extLst>
              <a:ext uri="{FF2B5EF4-FFF2-40B4-BE49-F238E27FC236}">
                <a16:creationId xmlns:a16="http://schemas.microsoft.com/office/drawing/2014/main" id="{2F2C3B53-942A-471D-B676-C248FF6EA9F9}"/>
              </a:ext>
            </a:extLst>
          </p:cNvPr>
          <p:cNvPicPr>
            <a:picLocks noChangeAspect="1"/>
          </p:cNvPicPr>
          <p:nvPr/>
        </p:nvPicPr>
        <p:blipFill>
          <a:blip r:embed="rId7"/>
          <a:stretch>
            <a:fillRect/>
          </a:stretch>
        </p:blipFill>
        <p:spPr>
          <a:xfrm>
            <a:off x="412011" y="4039446"/>
            <a:ext cx="2291715" cy="1588770"/>
          </a:xfrm>
          <a:prstGeom prst="rect">
            <a:avLst/>
          </a:prstGeom>
        </p:spPr>
      </p:pic>
      <p:pic>
        <p:nvPicPr>
          <p:cNvPr id="11" name="Picture 10">
            <a:extLst>
              <a:ext uri="{FF2B5EF4-FFF2-40B4-BE49-F238E27FC236}">
                <a16:creationId xmlns:a16="http://schemas.microsoft.com/office/drawing/2014/main" id="{E2379B9B-4FB8-48D7-B09D-A5F50BEC9C23}"/>
              </a:ext>
            </a:extLst>
          </p:cNvPr>
          <p:cNvPicPr>
            <a:picLocks noChangeAspect="1"/>
          </p:cNvPicPr>
          <p:nvPr/>
        </p:nvPicPr>
        <p:blipFill>
          <a:blip r:embed="rId8"/>
          <a:stretch>
            <a:fillRect/>
          </a:stretch>
        </p:blipFill>
        <p:spPr>
          <a:xfrm>
            <a:off x="2963260" y="4037646"/>
            <a:ext cx="2291715" cy="1588770"/>
          </a:xfrm>
          <a:prstGeom prst="rect">
            <a:avLst/>
          </a:prstGeom>
        </p:spPr>
      </p:pic>
      <p:pic>
        <p:nvPicPr>
          <p:cNvPr id="12" name="Picture 11">
            <a:extLst>
              <a:ext uri="{FF2B5EF4-FFF2-40B4-BE49-F238E27FC236}">
                <a16:creationId xmlns:a16="http://schemas.microsoft.com/office/drawing/2014/main" id="{008B075B-BA2D-46D6-B2A2-0E02643DBFD5}"/>
              </a:ext>
            </a:extLst>
          </p:cNvPr>
          <p:cNvPicPr>
            <a:picLocks noChangeAspect="1"/>
          </p:cNvPicPr>
          <p:nvPr/>
        </p:nvPicPr>
        <p:blipFill>
          <a:blip r:embed="rId9"/>
          <a:stretch>
            <a:fillRect/>
          </a:stretch>
        </p:blipFill>
        <p:spPr>
          <a:xfrm>
            <a:off x="5254975" y="4005055"/>
            <a:ext cx="2291715" cy="1588770"/>
          </a:xfrm>
          <a:prstGeom prst="rect">
            <a:avLst/>
          </a:prstGeom>
        </p:spPr>
      </p:pic>
      <p:pic>
        <p:nvPicPr>
          <p:cNvPr id="13" name="Picture 12">
            <a:extLst>
              <a:ext uri="{FF2B5EF4-FFF2-40B4-BE49-F238E27FC236}">
                <a16:creationId xmlns:a16="http://schemas.microsoft.com/office/drawing/2014/main" id="{5E67E296-4050-4E08-8D22-AA1BA1EDA37F}"/>
              </a:ext>
            </a:extLst>
          </p:cNvPr>
          <p:cNvPicPr>
            <a:picLocks noChangeAspect="1"/>
          </p:cNvPicPr>
          <p:nvPr/>
        </p:nvPicPr>
        <p:blipFill>
          <a:blip r:embed="rId10"/>
          <a:stretch>
            <a:fillRect/>
          </a:stretch>
        </p:blipFill>
        <p:spPr>
          <a:xfrm>
            <a:off x="7474810" y="4021351"/>
            <a:ext cx="2291715" cy="1588770"/>
          </a:xfrm>
          <a:prstGeom prst="rect">
            <a:avLst/>
          </a:prstGeom>
        </p:spPr>
      </p:pic>
    </p:spTree>
    <p:extLst>
      <p:ext uri="{BB962C8B-B14F-4D97-AF65-F5344CB8AC3E}">
        <p14:creationId xmlns:p14="http://schemas.microsoft.com/office/powerpoint/2010/main" val="1500246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Ged with selected features</a:t>
            </a:r>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2308324"/>
          </a:xfrm>
          <a:prstGeom prst="rect">
            <a:avLst/>
          </a:prstGeom>
          <a:noFill/>
        </p:spPr>
        <p:txBody>
          <a:bodyPr wrap="square">
            <a:spAutoFit/>
          </a:bodyPr>
          <a:lstStyle/>
          <a:p>
            <a:pPr marL="285750" indent="-285750">
              <a:buFont typeface="Arial" panose="020B0604020202020204" pitchFamily="34" charset="0"/>
              <a:buChar char="•"/>
            </a:pPr>
            <a:r>
              <a:rPr lang="en-US" dirty="0" err="1"/>
              <a:t>features_important</a:t>
            </a:r>
            <a:r>
              <a:rPr lang="en-US" dirty="0"/>
              <a:t> = ['</a:t>
            </a:r>
            <a:r>
              <a:rPr lang="en-US" dirty="0" err="1"/>
              <a:t>wdi_ny_gdp_mktp_cd</a:t>
            </a:r>
            <a:r>
              <a:rPr lang="en-US" dirty="0"/>
              <a:t>', 'fvp_population200', '</a:t>
            </a:r>
            <a:r>
              <a:rPr lang="en-US" dirty="0" err="1"/>
              <a:t>fvp_timeindep</a:t>
            </a:r>
            <a:r>
              <a:rPr lang="en-US" dirty="0"/>
              <a:t>', 'vdem_v2x_polyarchy', '</a:t>
            </a:r>
            <a:r>
              <a:rPr lang="en-US" dirty="0" err="1"/>
              <a:t>fvp_lngdpcap_nonoilrent</a:t>
            </a:r>
            <a:r>
              <a:rPr lang="en-US" dirty="0"/>
              <a:t>', '</a:t>
            </a:r>
            <a:r>
              <a:rPr lang="en-US" dirty="0" err="1"/>
              <a:t>fvp_timesincepreindepwar</a:t>
            </a:r>
            <a:r>
              <a:rPr lang="en-US" dirty="0"/>
              <a:t>’, '</a:t>
            </a:r>
            <a:r>
              <a:rPr lang="en-US" dirty="0" err="1"/>
              <a:t>acled_bins</a:t>
            </a:r>
            <a:r>
              <a:rPr lang="en-US" dirty="0"/>
              <a:t>', '</a:t>
            </a:r>
            <a:r>
              <a:rPr lang="en-US" dirty="0" err="1"/>
              <a:t>ged_bins</a:t>
            </a:r>
            <a:r>
              <a:rPr lang="en-US" dirty="0"/>
              <a:t>’]</a:t>
            </a:r>
          </a:p>
          <a:p>
            <a:pPr marL="285750" indent="-285750">
              <a:buFont typeface="Arial" panose="020B0604020202020204" pitchFamily="34" charset="0"/>
              <a:buChar char="•"/>
            </a:pPr>
            <a:r>
              <a:rPr lang="en-US" dirty="0"/>
              <a:t>Boolean method:</a:t>
            </a:r>
          </a:p>
          <a:p>
            <a:pPr marL="742950" lvl="1" indent="-285750">
              <a:buFont typeface="Arial" panose="020B0604020202020204" pitchFamily="34" charset="0"/>
              <a:buChar char="•"/>
            </a:pPr>
            <a:r>
              <a:rPr lang="en-US" dirty="0"/>
              <a:t>Percentile: 60%</a:t>
            </a:r>
          </a:p>
          <a:p>
            <a:pPr marL="742950" lvl="1" indent="-285750">
              <a:buFont typeface="Arial" panose="020B0604020202020204" pitchFamily="34" charset="0"/>
              <a:buChar char="•"/>
            </a:pPr>
            <a:r>
              <a:rPr lang="en-US" dirty="0" err="1"/>
              <a:t>Acled_bins</a:t>
            </a:r>
            <a:r>
              <a:rPr lang="en-US" dirty="0"/>
              <a:t>, </a:t>
            </a:r>
            <a:r>
              <a:rPr lang="en-US" dirty="0" err="1"/>
              <a:t>ged_bins</a:t>
            </a:r>
            <a:r>
              <a:rPr lang="en-US" dirty="0"/>
              <a:t>: 0 or &gt;0</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3B0300B2-D994-4361-B083-5D5C9A916C14}"/>
              </a:ext>
            </a:extLst>
          </p:cNvPr>
          <p:cNvPicPr>
            <a:picLocks noChangeAspect="1"/>
          </p:cNvPicPr>
          <p:nvPr/>
        </p:nvPicPr>
        <p:blipFill>
          <a:blip r:embed="rId3"/>
          <a:stretch>
            <a:fillRect/>
          </a:stretch>
        </p:blipFill>
        <p:spPr>
          <a:xfrm>
            <a:off x="386699" y="2037548"/>
            <a:ext cx="2291715" cy="1588770"/>
          </a:xfrm>
          <a:prstGeom prst="rect">
            <a:avLst/>
          </a:prstGeom>
        </p:spPr>
      </p:pic>
      <p:pic>
        <p:nvPicPr>
          <p:cNvPr id="8" name="Picture 7">
            <a:extLst>
              <a:ext uri="{FF2B5EF4-FFF2-40B4-BE49-F238E27FC236}">
                <a16:creationId xmlns:a16="http://schemas.microsoft.com/office/drawing/2014/main" id="{C82FD12A-4E06-4239-89AD-4B2A65BC9F81}"/>
              </a:ext>
            </a:extLst>
          </p:cNvPr>
          <p:cNvPicPr>
            <a:picLocks noChangeAspect="1"/>
          </p:cNvPicPr>
          <p:nvPr/>
        </p:nvPicPr>
        <p:blipFill>
          <a:blip r:embed="rId4"/>
          <a:stretch>
            <a:fillRect/>
          </a:stretch>
        </p:blipFill>
        <p:spPr>
          <a:xfrm>
            <a:off x="2930485" y="2050071"/>
            <a:ext cx="2291715" cy="1588770"/>
          </a:xfrm>
          <a:prstGeom prst="rect">
            <a:avLst/>
          </a:prstGeom>
        </p:spPr>
      </p:pic>
      <p:pic>
        <p:nvPicPr>
          <p:cNvPr id="14" name="Picture 13">
            <a:extLst>
              <a:ext uri="{FF2B5EF4-FFF2-40B4-BE49-F238E27FC236}">
                <a16:creationId xmlns:a16="http://schemas.microsoft.com/office/drawing/2014/main" id="{BE236AEE-778C-49DA-8DBD-3B96F8309AD5}"/>
              </a:ext>
            </a:extLst>
          </p:cNvPr>
          <p:cNvPicPr>
            <a:picLocks noChangeAspect="1"/>
          </p:cNvPicPr>
          <p:nvPr/>
        </p:nvPicPr>
        <p:blipFill>
          <a:blip r:embed="rId5"/>
          <a:stretch>
            <a:fillRect/>
          </a:stretch>
        </p:blipFill>
        <p:spPr>
          <a:xfrm>
            <a:off x="5127629" y="2050071"/>
            <a:ext cx="2291715" cy="1588770"/>
          </a:xfrm>
          <a:prstGeom prst="rect">
            <a:avLst/>
          </a:prstGeom>
        </p:spPr>
      </p:pic>
      <p:pic>
        <p:nvPicPr>
          <p:cNvPr id="15" name="Picture 14">
            <a:extLst>
              <a:ext uri="{FF2B5EF4-FFF2-40B4-BE49-F238E27FC236}">
                <a16:creationId xmlns:a16="http://schemas.microsoft.com/office/drawing/2014/main" id="{8BA3FCE2-2895-4111-9B22-3BB770F06772}"/>
              </a:ext>
            </a:extLst>
          </p:cNvPr>
          <p:cNvPicPr>
            <a:picLocks noChangeAspect="1"/>
          </p:cNvPicPr>
          <p:nvPr/>
        </p:nvPicPr>
        <p:blipFill>
          <a:blip r:embed="rId6"/>
          <a:stretch>
            <a:fillRect/>
          </a:stretch>
        </p:blipFill>
        <p:spPr>
          <a:xfrm>
            <a:off x="7831401" y="2015446"/>
            <a:ext cx="2291715" cy="1588770"/>
          </a:xfrm>
          <a:prstGeom prst="rect">
            <a:avLst/>
          </a:prstGeom>
        </p:spPr>
      </p:pic>
      <p:pic>
        <p:nvPicPr>
          <p:cNvPr id="16" name="Picture 15">
            <a:extLst>
              <a:ext uri="{FF2B5EF4-FFF2-40B4-BE49-F238E27FC236}">
                <a16:creationId xmlns:a16="http://schemas.microsoft.com/office/drawing/2014/main" id="{EB145110-0ECA-4670-BB07-E955AA3E239F}"/>
              </a:ext>
            </a:extLst>
          </p:cNvPr>
          <p:cNvPicPr>
            <a:picLocks noChangeAspect="1"/>
          </p:cNvPicPr>
          <p:nvPr/>
        </p:nvPicPr>
        <p:blipFill>
          <a:blip r:embed="rId7"/>
          <a:stretch>
            <a:fillRect/>
          </a:stretch>
        </p:blipFill>
        <p:spPr>
          <a:xfrm>
            <a:off x="262226" y="4398601"/>
            <a:ext cx="2291715" cy="1588770"/>
          </a:xfrm>
          <a:prstGeom prst="rect">
            <a:avLst/>
          </a:prstGeom>
        </p:spPr>
      </p:pic>
      <p:pic>
        <p:nvPicPr>
          <p:cNvPr id="17" name="Picture 16">
            <a:extLst>
              <a:ext uri="{FF2B5EF4-FFF2-40B4-BE49-F238E27FC236}">
                <a16:creationId xmlns:a16="http://schemas.microsoft.com/office/drawing/2014/main" id="{DCD372D2-4D85-4A85-BC78-D369DEBBE8C3}"/>
              </a:ext>
            </a:extLst>
          </p:cNvPr>
          <p:cNvPicPr>
            <a:picLocks noChangeAspect="1"/>
          </p:cNvPicPr>
          <p:nvPr/>
        </p:nvPicPr>
        <p:blipFill>
          <a:blip r:embed="rId8"/>
          <a:stretch>
            <a:fillRect/>
          </a:stretch>
        </p:blipFill>
        <p:spPr>
          <a:xfrm>
            <a:off x="2788628" y="4358395"/>
            <a:ext cx="2291715" cy="1588770"/>
          </a:xfrm>
          <a:prstGeom prst="rect">
            <a:avLst/>
          </a:prstGeom>
        </p:spPr>
      </p:pic>
      <p:pic>
        <p:nvPicPr>
          <p:cNvPr id="18" name="Picture 17">
            <a:extLst>
              <a:ext uri="{FF2B5EF4-FFF2-40B4-BE49-F238E27FC236}">
                <a16:creationId xmlns:a16="http://schemas.microsoft.com/office/drawing/2014/main" id="{99A1E7D3-9248-469B-922E-4AD06F8EAC2C}"/>
              </a:ext>
            </a:extLst>
          </p:cNvPr>
          <p:cNvPicPr>
            <a:picLocks noChangeAspect="1"/>
          </p:cNvPicPr>
          <p:nvPr/>
        </p:nvPicPr>
        <p:blipFill>
          <a:blip r:embed="rId9"/>
          <a:stretch>
            <a:fillRect/>
          </a:stretch>
        </p:blipFill>
        <p:spPr>
          <a:xfrm>
            <a:off x="5233109" y="4422702"/>
            <a:ext cx="2291715" cy="1588770"/>
          </a:xfrm>
          <a:prstGeom prst="rect">
            <a:avLst/>
          </a:prstGeom>
        </p:spPr>
      </p:pic>
      <p:pic>
        <p:nvPicPr>
          <p:cNvPr id="19" name="Picture 18">
            <a:extLst>
              <a:ext uri="{FF2B5EF4-FFF2-40B4-BE49-F238E27FC236}">
                <a16:creationId xmlns:a16="http://schemas.microsoft.com/office/drawing/2014/main" id="{EBCD6315-0343-4E45-B616-E8AD2B63271B}"/>
              </a:ext>
            </a:extLst>
          </p:cNvPr>
          <p:cNvPicPr>
            <a:picLocks noChangeAspect="1"/>
          </p:cNvPicPr>
          <p:nvPr/>
        </p:nvPicPr>
        <p:blipFill>
          <a:blip r:embed="rId10"/>
          <a:stretch>
            <a:fillRect/>
          </a:stretch>
        </p:blipFill>
        <p:spPr>
          <a:xfrm>
            <a:off x="7915656" y="4422702"/>
            <a:ext cx="2291715" cy="1588770"/>
          </a:xfrm>
          <a:prstGeom prst="rect">
            <a:avLst/>
          </a:prstGeom>
        </p:spPr>
      </p:pic>
    </p:spTree>
    <p:extLst>
      <p:ext uri="{BB962C8B-B14F-4D97-AF65-F5344CB8AC3E}">
        <p14:creationId xmlns:p14="http://schemas.microsoft.com/office/powerpoint/2010/main" val="196551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lstStyle/>
          <a:p>
            <a:r>
              <a:rPr lang="en-US" dirty="0"/>
              <a:t>Data collection and storage: data warehouse</a:t>
            </a:r>
          </a:p>
          <a:p>
            <a:pPr lvl="1"/>
            <a:r>
              <a:rPr lang="en-US" dirty="0"/>
              <a:t>Using MySQL database to storage PULSAR output dictionary</a:t>
            </a:r>
          </a:p>
        </p:txBody>
      </p:sp>
      <p:pic>
        <p:nvPicPr>
          <p:cNvPr id="6" name="Picture 5">
            <a:extLst>
              <a:ext uri="{FF2B5EF4-FFF2-40B4-BE49-F238E27FC236}">
                <a16:creationId xmlns:a16="http://schemas.microsoft.com/office/drawing/2014/main" id="{32B18EF4-45EB-4606-A2B7-C91F42EEF9E7}"/>
              </a:ext>
            </a:extLst>
          </p:cNvPr>
          <p:cNvPicPr>
            <a:picLocks noChangeAspect="1"/>
          </p:cNvPicPr>
          <p:nvPr/>
        </p:nvPicPr>
        <p:blipFill>
          <a:blip r:embed="rId2"/>
          <a:stretch>
            <a:fillRect/>
          </a:stretch>
        </p:blipFill>
        <p:spPr>
          <a:xfrm>
            <a:off x="308828" y="2508741"/>
            <a:ext cx="9077325" cy="2600325"/>
          </a:xfrm>
          <a:prstGeom prst="rect">
            <a:avLst/>
          </a:prstGeom>
        </p:spPr>
      </p:pic>
      <p:sp>
        <p:nvSpPr>
          <p:cNvPr id="7" name="TextBox 6">
            <a:extLst>
              <a:ext uri="{FF2B5EF4-FFF2-40B4-BE49-F238E27FC236}">
                <a16:creationId xmlns:a16="http://schemas.microsoft.com/office/drawing/2014/main" id="{8D72F965-ADED-4598-ABE1-7A0909F04CE2}"/>
              </a:ext>
            </a:extLst>
          </p:cNvPr>
          <p:cNvSpPr txBox="1"/>
          <p:nvPr/>
        </p:nvSpPr>
        <p:spPr>
          <a:xfrm>
            <a:off x="5292969" y="1904697"/>
            <a:ext cx="1259960" cy="369332"/>
          </a:xfrm>
          <a:prstGeom prst="rect">
            <a:avLst/>
          </a:prstGeom>
          <a:noFill/>
        </p:spPr>
        <p:txBody>
          <a:bodyPr wrap="none" rtlCol="0">
            <a:spAutoFit/>
          </a:bodyPr>
          <a:lstStyle/>
          <a:p>
            <a:r>
              <a:rPr lang="en-US" dirty="0"/>
              <a:t>30 columns</a:t>
            </a:r>
          </a:p>
        </p:txBody>
      </p:sp>
      <p:cxnSp>
        <p:nvCxnSpPr>
          <p:cNvPr id="9" name="Straight Arrow Connector 8">
            <a:extLst>
              <a:ext uri="{FF2B5EF4-FFF2-40B4-BE49-F238E27FC236}">
                <a16:creationId xmlns:a16="http://schemas.microsoft.com/office/drawing/2014/main" id="{76790B11-2E5E-41FF-B336-E1953EE21F61}"/>
              </a:ext>
            </a:extLst>
          </p:cNvPr>
          <p:cNvCxnSpPr>
            <a:cxnSpLocks/>
          </p:cNvCxnSpPr>
          <p:nvPr/>
        </p:nvCxnSpPr>
        <p:spPr>
          <a:xfrm>
            <a:off x="5842285" y="2171454"/>
            <a:ext cx="161328" cy="337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8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r>
              <a:rPr lang="en-US" dirty="0"/>
              <a:t> with selected features</a:t>
            </a:r>
          </a:p>
        </p:txBody>
      </p:sp>
      <p:graphicFrame>
        <p:nvGraphicFramePr>
          <p:cNvPr id="2" name="Table 1">
            <a:extLst>
              <a:ext uri="{FF2B5EF4-FFF2-40B4-BE49-F238E27FC236}">
                <a16:creationId xmlns:a16="http://schemas.microsoft.com/office/drawing/2014/main" id="{FF564F6B-8A7C-415E-975E-AEDCC26F34BA}"/>
              </a:ext>
            </a:extLst>
          </p:cNvPr>
          <p:cNvGraphicFramePr>
            <a:graphicFrameLocks noGrp="1"/>
          </p:cNvGraphicFramePr>
          <p:nvPr>
            <p:extLst>
              <p:ext uri="{D42A27DB-BD31-4B8C-83A1-F6EECF244321}">
                <p14:modId xmlns:p14="http://schemas.microsoft.com/office/powerpoint/2010/main" val="1910017752"/>
              </p:ext>
            </p:extLst>
          </p:nvPr>
        </p:nvGraphicFramePr>
        <p:xfrm>
          <a:off x="2219039" y="740308"/>
          <a:ext cx="5662217" cy="3548584"/>
        </p:xfrm>
        <a:graphic>
          <a:graphicData uri="http://schemas.openxmlformats.org/drawingml/2006/table">
            <a:tbl>
              <a:tblPr>
                <a:tableStyleId>{5940675A-B579-460E-94D1-54222C63F5DA}</a:tableStyleId>
              </a:tblPr>
              <a:tblGrid>
                <a:gridCol w="2723075">
                  <a:extLst>
                    <a:ext uri="{9D8B030D-6E8A-4147-A177-3AD203B41FA5}">
                      <a16:colId xmlns:a16="http://schemas.microsoft.com/office/drawing/2014/main" val="604357765"/>
                    </a:ext>
                  </a:extLst>
                </a:gridCol>
                <a:gridCol w="1012371">
                  <a:extLst>
                    <a:ext uri="{9D8B030D-6E8A-4147-A177-3AD203B41FA5}">
                      <a16:colId xmlns:a16="http://schemas.microsoft.com/office/drawing/2014/main" val="1910111072"/>
                    </a:ext>
                  </a:extLst>
                </a:gridCol>
                <a:gridCol w="957943">
                  <a:extLst>
                    <a:ext uri="{9D8B030D-6E8A-4147-A177-3AD203B41FA5}">
                      <a16:colId xmlns:a16="http://schemas.microsoft.com/office/drawing/2014/main" val="2601971580"/>
                    </a:ext>
                  </a:extLst>
                </a:gridCol>
                <a:gridCol w="968828">
                  <a:extLst>
                    <a:ext uri="{9D8B030D-6E8A-4147-A177-3AD203B41FA5}">
                      <a16:colId xmlns:a16="http://schemas.microsoft.com/office/drawing/2014/main" val="225015410"/>
                    </a:ext>
                  </a:extLst>
                </a:gridCol>
              </a:tblGrid>
              <a:tr h="505562">
                <a:tc rowSpan="2">
                  <a:txBody>
                    <a:bodyPr/>
                    <a:lstStyle/>
                    <a:p>
                      <a:pPr algn="l" fontAlgn="b"/>
                      <a:r>
                        <a:rPr lang="en-US" sz="1800" b="0" u="none" strike="noStrike" dirty="0">
                          <a:solidFill>
                            <a:srgbClr val="000000"/>
                          </a:solidFill>
                          <a:effectLst/>
                        </a:rPr>
                        <a:t>Model</a:t>
                      </a:r>
                      <a:endParaRPr lang="en-US" sz="1800" b="0" i="0" u="none" strike="noStrike" dirty="0">
                        <a:solidFill>
                          <a:srgbClr val="000000"/>
                        </a:solidFill>
                        <a:effectLst/>
                        <a:latin typeface="Calibri" panose="020F0502020204030204" pitchFamily="34" charset="0"/>
                      </a:endParaRPr>
                    </a:p>
                  </a:txBody>
                  <a:tcPr marL="7620" marR="7620" marT="7620" marB="0" anchor="b"/>
                </a:tc>
                <a:tc gridSpan="3">
                  <a:txBody>
                    <a:bodyPr/>
                    <a:lstStyle/>
                    <a:p>
                      <a:pPr algn="ctr" fontAlgn="b"/>
                      <a:r>
                        <a:rPr lang="en-US" sz="1800" b="0" i="0" u="none" strike="noStrike" dirty="0">
                          <a:solidFill>
                            <a:srgbClr val="000000"/>
                          </a:solidFill>
                          <a:effectLst/>
                          <a:latin typeface="Calibri" panose="020F0502020204030204" pitchFamily="34" charset="0"/>
                        </a:rPr>
                        <a:t>F1 Score</a:t>
                      </a:r>
                    </a:p>
                  </a:txBody>
                  <a:tcPr marL="7620" marR="7620" marT="7620" marB="0" anchor="b"/>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6371418"/>
                  </a:ext>
                </a:extLst>
              </a:tr>
              <a:tr h="505562">
                <a:tc vMerge="1">
                  <a:txBody>
                    <a:bodyPr/>
                    <a:lstStyle/>
                    <a:p>
                      <a:pPr algn="l" fontAlgn="b"/>
                      <a:r>
                        <a:rPr lang="en-US" sz="1600" b="0" u="none" strike="noStrike" dirty="0">
                          <a:solidFill>
                            <a:srgbClr val="000000"/>
                          </a:solidFill>
                          <a:effectLst/>
                        </a:rPr>
                        <a:t>Model</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800" b="0" i="0" u="none" strike="noStrike" dirty="0">
                          <a:solidFill>
                            <a:srgbClr val="000000"/>
                          </a:solidFill>
                          <a:effectLst/>
                          <a:latin typeface="Calibri" panose="020F0502020204030204" pitchFamily="34" charset="0"/>
                        </a:rPr>
                        <a:t>P=50%</a:t>
                      </a:r>
                    </a:p>
                  </a:txBody>
                  <a:tcPr marL="7620" marR="7620" marT="7620" marB="0" anchor="b"/>
                </a:tc>
                <a:tc>
                  <a:txBody>
                    <a:bodyPr/>
                    <a:lstStyle/>
                    <a:p>
                      <a:pPr algn="l" fontAlgn="b"/>
                      <a:r>
                        <a:rPr lang="en-US" sz="1800" b="0" i="0" u="none" strike="noStrike" dirty="0">
                          <a:solidFill>
                            <a:srgbClr val="000000"/>
                          </a:solidFill>
                          <a:effectLst/>
                          <a:latin typeface="Calibri" panose="020F0502020204030204" pitchFamily="34" charset="0"/>
                        </a:rPr>
                        <a:t>P=60%</a:t>
                      </a:r>
                    </a:p>
                  </a:txBody>
                  <a:tcPr marL="7620" marR="7620" marT="7620" marB="0" anchor="b"/>
                </a:tc>
                <a:tc>
                  <a:txBody>
                    <a:bodyPr/>
                    <a:lstStyle/>
                    <a:p>
                      <a:pPr algn="l" fontAlgn="b"/>
                      <a:r>
                        <a:rPr lang="en-US" sz="1800" b="0" u="none" strike="noStrike" dirty="0">
                          <a:solidFill>
                            <a:srgbClr val="000000"/>
                          </a:solidFill>
                          <a:effectLst/>
                        </a:rPr>
                        <a:t>P=75%</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04912670"/>
                  </a:ext>
                </a:extLst>
              </a:tr>
              <a:tr h="269633">
                <a:tc>
                  <a:txBody>
                    <a:bodyPr/>
                    <a:lstStyle/>
                    <a:p>
                      <a:pPr algn="l" fontAlgn="b"/>
                      <a:r>
                        <a:rPr lang="en-US" sz="1800" b="0" u="none" strike="noStrike" dirty="0" err="1">
                          <a:solidFill>
                            <a:srgbClr val="000000"/>
                          </a:solidFill>
                          <a:effectLst/>
                        </a:rPr>
                        <a:t>LogisticRegression</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0.747</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dirty="0">
                          <a:solidFill>
                            <a:srgbClr val="000000"/>
                          </a:solidFill>
                          <a:effectLst/>
                          <a:latin typeface="Calibri" panose="020F0502020204030204" pitchFamily="34" charset="0"/>
                        </a:rPr>
                        <a:t>0.719</a:t>
                      </a:r>
                    </a:p>
                  </a:txBody>
                  <a:tcPr marL="7620" marR="7620" marT="7620" marB="0" anchor="b"/>
                </a:tc>
                <a:tc>
                  <a:txBody>
                    <a:bodyPr/>
                    <a:lstStyle/>
                    <a:p>
                      <a:pPr algn="r" fontAlgn="b"/>
                      <a:r>
                        <a:rPr lang="en-US" sz="1800" b="0" u="none" strike="noStrike" dirty="0">
                          <a:solidFill>
                            <a:srgbClr val="000000"/>
                          </a:solidFill>
                          <a:effectLst/>
                        </a:rPr>
                        <a:t>0.670</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64875651"/>
                  </a:ext>
                </a:extLst>
              </a:tr>
              <a:tr h="269633">
                <a:tc>
                  <a:txBody>
                    <a:bodyPr/>
                    <a:lstStyle/>
                    <a:p>
                      <a:pPr algn="l" fontAlgn="b"/>
                      <a:r>
                        <a:rPr lang="en-US" sz="1800" b="0" u="none" strike="noStrike" dirty="0">
                          <a:solidFill>
                            <a:srgbClr val="000000"/>
                          </a:solidFill>
                          <a:effectLst/>
                        </a:rPr>
                        <a:t>SVC</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0.733</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a:solidFill>
                            <a:srgbClr val="000000"/>
                          </a:solidFill>
                          <a:effectLst/>
                          <a:latin typeface="Calibri" panose="020F0502020204030204" pitchFamily="34" charset="0"/>
                        </a:rPr>
                        <a:t>0.768</a:t>
                      </a:r>
                    </a:p>
                  </a:txBody>
                  <a:tcPr marL="7620" marR="7620" marT="7620" marB="0" anchor="b"/>
                </a:tc>
                <a:tc>
                  <a:txBody>
                    <a:bodyPr/>
                    <a:lstStyle/>
                    <a:p>
                      <a:pPr algn="r" fontAlgn="b"/>
                      <a:r>
                        <a:rPr lang="en-US" sz="1800" b="0" u="none" strike="noStrike" dirty="0">
                          <a:solidFill>
                            <a:srgbClr val="000000"/>
                          </a:solidFill>
                          <a:effectLst/>
                        </a:rPr>
                        <a:t>0.715</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5411966"/>
                  </a:ext>
                </a:extLst>
              </a:tr>
              <a:tr h="269633">
                <a:tc>
                  <a:txBody>
                    <a:bodyPr/>
                    <a:lstStyle/>
                    <a:p>
                      <a:pPr algn="l" fontAlgn="b"/>
                      <a:r>
                        <a:rPr lang="en-US" sz="1800" b="0" u="none" strike="noStrike" dirty="0" err="1">
                          <a:solidFill>
                            <a:srgbClr val="000000"/>
                          </a:solidFill>
                          <a:effectLst/>
                        </a:rPr>
                        <a:t>GaussianNB</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0.728</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a:solidFill>
                            <a:srgbClr val="000000"/>
                          </a:solidFill>
                          <a:effectLst/>
                          <a:latin typeface="Calibri" panose="020F0502020204030204" pitchFamily="34" charset="0"/>
                        </a:rPr>
                        <a:t>0.725</a:t>
                      </a:r>
                    </a:p>
                  </a:txBody>
                  <a:tcPr marL="7620" marR="7620" marT="7620" marB="0" anchor="b"/>
                </a:tc>
                <a:tc>
                  <a:txBody>
                    <a:bodyPr/>
                    <a:lstStyle/>
                    <a:p>
                      <a:pPr algn="r" fontAlgn="b"/>
                      <a:r>
                        <a:rPr lang="en-US" sz="1800" b="0" u="none" strike="noStrike">
                          <a:solidFill>
                            <a:srgbClr val="000000"/>
                          </a:solidFill>
                          <a:effectLst/>
                        </a:rPr>
                        <a:t>0.714</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684885"/>
                  </a:ext>
                </a:extLst>
              </a:tr>
              <a:tr h="269633">
                <a:tc>
                  <a:txBody>
                    <a:bodyPr/>
                    <a:lstStyle/>
                    <a:p>
                      <a:pPr algn="l" fontAlgn="b"/>
                      <a:r>
                        <a:rPr lang="en-US" sz="1800" b="0" u="none" strike="noStrike">
                          <a:solidFill>
                            <a:srgbClr val="000000"/>
                          </a:solidFill>
                          <a:effectLst/>
                        </a:rPr>
                        <a:t>SGDClassifier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0.750</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a:solidFill>
                            <a:srgbClr val="000000"/>
                          </a:solidFill>
                          <a:effectLst/>
                          <a:latin typeface="Calibri" panose="020F0502020204030204" pitchFamily="34" charset="0"/>
                        </a:rPr>
                        <a:t>0.622</a:t>
                      </a:r>
                    </a:p>
                  </a:txBody>
                  <a:tcPr marL="7620" marR="7620" marT="7620" marB="0" anchor="b"/>
                </a:tc>
                <a:tc>
                  <a:txBody>
                    <a:bodyPr/>
                    <a:lstStyle/>
                    <a:p>
                      <a:pPr algn="r" fontAlgn="b"/>
                      <a:r>
                        <a:rPr lang="en-US" sz="1800" b="0" u="none" strike="noStrike" dirty="0">
                          <a:solidFill>
                            <a:srgbClr val="000000"/>
                          </a:solidFill>
                          <a:effectLst/>
                        </a:rPr>
                        <a:t>0.685</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80960284"/>
                  </a:ext>
                </a:extLst>
              </a:tr>
              <a:tr h="269633">
                <a:tc>
                  <a:txBody>
                    <a:bodyPr/>
                    <a:lstStyle/>
                    <a:p>
                      <a:pPr algn="l" fontAlgn="b"/>
                      <a:r>
                        <a:rPr lang="en-US" sz="1800" b="0" u="none" strike="noStrike" dirty="0" err="1">
                          <a:solidFill>
                            <a:srgbClr val="000000"/>
                          </a:solidFill>
                          <a:effectLst/>
                        </a:rPr>
                        <a:t>KNeighborsClassifier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0.676</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a:solidFill>
                            <a:srgbClr val="000000"/>
                          </a:solidFill>
                          <a:effectLst/>
                          <a:latin typeface="Calibri" panose="020F0502020204030204" pitchFamily="34" charset="0"/>
                        </a:rPr>
                        <a:t>0.753</a:t>
                      </a:r>
                    </a:p>
                  </a:txBody>
                  <a:tcPr marL="7620" marR="7620" marT="7620" marB="0" anchor="b"/>
                </a:tc>
                <a:tc>
                  <a:txBody>
                    <a:bodyPr/>
                    <a:lstStyle/>
                    <a:p>
                      <a:pPr algn="r" fontAlgn="b"/>
                      <a:r>
                        <a:rPr lang="en-US" sz="1800" b="0" u="none" strike="noStrike" dirty="0">
                          <a:solidFill>
                            <a:srgbClr val="000000"/>
                          </a:solidFill>
                          <a:effectLst/>
                        </a:rPr>
                        <a:t>0.702</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5034666"/>
                  </a:ext>
                </a:extLst>
              </a:tr>
              <a:tr h="269633">
                <a:tc>
                  <a:txBody>
                    <a:bodyPr/>
                    <a:lstStyle/>
                    <a:p>
                      <a:pPr algn="l" fontAlgn="b"/>
                      <a:r>
                        <a:rPr lang="en-US" sz="1800" b="0" u="none" strike="noStrike">
                          <a:solidFill>
                            <a:srgbClr val="000000"/>
                          </a:solidFill>
                          <a:effectLst/>
                        </a:rPr>
                        <a:t>DecisionTreeClassifier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b="1" u="none" strike="noStrike" dirty="0">
                          <a:effectLst/>
                        </a:rPr>
                        <a:t>0.738</a:t>
                      </a:r>
                      <a:endParaRPr lang="en-US" sz="18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dirty="0">
                          <a:solidFill>
                            <a:srgbClr val="000000"/>
                          </a:solidFill>
                          <a:effectLst/>
                          <a:latin typeface="Calibri" panose="020F0502020204030204" pitchFamily="34" charset="0"/>
                        </a:rPr>
                        <a:t>0.766</a:t>
                      </a:r>
                    </a:p>
                  </a:txBody>
                  <a:tcPr marL="7620" marR="7620" marT="7620" marB="0" anchor="b"/>
                </a:tc>
                <a:tc>
                  <a:txBody>
                    <a:bodyPr/>
                    <a:lstStyle/>
                    <a:p>
                      <a:pPr algn="r" fontAlgn="b"/>
                      <a:r>
                        <a:rPr lang="en-US" sz="1800" b="0" u="none" strike="noStrike" dirty="0">
                          <a:solidFill>
                            <a:srgbClr val="000000"/>
                          </a:solidFill>
                          <a:effectLst/>
                        </a:rPr>
                        <a:t>0.717</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90111910"/>
                  </a:ext>
                </a:extLst>
              </a:tr>
              <a:tr h="269633">
                <a:tc>
                  <a:txBody>
                    <a:bodyPr/>
                    <a:lstStyle/>
                    <a:p>
                      <a:pPr algn="l" fontAlgn="b"/>
                      <a:r>
                        <a:rPr lang="en-US" sz="1800" b="0" u="none" strike="noStrike">
                          <a:solidFill>
                            <a:srgbClr val="000000"/>
                          </a:solidFill>
                          <a:effectLst/>
                        </a:rPr>
                        <a:t>RandomForestClassifier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0.723</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a:solidFill>
                            <a:srgbClr val="000000"/>
                          </a:solidFill>
                          <a:effectLst/>
                          <a:latin typeface="Calibri" panose="020F0502020204030204" pitchFamily="34" charset="0"/>
                        </a:rPr>
                        <a:t>0.766</a:t>
                      </a:r>
                    </a:p>
                  </a:txBody>
                  <a:tcPr marL="7620" marR="7620" marT="7620" marB="0" anchor="b"/>
                </a:tc>
                <a:tc>
                  <a:txBody>
                    <a:bodyPr/>
                    <a:lstStyle/>
                    <a:p>
                      <a:pPr algn="r" fontAlgn="b"/>
                      <a:r>
                        <a:rPr lang="en-US" sz="1800" b="1" u="none" strike="noStrike" dirty="0">
                          <a:solidFill>
                            <a:srgbClr val="000000"/>
                          </a:solidFill>
                          <a:effectLst/>
                        </a:rPr>
                        <a:t>0.724</a:t>
                      </a:r>
                      <a:endParaRPr lang="en-US"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6711601"/>
                  </a:ext>
                </a:extLst>
              </a:tr>
              <a:tr h="269633">
                <a:tc>
                  <a:txBody>
                    <a:bodyPr/>
                    <a:lstStyle/>
                    <a:p>
                      <a:pPr algn="l" fontAlgn="b"/>
                      <a:r>
                        <a:rPr lang="en-US" sz="1800" b="0" u="none" strike="noStrike">
                          <a:solidFill>
                            <a:srgbClr val="000000"/>
                          </a:solidFill>
                          <a:effectLst/>
                        </a:rPr>
                        <a:t>GradientBoostingClassifier</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0.736</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1" i="0" u="none" strike="noStrike" dirty="0">
                          <a:solidFill>
                            <a:srgbClr val="000000"/>
                          </a:solidFill>
                          <a:effectLst/>
                          <a:latin typeface="Calibri" panose="020F0502020204030204" pitchFamily="34" charset="0"/>
                        </a:rPr>
                        <a:t>0.783</a:t>
                      </a:r>
                    </a:p>
                  </a:txBody>
                  <a:tcPr marL="7620" marR="7620" marT="7620" marB="0" anchor="b"/>
                </a:tc>
                <a:tc>
                  <a:txBody>
                    <a:bodyPr/>
                    <a:lstStyle/>
                    <a:p>
                      <a:pPr algn="r" fontAlgn="b"/>
                      <a:r>
                        <a:rPr lang="en-US" sz="1800" b="0" u="none" strike="noStrike" dirty="0">
                          <a:solidFill>
                            <a:srgbClr val="000000"/>
                          </a:solidFill>
                          <a:effectLst/>
                        </a:rPr>
                        <a:t>0.678</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4752375"/>
                  </a:ext>
                </a:extLst>
              </a:tr>
              <a:tr h="269633">
                <a:tc>
                  <a:txBody>
                    <a:bodyPr/>
                    <a:lstStyle/>
                    <a:p>
                      <a:pPr algn="l" fontAlgn="b"/>
                      <a:r>
                        <a:rPr lang="en-US" sz="1800" b="0" u="none" strike="noStrike" dirty="0" err="1">
                          <a:solidFill>
                            <a:srgbClr val="000000"/>
                          </a:solidFill>
                          <a:effectLst/>
                        </a:rPr>
                        <a:t>LGBMClassifier</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0.729</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b="0" i="0" u="none" strike="noStrike" dirty="0">
                          <a:solidFill>
                            <a:srgbClr val="000000"/>
                          </a:solidFill>
                          <a:effectLst/>
                          <a:latin typeface="Calibri" panose="020F0502020204030204" pitchFamily="34" charset="0"/>
                        </a:rPr>
                        <a:t>0.766</a:t>
                      </a:r>
                    </a:p>
                  </a:txBody>
                  <a:tcPr marL="7620" marR="7620" marT="7620" marB="0" anchor="b"/>
                </a:tc>
                <a:tc>
                  <a:txBody>
                    <a:bodyPr/>
                    <a:lstStyle/>
                    <a:p>
                      <a:pPr algn="r" fontAlgn="b"/>
                      <a:r>
                        <a:rPr lang="en-US" sz="1800" b="0" u="none" strike="noStrike" dirty="0">
                          <a:solidFill>
                            <a:srgbClr val="000000"/>
                          </a:solidFill>
                          <a:effectLst/>
                        </a:rPr>
                        <a:t>0.674</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15393809"/>
                  </a:ext>
                </a:extLst>
              </a:tr>
            </a:tbl>
          </a:graphicData>
        </a:graphic>
      </p:graphicFrame>
      <p:sp>
        <p:nvSpPr>
          <p:cNvPr id="9" name="TextBox 8">
            <a:extLst>
              <a:ext uri="{FF2B5EF4-FFF2-40B4-BE49-F238E27FC236}">
                <a16:creationId xmlns:a16="http://schemas.microsoft.com/office/drawing/2014/main" id="{9BBBA4B4-8125-44CC-AE18-BF63E1AF60CA}"/>
              </a:ext>
            </a:extLst>
          </p:cNvPr>
          <p:cNvSpPr txBox="1"/>
          <p:nvPr/>
        </p:nvSpPr>
        <p:spPr>
          <a:xfrm>
            <a:off x="1719943" y="5214257"/>
            <a:ext cx="10603737" cy="646331"/>
          </a:xfrm>
          <a:prstGeom prst="rect">
            <a:avLst/>
          </a:prstGeom>
          <a:noFill/>
        </p:spPr>
        <p:txBody>
          <a:bodyPr wrap="none" rtlCol="0">
            <a:spAutoFit/>
          </a:bodyPr>
          <a:lstStyle/>
          <a:p>
            <a:r>
              <a:rPr lang="en-US" dirty="0"/>
              <a:t>For TM (with the code I have and parameter I set), F1 score is about 0.41, and all predicted output are 0.</a:t>
            </a:r>
          </a:p>
          <a:p>
            <a:r>
              <a:rPr lang="en-US" dirty="0"/>
              <a:t>Then I delete 500 rows which output = 0 to do kind of balance, the F1 score is 0.15 as all predicted output are 0</a:t>
            </a:r>
          </a:p>
        </p:txBody>
      </p:sp>
    </p:spTree>
    <p:extLst>
      <p:ext uri="{BB962C8B-B14F-4D97-AF65-F5344CB8AC3E}">
        <p14:creationId xmlns:p14="http://schemas.microsoft.com/office/powerpoint/2010/main" val="31108165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2862322"/>
          </a:xfrm>
          <a:prstGeom prst="rect">
            <a:avLst/>
          </a:prstGeom>
          <a:noFill/>
        </p:spPr>
        <p:txBody>
          <a:bodyPr wrap="square">
            <a:spAutoFit/>
          </a:bodyPr>
          <a:lstStyle/>
          <a:p>
            <a:pPr marL="285750" indent="-285750">
              <a:buFont typeface="Arial" panose="020B0604020202020204" pitchFamily="34" charset="0"/>
              <a:buChar char="•"/>
            </a:pPr>
            <a:r>
              <a:rPr lang="en-US" dirty="0"/>
              <a:t>Remove records when </a:t>
            </a:r>
            <a:r>
              <a:rPr lang="en-US" dirty="0" err="1"/>
              <a:t>acled_violence_count</a:t>
            </a:r>
            <a:r>
              <a:rPr lang="en-US" dirty="0"/>
              <a:t> = 0, </a:t>
            </a:r>
          </a:p>
          <a:p>
            <a:pPr marL="742950" lvl="1" indent="-285750">
              <a:buFont typeface="Arial" panose="020B0604020202020204" pitchFamily="34" charset="0"/>
              <a:buChar char="•"/>
            </a:pPr>
            <a:r>
              <a:rPr lang="en-US" dirty="0"/>
              <a:t># 2036 records --&gt; 677 records</a:t>
            </a:r>
          </a:p>
          <a:p>
            <a:pPr marL="742950" lvl="1" indent="-285750">
              <a:buFont typeface="Arial" panose="020B0604020202020204" pitchFamily="34" charset="0"/>
              <a:buChar char="•"/>
            </a:pPr>
            <a:r>
              <a:rPr lang="en-US" dirty="0"/>
              <a:t>then try:</a:t>
            </a:r>
          </a:p>
          <a:p>
            <a:pPr marL="1200150" lvl="2" indent="-285750">
              <a:buFont typeface="Arial" panose="020B0604020202020204" pitchFamily="34" charset="0"/>
              <a:buChar char="•"/>
            </a:pPr>
            <a:r>
              <a:rPr lang="en-US" dirty="0"/>
              <a:t>1. regression with all variables (without </a:t>
            </a:r>
            <a:r>
              <a:rPr lang="en-US" dirty="0" err="1"/>
              <a:t>country_name</a:t>
            </a:r>
            <a:r>
              <a:rPr lang="en-US" dirty="0"/>
              <a:t>, </a:t>
            </a:r>
            <a:r>
              <a:rPr lang="en-US" dirty="0" err="1"/>
              <a:t>contry_id</a:t>
            </a:r>
            <a:r>
              <a:rPr lang="en-US" dirty="0"/>
              <a:t>, </a:t>
            </a:r>
            <a:r>
              <a:rPr lang="en-US" dirty="0" err="1"/>
              <a:t>month_id</a:t>
            </a:r>
            <a:r>
              <a:rPr lang="en-US" dirty="0"/>
              <a:t>)</a:t>
            </a:r>
          </a:p>
          <a:p>
            <a:pPr marL="1200150" lvl="2" indent="-285750">
              <a:buFont typeface="Arial" panose="020B0604020202020204" pitchFamily="34" charset="0"/>
              <a:buChar char="•"/>
            </a:pPr>
            <a:r>
              <a:rPr lang="en-US" dirty="0"/>
              <a:t>2. classification using original </a:t>
            </a:r>
            <a:r>
              <a:rPr lang="en-US" dirty="0" err="1"/>
              <a:t>acled_violence_count</a:t>
            </a:r>
            <a:r>
              <a:rPr lang="en-US" dirty="0"/>
              <a:t> with all variables</a:t>
            </a:r>
          </a:p>
          <a:p>
            <a:pPr marL="1200150" lvl="2" indent="-285750">
              <a:buFont typeface="Arial" panose="020B0604020202020204" pitchFamily="34" charset="0"/>
              <a:buChar char="•"/>
            </a:pPr>
            <a:r>
              <a:rPr lang="en-US" dirty="0"/>
              <a:t>3. regression with selected variables</a:t>
            </a:r>
          </a:p>
          <a:p>
            <a:pPr marL="1200150" lvl="2" indent="-285750">
              <a:buFont typeface="Arial" panose="020B0604020202020204" pitchFamily="34" charset="0"/>
              <a:buChar char="•"/>
            </a:pPr>
            <a:r>
              <a:rPr lang="en-US" dirty="0"/>
              <a:t>4. classification with selected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4932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a:t>Result 1:regression with all variables (without </a:t>
            </a:r>
            <a:r>
              <a:rPr lang="en-US" dirty="0" err="1"/>
              <a:t>country_name</a:t>
            </a:r>
            <a:r>
              <a:rPr lang="en-US" dirty="0"/>
              <a:t>, </a:t>
            </a:r>
            <a:r>
              <a:rPr lang="en-US" dirty="0" err="1"/>
              <a:t>contry_id</a:t>
            </a:r>
            <a:r>
              <a:rPr lang="en-US" dirty="0"/>
              <a:t>, </a:t>
            </a:r>
            <a:r>
              <a:rPr lang="en-US" dirty="0" err="1"/>
              <a:t>month_id</a:t>
            </a:r>
            <a:r>
              <a:rPr lang="en-US" dirty="0"/>
              <a:t>)</a:t>
            </a:r>
          </a:p>
          <a:p>
            <a:r>
              <a:rPr lang="en-US" dirty="0"/>
              <a:t>	two different random </a:t>
            </a:r>
            <a:r>
              <a:rPr lang="en-US" b="1" dirty="0"/>
              <a:t>setting (5 and 1), </a:t>
            </a:r>
            <a:r>
              <a:rPr lang="en-US" b="1" dirty="0" err="1"/>
              <a:t>test_size</a:t>
            </a:r>
            <a:r>
              <a:rPr lang="en-US" b="1" dirty="0"/>
              <a:t> = 0.2, </a:t>
            </a:r>
          </a:p>
          <a:p>
            <a:endParaRPr lang="en-US" dirty="0"/>
          </a:p>
          <a:p>
            <a:endParaRPr lang="en-US" dirty="0"/>
          </a:p>
        </p:txBody>
      </p:sp>
      <p:graphicFrame>
        <p:nvGraphicFramePr>
          <p:cNvPr id="7" name="Table 6">
            <a:extLst>
              <a:ext uri="{FF2B5EF4-FFF2-40B4-BE49-F238E27FC236}">
                <a16:creationId xmlns:a16="http://schemas.microsoft.com/office/drawing/2014/main" id="{083B7AAE-4E6F-4C8D-9068-028361C1BCDF}"/>
              </a:ext>
            </a:extLst>
          </p:cNvPr>
          <p:cNvGraphicFramePr>
            <a:graphicFrameLocks noGrp="1"/>
          </p:cNvGraphicFramePr>
          <p:nvPr>
            <p:extLst>
              <p:ext uri="{D42A27DB-BD31-4B8C-83A1-F6EECF244321}">
                <p14:modId xmlns:p14="http://schemas.microsoft.com/office/powerpoint/2010/main" val="2209361408"/>
              </p:ext>
            </p:extLst>
          </p:nvPr>
        </p:nvGraphicFramePr>
        <p:xfrm>
          <a:off x="544204" y="1395523"/>
          <a:ext cx="8978162" cy="2514600"/>
        </p:xfrm>
        <a:graphic>
          <a:graphicData uri="http://schemas.openxmlformats.org/drawingml/2006/table">
            <a:tbl>
              <a:tblPr>
                <a:tableStyleId>{5940675A-B579-460E-94D1-54222C63F5DA}</a:tableStyleId>
              </a:tblPr>
              <a:tblGrid>
                <a:gridCol w="2900637">
                  <a:extLst>
                    <a:ext uri="{9D8B030D-6E8A-4147-A177-3AD203B41FA5}">
                      <a16:colId xmlns:a16="http://schemas.microsoft.com/office/drawing/2014/main" val="1306615061"/>
                    </a:ext>
                  </a:extLst>
                </a:gridCol>
                <a:gridCol w="1894294">
                  <a:extLst>
                    <a:ext uri="{9D8B030D-6E8A-4147-A177-3AD203B41FA5}">
                      <a16:colId xmlns:a16="http://schemas.microsoft.com/office/drawing/2014/main" val="4281598018"/>
                    </a:ext>
                  </a:extLst>
                </a:gridCol>
                <a:gridCol w="1539113">
                  <a:extLst>
                    <a:ext uri="{9D8B030D-6E8A-4147-A177-3AD203B41FA5}">
                      <a16:colId xmlns:a16="http://schemas.microsoft.com/office/drawing/2014/main" val="329711015"/>
                    </a:ext>
                  </a:extLst>
                </a:gridCol>
                <a:gridCol w="1696971">
                  <a:extLst>
                    <a:ext uri="{9D8B030D-6E8A-4147-A177-3AD203B41FA5}">
                      <a16:colId xmlns:a16="http://schemas.microsoft.com/office/drawing/2014/main" val="1383812777"/>
                    </a:ext>
                  </a:extLst>
                </a:gridCol>
                <a:gridCol w="947147">
                  <a:extLst>
                    <a:ext uri="{9D8B030D-6E8A-4147-A177-3AD203B41FA5}">
                      <a16:colId xmlns:a16="http://schemas.microsoft.com/office/drawing/2014/main" val="371776814"/>
                    </a:ext>
                  </a:extLst>
                </a:gridCol>
              </a:tblGrid>
              <a:tr h="182880">
                <a:tc>
                  <a:txBody>
                    <a:bodyPr/>
                    <a:lstStyle/>
                    <a:p>
                      <a:pPr algn="l" fontAlgn="b"/>
                      <a:r>
                        <a:rPr lang="en-US" sz="1600" b="0" u="none" strike="noStrike" dirty="0">
                          <a:solidFill>
                            <a:srgbClr val="000000"/>
                          </a:solidFill>
                          <a:effectLst/>
                        </a:rPr>
                        <a:t>Model</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4614592"/>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26.06742979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0.596075043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30.65942135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0.50709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52803088"/>
                  </a:ext>
                </a:extLst>
              </a:tr>
              <a:tr h="182880">
                <a:tc>
                  <a:txBody>
                    <a:bodyPr/>
                    <a:lstStyle/>
                    <a:p>
                      <a:pPr algn="l" fontAlgn="b"/>
                      <a:r>
                        <a:rPr lang="en-US" sz="1600" b="0" u="none" strike="noStrike">
                          <a:solidFill>
                            <a:srgbClr val="000000"/>
                          </a:solidFill>
                          <a:effectLst/>
                        </a:rPr>
                        <a:t>RandomForestRegressor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9.209610126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0.949581868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27.56889829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0.601454</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01521181"/>
                  </a:ext>
                </a:extLst>
              </a:tr>
              <a:tr h="182880">
                <a:tc>
                  <a:txBody>
                    <a:bodyPr/>
                    <a:lstStyle/>
                    <a:p>
                      <a:pPr algn="l" fontAlgn="b"/>
                      <a:r>
                        <a:rPr lang="en-US" sz="1600" b="0" u="none" strike="noStrike" dirty="0" err="1">
                          <a:solidFill>
                            <a:srgbClr val="000000"/>
                          </a:solidFill>
                          <a:effectLst/>
                        </a:rPr>
                        <a:t>LGBMRegressor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11.09717903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0.926796904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28.58700001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0.571474</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8777195"/>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0.337141914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0.999932434</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27.84303425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0.593489</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25403902"/>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3.978254929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0.99059217</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27.3665088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0.607284</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94392144"/>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2.12E+31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-2.66E+59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1.90E+31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0" u="none" strike="noStrike">
                          <a:solidFill>
                            <a:srgbClr val="000000"/>
                          </a:solidFill>
                          <a:effectLst/>
                        </a:rPr>
                        <a: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62525019"/>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39.71749285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0.062291366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40.56853658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0.136985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67478652"/>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8.597129428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0.956064943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28.7719838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0.565911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4115764"/>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167.6622245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-15.70993308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168.9753383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-13.9722</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55336909"/>
                  </a:ext>
                </a:extLst>
              </a:tr>
            </a:tbl>
          </a:graphicData>
        </a:graphic>
      </p:graphicFrame>
      <p:graphicFrame>
        <p:nvGraphicFramePr>
          <p:cNvPr id="2" name="Table 1">
            <a:extLst>
              <a:ext uri="{FF2B5EF4-FFF2-40B4-BE49-F238E27FC236}">
                <a16:creationId xmlns:a16="http://schemas.microsoft.com/office/drawing/2014/main" id="{780B122E-6572-430E-ABEC-0FF096306300}"/>
              </a:ext>
            </a:extLst>
          </p:cNvPr>
          <p:cNvGraphicFramePr>
            <a:graphicFrameLocks noGrp="1"/>
          </p:cNvGraphicFramePr>
          <p:nvPr>
            <p:extLst>
              <p:ext uri="{D42A27DB-BD31-4B8C-83A1-F6EECF244321}">
                <p14:modId xmlns:p14="http://schemas.microsoft.com/office/powerpoint/2010/main" val="3989426907"/>
              </p:ext>
            </p:extLst>
          </p:nvPr>
        </p:nvGraphicFramePr>
        <p:xfrm>
          <a:off x="544204" y="4205177"/>
          <a:ext cx="8978162" cy="2514600"/>
        </p:xfrm>
        <a:graphic>
          <a:graphicData uri="http://schemas.openxmlformats.org/drawingml/2006/table">
            <a:tbl>
              <a:tblPr>
                <a:tableStyleId>{5940675A-B579-460E-94D1-54222C63F5DA}</a:tableStyleId>
              </a:tblPr>
              <a:tblGrid>
                <a:gridCol w="2774274">
                  <a:extLst>
                    <a:ext uri="{9D8B030D-6E8A-4147-A177-3AD203B41FA5}">
                      <a16:colId xmlns:a16="http://schemas.microsoft.com/office/drawing/2014/main" val="934354197"/>
                    </a:ext>
                  </a:extLst>
                </a:gridCol>
                <a:gridCol w="1769419">
                  <a:extLst>
                    <a:ext uri="{9D8B030D-6E8A-4147-A177-3AD203B41FA5}">
                      <a16:colId xmlns:a16="http://schemas.microsoft.com/office/drawing/2014/main" val="39149217"/>
                    </a:ext>
                  </a:extLst>
                </a:gridCol>
                <a:gridCol w="1463593">
                  <a:extLst>
                    <a:ext uri="{9D8B030D-6E8A-4147-A177-3AD203B41FA5}">
                      <a16:colId xmlns:a16="http://schemas.microsoft.com/office/drawing/2014/main" val="780895066"/>
                    </a:ext>
                  </a:extLst>
                </a:gridCol>
                <a:gridCol w="1463593">
                  <a:extLst>
                    <a:ext uri="{9D8B030D-6E8A-4147-A177-3AD203B41FA5}">
                      <a16:colId xmlns:a16="http://schemas.microsoft.com/office/drawing/2014/main" val="1017127075"/>
                    </a:ext>
                  </a:extLst>
                </a:gridCol>
                <a:gridCol w="1507283">
                  <a:extLst>
                    <a:ext uri="{9D8B030D-6E8A-4147-A177-3AD203B41FA5}">
                      <a16:colId xmlns:a16="http://schemas.microsoft.com/office/drawing/2014/main" val="2105399988"/>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3553126"/>
                  </a:ext>
                </a:extLst>
              </a:tr>
              <a:tr h="182880">
                <a:tc>
                  <a:txBody>
                    <a:bodyPr/>
                    <a:lstStyle/>
                    <a:p>
                      <a:pPr algn="l" fontAlgn="b"/>
                      <a:r>
                        <a:rPr lang="en-US" sz="1600" b="0" u="none" strike="noStrike" dirty="0" err="1">
                          <a:solidFill>
                            <a:srgbClr val="000000"/>
                          </a:solidFill>
                          <a:effectLst/>
                        </a:rPr>
                        <a:t>LinearRegression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27.4460106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0.570377437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25.03268503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0.613329303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95045855"/>
                  </a:ext>
                </a:extLst>
              </a:tr>
              <a:tr h="182880">
                <a:tc>
                  <a:txBody>
                    <a:bodyPr/>
                    <a:lstStyle/>
                    <a:p>
                      <a:pPr algn="l" fontAlgn="b"/>
                      <a:r>
                        <a:rPr lang="en-US" sz="1600" b="0" u="none" strike="noStrike">
                          <a:solidFill>
                            <a:srgbClr val="000000"/>
                          </a:solidFill>
                          <a:effectLst/>
                        </a:rPr>
                        <a:t>RandomForestRegressor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9.195830587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0.951770745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21.83818977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0.705720735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55239272"/>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11.63262975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0.922823614</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21.37076616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0.718183397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36966369"/>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0.25887476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FF0000"/>
                          </a:solidFill>
                          <a:effectLst/>
                        </a:rPr>
                        <a:t>0.999961778</a:t>
                      </a:r>
                      <a:endParaRPr lang="en-US" sz="1600" b="0" i="0" u="none" strike="noStrike">
                        <a:solidFill>
                          <a:srgbClr val="FF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23.50186058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0.659175441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37812382"/>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3.838646168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0.991596024</a:t>
                      </a:r>
                      <a:endParaRPr lang="en-US" sz="1600" b="0" i="0" u="none" strike="noStrike" dirty="0">
                        <a:solidFill>
                          <a:srgbClr val="FF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21.30640841</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0.719878215</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7352426"/>
                  </a:ext>
                </a:extLst>
              </a:tr>
              <a:tr h="182880">
                <a:tc>
                  <a:txBody>
                    <a:bodyPr/>
                    <a:lstStyle/>
                    <a:p>
                      <a:pPr algn="l" fontAlgn="b"/>
                      <a:r>
                        <a:rPr lang="en-US" sz="1600" b="0" u="none" strike="noStrike" dirty="0" err="1">
                          <a:solidFill>
                            <a:srgbClr val="000000"/>
                          </a:solidFill>
                          <a:effectLst/>
                        </a:rPr>
                        <a:t>SGDRegressor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8.79E+30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-4.41E+58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8.39E+30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-4.34E+58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07402912"/>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39.75635365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0.098549844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40.56633715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-0.015448687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7248854"/>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8.238684041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0.961288115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21.39891968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0.717440386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5756805"/>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38662.55008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-852528.899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36885.04913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-839511.4158</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5077267"/>
                  </a:ext>
                </a:extLst>
              </a:tr>
            </a:tbl>
          </a:graphicData>
        </a:graphic>
      </p:graphicFrame>
    </p:spTree>
    <p:extLst>
      <p:ext uri="{BB962C8B-B14F-4D97-AF65-F5344CB8AC3E}">
        <p14:creationId xmlns:p14="http://schemas.microsoft.com/office/powerpoint/2010/main" val="1393893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a:t>Result 1:regression with all variables (without </a:t>
            </a:r>
            <a:r>
              <a:rPr lang="en-US" dirty="0" err="1"/>
              <a:t>country_name</a:t>
            </a:r>
            <a:r>
              <a:rPr lang="en-US" dirty="0"/>
              <a:t>, </a:t>
            </a:r>
            <a:r>
              <a:rPr lang="en-US" dirty="0" err="1"/>
              <a:t>contry_id</a:t>
            </a:r>
            <a:r>
              <a:rPr lang="en-US" dirty="0"/>
              <a:t>, </a:t>
            </a:r>
            <a:r>
              <a:rPr lang="en-US" dirty="0" err="1"/>
              <a:t>month_id</a:t>
            </a:r>
            <a:r>
              <a:rPr lang="en-US" dirty="0"/>
              <a:t>)</a:t>
            </a:r>
          </a:p>
          <a:p>
            <a:r>
              <a:rPr lang="en-US" dirty="0"/>
              <a:t>	two different random </a:t>
            </a:r>
            <a:r>
              <a:rPr lang="en-US" b="1" dirty="0"/>
              <a:t>setting (5 and 1), </a:t>
            </a:r>
            <a:r>
              <a:rPr lang="en-US" b="1" dirty="0" err="1"/>
              <a:t>test_size</a:t>
            </a:r>
            <a:r>
              <a:rPr lang="en-US" b="1" dirty="0"/>
              <a:t> = 0.4</a:t>
            </a:r>
          </a:p>
          <a:p>
            <a:endParaRPr lang="en-US" dirty="0"/>
          </a:p>
          <a:p>
            <a:endParaRPr lang="en-US" dirty="0"/>
          </a:p>
        </p:txBody>
      </p:sp>
      <p:graphicFrame>
        <p:nvGraphicFramePr>
          <p:cNvPr id="3" name="Table 2">
            <a:extLst>
              <a:ext uri="{FF2B5EF4-FFF2-40B4-BE49-F238E27FC236}">
                <a16:creationId xmlns:a16="http://schemas.microsoft.com/office/drawing/2014/main" id="{7FFD5C92-4B74-4255-A692-4265A051159D}"/>
              </a:ext>
            </a:extLst>
          </p:cNvPr>
          <p:cNvGraphicFramePr>
            <a:graphicFrameLocks noGrp="1"/>
          </p:cNvGraphicFramePr>
          <p:nvPr>
            <p:extLst>
              <p:ext uri="{D42A27DB-BD31-4B8C-83A1-F6EECF244321}">
                <p14:modId xmlns:p14="http://schemas.microsoft.com/office/powerpoint/2010/main" val="621885731"/>
              </p:ext>
            </p:extLst>
          </p:nvPr>
        </p:nvGraphicFramePr>
        <p:xfrm>
          <a:off x="1027073" y="3978965"/>
          <a:ext cx="8797409" cy="2514600"/>
        </p:xfrm>
        <a:graphic>
          <a:graphicData uri="http://schemas.openxmlformats.org/drawingml/2006/table">
            <a:tbl>
              <a:tblPr>
                <a:tableStyleId>{5940675A-B579-460E-94D1-54222C63F5DA}</a:tableStyleId>
              </a:tblPr>
              <a:tblGrid>
                <a:gridCol w="2300918">
                  <a:extLst>
                    <a:ext uri="{9D8B030D-6E8A-4147-A177-3AD203B41FA5}">
                      <a16:colId xmlns:a16="http://schemas.microsoft.com/office/drawing/2014/main" val="1153517525"/>
                    </a:ext>
                  </a:extLst>
                </a:gridCol>
                <a:gridCol w="1324388">
                  <a:extLst>
                    <a:ext uri="{9D8B030D-6E8A-4147-A177-3AD203B41FA5}">
                      <a16:colId xmlns:a16="http://schemas.microsoft.com/office/drawing/2014/main" val="2867633772"/>
                    </a:ext>
                  </a:extLst>
                </a:gridCol>
                <a:gridCol w="1715978">
                  <a:extLst>
                    <a:ext uri="{9D8B030D-6E8A-4147-A177-3AD203B41FA5}">
                      <a16:colId xmlns:a16="http://schemas.microsoft.com/office/drawing/2014/main" val="3986489874"/>
                    </a:ext>
                  </a:extLst>
                </a:gridCol>
                <a:gridCol w="1691809">
                  <a:extLst>
                    <a:ext uri="{9D8B030D-6E8A-4147-A177-3AD203B41FA5}">
                      <a16:colId xmlns:a16="http://schemas.microsoft.com/office/drawing/2014/main" val="1919106158"/>
                    </a:ext>
                  </a:extLst>
                </a:gridCol>
                <a:gridCol w="1764316">
                  <a:extLst>
                    <a:ext uri="{9D8B030D-6E8A-4147-A177-3AD203B41FA5}">
                      <a16:colId xmlns:a16="http://schemas.microsoft.com/office/drawing/2014/main" val="980791980"/>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dirty="0" err="1">
                          <a:solidFill>
                            <a:srgbClr val="000000"/>
                          </a:solidFill>
                          <a:effectLst/>
                        </a:rPr>
                        <a:t>RMSE_Training</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4373641"/>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29.47391162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0.540560339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23.8923648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0.613202007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5515744"/>
                  </a:ext>
                </a:extLst>
              </a:tr>
              <a:tr h="182880">
                <a:tc>
                  <a:txBody>
                    <a:bodyPr/>
                    <a:lstStyle/>
                    <a:p>
                      <a:pPr algn="l" fontAlgn="b"/>
                      <a:r>
                        <a:rPr lang="en-US" sz="1600" b="0" u="none" strike="noStrike" dirty="0" err="1">
                          <a:solidFill>
                            <a:srgbClr val="000000"/>
                          </a:solidFill>
                          <a:effectLst/>
                        </a:rPr>
                        <a:t>RandomForestRegressor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10.19492149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0.945030638</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19.04959375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0.754111977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75652054"/>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13.57670698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0.902514097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19.9956468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0.72908263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8246580"/>
                  </a:ext>
                </a:extLst>
              </a:tr>
              <a:tr h="182880">
                <a:tc>
                  <a:txBody>
                    <a:bodyPr/>
                    <a:lstStyle/>
                    <a:p>
                      <a:pPr algn="l" fontAlgn="b"/>
                      <a:r>
                        <a:rPr lang="en-US" sz="1600" b="0" u="none" strike="noStrike" dirty="0" err="1">
                          <a:solidFill>
                            <a:srgbClr val="000000"/>
                          </a:solidFill>
                          <a:effectLst/>
                        </a:rPr>
                        <a:t>XGBRegressor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0.075281414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0.99999</a:t>
                      </a:r>
                      <a:r>
                        <a:rPr lang="en-US" sz="1600" b="0" u="none" strike="noStrike" dirty="0">
                          <a:solidFill>
                            <a:srgbClr val="000000"/>
                          </a:solidFill>
                          <a:effectLst/>
                        </a:rPr>
                        <a:t>7003</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22.14007381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0.667857793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1255730"/>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3.220891234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0.994513378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18.82141925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0.759967153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3154707"/>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5.01E+30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-1.33E+58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4.93E+30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-1.65E+58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4813552"/>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42.17655534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0.059204691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37.09808147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0.067457059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14364674"/>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7.620109756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0.969290314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18.60108634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0.765554147</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9982139"/>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384373.2324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-78137443.04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378297.8447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-96969167.54</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32423006"/>
                  </a:ext>
                </a:extLst>
              </a:tr>
            </a:tbl>
          </a:graphicData>
        </a:graphic>
      </p:graphicFrame>
      <p:graphicFrame>
        <p:nvGraphicFramePr>
          <p:cNvPr id="6" name="Table 5">
            <a:extLst>
              <a:ext uri="{FF2B5EF4-FFF2-40B4-BE49-F238E27FC236}">
                <a16:creationId xmlns:a16="http://schemas.microsoft.com/office/drawing/2014/main" id="{5F4BC092-D0FD-4F3B-B105-0293FA715D46}"/>
              </a:ext>
            </a:extLst>
          </p:cNvPr>
          <p:cNvGraphicFramePr>
            <a:graphicFrameLocks noGrp="1"/>
          </p:cNvGraphicFramePr>
          <p:nvPr>
            <p:extLst>
              <p:ext uri="{D42A27DB-BD31-4B8C-83A1-F6EECF244321}">
                <p14:modId xmlns:p14="http://schemas.microsoft.com/office/powerpoint/2010/main" val="2329357283"/>
              </p:ext>
            </p:extLst>
          </p:nvPr>
        </p:nvGraphicFramePr>
        <p:xfrm>
          <a:off x="1027074" y="1280160"/>
          <a:ext cx="8797409" cy="2514600"/>
        </p:xfrm>
        <a:graphic>
          <a:graphicData uri="http://schemas.openxmlformats.org/drawingml/2006/table">
            <a:tbl>
              <a:tblPr>
                <a:tableStyleId>{5940675A-B579-460E-94D1-54222C63F5DA}</a:tableStyleId>
              </a:tblPr>
              <a:tblGrid>
                <a:gridCol w="2503701">
                  <a:extLst>
                    <a:ext uri="{9D8B030D-6E8A-4147-A177-3AD203B41FA5}">
                      <a16:colId xmlns:a16="http://schemas.microsoft.com/office/drawing/2014/main" val="2629836608"/>
                    </a:ext>
                  </a:extLst>
                </a:gridCol>
                <a:gridCol w="1699760">
                  <a:extLst>
                    <a:ext uri="{9D8B030D-6E8A-4147-A177-3AD203B41FA5}">
                      <a16:colId xmlns:a16="http://schemas.microsoft.com/office/drawing/2014/main" val="4005174412"/>
                    </a:ext>
                  </a:extLst>
                </a:gridCol>
                <a:gridCol w="1516003">
                  <a:extLst>
                    <a:ext uri="{9D8B030D-6E8A-4147-A177-3AD203B41FA5}">
                      <a16:colId xmlns:a16="http://schemas.microsoft.com/office/drawing/2014/main" val="3141855487"/>
                    </a:ext>
                  </a:extLst>
                </a:gridCol>
                <a:gridCol w="1607882">
                  <a:extLst>
                    <a:ext uri="{9D8B030D-6E8A-4147-A177-3AD203B41FA5}">
                      <a16:colId xmlns:a16="http://schemas.microsoft.com/office/drawing/2014/main" val="1334672265"/>
                    </a:ext>
                  </a:extLst>
                </a:gridCol>
                <a:gridCol w="1470063">
                  <a:extLst>
                    <a:ext uri="{9D8B030D-6E8A-4147-A177-3AD203B41FA5}">
                      <a16:colId xmlns:a16="http://schemas.microsoft.com/office/drawing/2014/main" val="1415669526"/>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45939577"/>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25.55347085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0.585049377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29.86396484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0.543857555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2019011"/>
                  </a:ext>
                </a:extLst>
              </a:tr>
              <a:tr h="182880">
                <a:tc>
                  <a:txBody>
                    <a:bodyPr/>
                    <a:lstStyle/>
                    <a:p>
                      <a:pPr algn="l" fontAlgn="b"/>
                      <a:r>
                        <a:rPr lang="en-US" sz="1600" b="0" u="none" strike="noStrike">
                          <a:solidFill>
                            <a:srgbClr val="000000"/>
                          </a:solidFill>
                          <a:effectLst/>
                        </a:rPr>
                        <a:t>RandomForestRegressor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9.305111234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0.94497757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26.45007898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0.642184211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2292156"/>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12.52171893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0.900362108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26.03268127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0.653388189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1251700"/>
                  </a:ext>
                </a:extLst>
              </a:tr>
              <a:tr h="182880">
                <a:tc>
                  <a:txBody>
                    <a:bodyPr/>
                    <a:lstStyle/>
                    <a:p>
                      <a:pPr algn="l" fontAlgn="b"/>
                      <a:r>
                        <a:rPr lang="en-US" sz="1600" b="0" u="none" strike="noStrike" dirty="0" err="1">
                          <a:solidFill>
                            <a:srgbClr val="000000"/>
                          </a:solidFill>
                          <a:effectLst/>
                        </a:rPr>
                        <a:t>XGBRegressor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0.104681979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0.99999</a:t>
                      </a:r>
                      <a:r>
                        <a:rPr lang="en-US" sz="1600" b="0" u="none" strike="noStrike" dirty="0">
                          <a:solidFill>
                            <a:srgbClr val="000000"/>
                          </a:solidFill>
                          <a:effectLst/>
                        </a:rPr>
                        <a:t>3036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25.58875562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0.665108682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5287379"/>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3.493438669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0.992244624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25.03094869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0.679550075</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8301274"/>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2.41E+31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-3.68E+59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2.36E+31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-2.85E+59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066529"/>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37.30249973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0.115755233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42.49750128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0.076297018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3469081"/>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7.566402444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0.963618927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25.99315454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0.654439947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381491"/>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358065.1049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-81474296.5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350993.9397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-63009318.7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2451696"/>
                  </a:ext>
                </a:extLst>
              </a:tr>
            </a:tbl>
          </a:graphicData>
        </a:graphic>
      </p:graphicFrame>
    </p:spTree>
    <p:extLst>
      <p:ext uri="{BB962C8B-B14F-4D97-AF65-F5344CB8AC3E}">
        <p14:creationId xmlns:p14="http://schemas.microsoft.com/office/powerpoint/2010/main" val="37037922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r>
              <a:rPr lang="en-US" dirty="0"/>
              <a:t>Result 1:regression with all variables (without </a:t>
            </a:r>
            <a:r>
              <a:rPr lang="en-US" dirty="0" err="1"/>
              <a:t>country_name</a:t>
            </a:r>
            <a:r>
              <a:rPr lang="en-US" dirty="0"/>
              <a:t>, </a:t>
            </a:r>
            <a:r>
              <a:rPr lang="en-US" dirty="0" err="1"/>
              <a:t>contry_id</a:t>
            </a:r>
            <a:r>
              <a:rPr lang="en-US" dirty="0"/>
              <a:t>, </a:t>
            </a:r>
            <a:r>
              <a:rPr lang="en-US" dirty="0" err="1"/>
              <a:t>month_id</a:t>
            </a:r>
            <a:r>
              <a:rPr lang="en-US" dirty="0"/>
              <a:t>)</a:t>
            </a:r>
          </a:p>
          <a:p>
            <a:r>
              <a:rPr lang="en-US" dirty="0"/>
              <a:t>	two different random </a:t>
            </a:r>
            <a:r>
              <a:rPr lang="en-US" b="1" dirty="0"/>
              <a:t>setting (5 and 1), </a:t>
            </a:r>
            <a:r>
              <a:rPr lang="en-US" b="1" dirty="0" err="1"/>
              <a:t>test_size</a:t>
            </a:r>
            <a:r>
              <a:rPr lang="en-US" b="1" dirty="0"/>
              <a:t> = 0.6</a:t>
            </a:r>
          </a:p>
          <a:p>
            <a:endParaRPr lang="en-US" dirty="0"/>
          </a:p>
          <a:p>
            <a:endParaRPr lang="en-US" dirty="0"/>
          </a:p>
        </p:txBody>
      </p:sp>
      <p:graphicFrame>
        <p:nvGraphicFramePr>
          <p:cNvPr id="2" name="Table 1">
            <a:extLst>
              <a:ext uri="{FF2B5EF4-FFF2-40B4-BE49-F238E27FC236}">
                <a16:creationId xmlns:a16="http://schemas.microsoft.com/office/drawing/2014/main" id="{57DFCAC4-52CE-4677-9C0D-5E294480F91E}"/>
              </a:ext>
            </a:extLst>
          </p:cNvPr>
          <p:cNvGraphicFramePr>
            <a:graphicFrameLocks noGrp="1"/>
          </p:cNvGraphicFramePr>
          <p:nvPr>
            <p:extLst>
              <p:ext uri="{D42A27DB-BD31-4B8C-83A1-F6EECF244321}">
                <p14:modId xmlns:p14="http://schemas.microsoft.com/office/powerpoint/2010/main" val="997158303"/>
              </p:ext>
            </p:extLst>
          </p:nvPr>
        </p:nvGraphicFramePr>
        <p:xfrm>
          <a:off x="1156292" y="1212630"/>
          <a:ext cx="9029699" cy="2514600"/>
        </p:xfrm>
        <a:graphic>
          <a:graphicData uri="http://schemas.openxmlformats.org/drawingml/2006/table">
            <a:tbl>
              <a:tblPr>
                <a:tableStyleId>{5940675A-B579-460E-94D1-54222C63F5DA}</a:tableStyleId>
              </a:tblPr>
              <a:tblGrid>
                <a:gridCol w="3089738">
                  <a:extLst>
                    <a:ext uri="{9D8B030D-6E8A-4147-A177-3AD203B41FA5}">
                      <a16:colId xmlns:a16="http://schemas.microsoft.com/office/drawing/2014/main" val="2621261756"/>
                    </a:ext>
                  </a:extLst>
                </a:gridCol>
                <a:gridCol w="1748456">
                  <a:extLst>
                    <a:ext uri="{9D8B030D-6E8A-4147-A177-3AD203B41FA5}">
                      <a16:colId xmlns:a16="http://schemas.microsoft.com/office/drawing/2014/main" val="1018046963"/>
                    </a:ext>
                  </a:extLst>
                </a:gridCol>
                <a:gridCol w="1628699">
                  <a:extLst>
                    <a:ext uri="{9D8B030D-6E8A-4147-A177-3AD203B41FA5}">
                      <a16:colId xmlns:a16="http://schemas.microsoft.com/office/drawing/2014/main" val="1445444262"/>
                    </a:ext>
                  </a:extLst>
                </a:gridCol>
                <a:gridCol w="1413136">
                  <a:extLst>
                    <a:ext uri="{9D8B030D-6E8A-4147-A177-3AD203B41FA5}">
                      <a16:colId xmlns:a16="http://schemas.microsoft.com/office/drawing/2014/main" val="1095018660"/>
                    </a:ext>
                  </a:extLst>
                </a:gridCol>
                <a:gridCol w="1149670">
                  <a:extLst>
                    <a:ext uri="{9D8B030D-6E8A-4147-A177-3AD203B41FA5}">
                      <a16:colId xmlns:a16="http://schemas.microsoft.com/office/drawing/2014/main" val="2055626771"/>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24005891"/>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25.32234137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0.613161426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29.1601551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0.520725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5134376"/>
                  </a:ext>
                </a:extLst>
              </a:tr>
              <a:tr h="182880">
                <a:tc>
                  <a:txBody>
                    <a:bodyPr/>
                    <a:lstStyle/>
                    <a:p>
                      <a:pPr algn="l" fontAlgn="b"/>
                      <a:r>
                        <a:rPr lang="en-US" sz="1600" b="0" u="none" strike="noStrike" dirty="0" err="1">
                          <a:solidFill>
                            <a:srgbClr val="000000"/>
                          </a:solidFill>
                          <a:effectLst/>
                        </a:rPr>
                        <a:t>RandomForestRegressor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9.20486017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0.948884049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27.889282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0.56159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08805137"/>
                  </a:ext>
                </a:extLst>
              </a:tr>
              <a:tr h="182880">
                <a:tc>
                  <a:txBody>
                    <a:bodyPr/>
                    <a:lstStyle/>
                    <a:p>
                      <a:pPr algn="l" fontAlgn="b"/>
                      <a:r>
                        <a:rPr lang="en-US" sz="1600" b="0" u="none" strike="noStrike" dirty="0" err="1">
                          <a:solidFill>
                            <a:srgbClr val="000000"/>
                          </a:solidFill>
                          <a:effectLst/>
                        </a:rPr>
                        <a:t>LGBMRegressor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12.22507114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0.909837728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29.1337512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0.521592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2299172"/>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0.038342752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0.999999113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29.0952075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0.522857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17870250"/>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1.55663291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0.998538178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25.7358794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0.626678</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44963881"/>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1.31E+29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-1.04E+55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1.22E+29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0" u="none" strike="noStrike">
                          <a:solidFill>
                            <a:srgbClr val="000000"/>
                          </a:solidFill>
                          <a:effectLst/>
                        </a:rPr>
                        <a: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6739332"/>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38.37843747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0.111419797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40.5427507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0.073529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9711362"/>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5.27059935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0.983241233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27.8032873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0.56429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0762606"/>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165531.7506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-16530448.82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153435.605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-1.3E+07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0596007"/>
                  </a:ext>
                </a:extLst>
              </a:tr>
            </a:tbl>
          </a:graphicData>
        </a:graphic>
      </p:graphicFrame>
      <p:graphicFrame>
        <p:nvGraphicFramePr>
          <p:cNvPr id="7" name="Table 6">
            <a:extLst>
              <a:ext uri="{FF2B5EF4-FFF2-40B4-BE49-F238E27FC236}">
                <a16:creationId xmlns:a16="http://schemas.microsoft.com/office/drawing/2014/main" id="{BEB72712-5825-4383-9BE8-079F3271AFC8}"/>
              </a:ext>
            </a:extLst>
          </p:cNvPr>
          <p:cNvGraphicFramePr>
            <a:graphicFrameLocks noGrp="1"/>
          </p:cNvGraphicFramePr>
          <p:nvPr>
            <p:extLst>
              <p:ext uri="{D42A27DB-BD31-4B8C-83A1-F6EECF244321}">
                <p14:modId xmlns:p14="http://schemas.microsoft.com/office/powerpoint/2010/main" val="2669567650"/>
              </p:ext>
            </p:extLst>
          </p:nvPr>
        </p:nvGraphicFramePr>
        <p:xfrm>
          <a:off x="1156291" y="3888340"/>
          <a:ext cx="9029700" cy="2514600"/>
        </p:xfrm>
        <a:graphic>
          <a:graphicData uri="http://schemas.openxmlformats.org/drawingml/2006/table">
            <a:tbl>
              <a:tblPr>
                <a:tableStyleId>{5940675A-B579-460E-94D1-54222C63F5DA}</a:tableStyleId>
              </a:tblPr>
              <a:tblGrid>
                <a:gridCol w="3133257">
                  <a:extLst>
                    <a:ext uri="{9D8B030D-6E8A-4147-A177-3AD203B41FA5}">
                      <a16:colId xmlns:a16="http://schemas.microsoft.com/office/drawing/2014/main" val="2593854729"/>
                    </a:ext>
                  </a:extLst>
                </a:gridCol>
                <a:gridCol w="1702320">
                  <a:extLst>
                    <a:ext uri="{9D8B030D-6E8A-4147-A177-3AD203B41FA5}">
                      <a16:colId xmlns:a16="http://schemas.microsoft.com/office/drawing/2014/main" val="1455594554"/>
                    </a:ext>
                  </a:extLst>
                </a:gridCol>
                <a:gridCol w="1578964">
                  <a:extLst>
                    <a:ext uri="{9D8B030D-6E8A-4147-A177-3AD203B41FA5}">
                      <a16:colId xmlns:a16="http://schemas.microsoft.com/office/drawing/2014/main" val="2539827724"/>
                    </a:ext>
                  </a:extLst>
                </a:gridCol>
                <a:gridCol w="1430936">
                  <a:extLst>
                    <a:ext uri="{9D8B030D-6E8A-4147-A177-3AD203B41FA5}">
                      <a16:colId xmlns:a16="http://schemas.microsoft.com/office/drawing/2014/main" val="1999651287"/>
                    </a:ext>
                  </a:extLst>
                </a:gridCol>
                <a:gridCol w="1184223">
                  <a:extLst>
                    <a:ext uri="{9D8B030D-6E8A-4147-A177-3AD203B41FA5}">
                      <a16:colId xmlns:a16="http://schemas.microsoft.com/office/drawing/2014/main" val="1862411736"/>
                    </a:ext>
                  </a:extLst>
                </a:gridCol>
              </a:tblGrid>
              <a:tr h="182880">
                <a:tc>
                  <a:txBody>
                    <a:bodyPr/>
                    <a:lstStyle/>
                    <a:p>
                      <a:pPr algn="l" fontAlgn="b"/>
                      <a:r>
                        <a:rPr lang="en-US" sz="1600" b="0" u="none" strike="noStrike" dirty="0">
                          <a:solidFill>
                            <a:srgbClr val="000000"/>
                          </a:solidFill>
                          <a:effectLst/>
                        </a:rPr>
                        <a:t>Model</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65989367"/>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27.39845312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0.535255124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29.517294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0.516581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42993664"/>
                  </a:ext>
                </a:extLst>
              </a:tr>
              <a:tr h="182880">
                <a:tc>
                  <a:txBody>
                    <a:bodyPr/>
                    <a:lstStyle/>
                    <a:p>
                      <a:pPr algn="l" fontAlgn="b"/>
                      <a:r>
                        <a:rPr lang="en-US" sz="1600" b="0" u="none" strike="noStrike">
                          <a:solidFill>
                            <a:srgbClr val="000000"/>
                          </a:solidFill>
                          <a:effectLst/>
                        </a:rPr>
                        <a:t>RandomForestRegressor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10.81558712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0.927579299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30.342394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0.489177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16486134"/>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13.68148219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0.884114574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27.430618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0.582514</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71759025"/>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0.052723266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0.999998279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34.056608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0.356463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14157600"/>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2.563672708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0.995931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29.17129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0.527848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11618"/>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7.66E+30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-3.63E+58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7.45E+30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0" u="none" strike="noStrike">
                          <a:solidFill>
                            <a:srgbClr val="000000"/>
                          </a:solidFill>
                          <a:effectLst/>
                        </a:rPr>
                        <a: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0390774"/>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40.77258896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-0.02919839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42.935473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-0.02283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0815680"/>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5.973317625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0.977910101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30.445594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0.485696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0952817"/>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30955959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-5.9327E+11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30139840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-5E+11</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6820579"/>
                  </a:ext>
                </a:extLst>
              </a:tr>
            </a:tbl>
          </a:graphicData>
        </a:graphic>
      </p:graphicFrame>
    </p:spTree>
    <p:extLst>
      <p:ext uri="{BB962C8B-B14F-4D97-AF65-F5344CB8AC3E}">
        <p14:creationId xmlns:p14="http://schemas.microsoft.com/office/powerpoint/2010/main" val="41867966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pPr marL="1200150" lvl="2" indent="-285750">
              <a:buFont typeface="Arial" panose="020B0604020202020204" pitchFamily="34" charset="0"/>
              <a:buChar char="•"/>
            </a:pPr>
            <a:r>
              <a:rPr lang="en-US" dirty="0"/>
              <a:t>Result 2:classification using original </a:t>
            </a:r>
            <a:r>
              <a:rPr lang="en-US" dirty="0" err="1"/>
              <a:t>acled_violence_count</a:t>
            </a:r>
            <a:r>
              <a:rPr lang="en-US" dirty="0"/>
              <a:t> with all variables</a:t>
            </a:r>
          </a:p>
          <a:p>
            <a:r>
              <a:rPr lang="en-US" dirty="0"/>
              <a:t>	two different random </a:t>
            </a:r>
            <a:r>
              <a:rPr lang="en-US" b="1" dirty="0"/>
              <a:t>setting (5 and 1), </a:t>
            </a:r>
            <a:r>
              <a:rPr lang="en-US" b="1" dirty="0" err="1"/>
              <a:t>test_size</a:t>
            </a:r>
            <a:r>
              <a:rPr lang="en-US" b="1" dirty="0"/>
              <a:t> = 0.2</a:t>
            </a:r>
          </a:p>
          <a:p>
            <a:endParaRPr lang="en-US" dirty="0"/>
          </a:p>
          <a:p>
            <a:endParaRPr lang="en-US" dirty="0"/>
          </a:p>
        </p:txBody>
      </p:sp>
      <p:graphicFrame>
        <p:nvGraphicFramePr>
          <p:cNvPr id="3" name="Table 2">
            <a:extLst>
              <a:ext uri="{FF2B5EF4-FFF2-40B4-BE49-F238E27FC236}">
                <a16:creationId xmlns:a16="http://schemas.microsoft.com/office/drawing/2014/main" id="{D91C6096-F171-440D-82E6-CA314576CB59}"/>
              </a:ext>
            </a:extLst>
          </p:cNvPr>
          <p:cNvGraphicFramePr>
            <a:graphicFrameLocks noGrp="1"/>
          </p:cNvGraphicFramePr>
          <p:nvPr>
            <p:extLst>
              <p:ext uri="{D42A27DB-BD31-4B8C-83A1-F6EECF244321}">
                <p14:modId xmlns:p14="http://schemas.microsoft.com/office/powerpoint/2010/main" val="1426059168"/>
              </p:ext>
            </p:extLst>
          </p:nvPr>
        </p:nvGraphicFramePr>
        <p:xfrm>
          <a:off x="1566676" y="3831369"/>
          <a:ext cx="6099397" cy="2514600"/>
        </p:xfrm>
        <a:graphic>
          <a:graphicData uri="http://schemas.openxmlformats.org/drawingml/2006/table">
            <a:tbl>
              <a:tblPr>
                <a:tableStyleId>{5940675A-B579-460E-94D1-54222C63F5DA}</a:tableStyleId>
              </a:tblPr>
              <a:tblGrid>
                <a:gridCol w="2838564">
                  <a:extLst>
                    <a:ext uri="{9D8B030D-6E8A-4147-A177-3AD203B41FA5}">
                      <a16:colId xmlns:a16="http://schemas.microsoft.com/office/drawing/2014/main" val="2677212035"/>
                    </a:ext>
                  </a:extLst>
                </a:gridCol>
                <a:gridCol w="1634053">
                  <a:extLst>
                    <a:ext uri="{9D8B030D-6E8A-4147-A177-3AD203B41FA5}">
                      <a16:colId xmlns:a16="http://schemas.microsoft.com/office/drawing/2014/main" val="733695365"/>
                    </a:ext>
                  </a:extLst>
                </a:gridCol>
                <a:gridCol w="1626780">
                  <a:extLst>
                    <a:ext uri="{9D8B030D-6E8A-4147-A177-3AD203B41FA5}">
                      <a16:colId xmlns:a16="http://schemas.microsoft.com/office/drawing/2014/main" val="652838432"/>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29930687"/>
                  </a:ext>
                </a:extLst>
              </a:tr>
              <a:tr h="182880">
                <a:tc>
                  <a:txBody>
                    <a:bodyPr/>
                    <a:lstStyle/>
                    <a:p>
                      <a:pPr algn="l" fontAlgn="b"/>
                      <a:r>
                        <a:rPr lang="en-US" sz="1600" b="0" u="none" strike="noStrike" dirty="0" err="1">
                          <a:solidFill>
                            <a:srgbClr val="000000"/>
                          </a:solidFill>
                          <a:effectLst/>
                        </a:rPr>
                        <a:t>LogisticRegression</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0.003091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0.007222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9935340"/>
                  </a:ext>
                </a:extLst>
              </a:tr>
              <a:tr h="182880">
                <a:tc>
                  <a:txBody>
                    <a:bodyPr/>
                    <a:lstStyle/>
                    <a:p>
                      <a:pPr algn="l" fontAlgn="b"/>
                      <a:r>
                        <a:rPr lang="en-US" sz="1600" b="0" u="none" strike="noStrike">
                          <a:solidFill>
                            <a:srgbClr val="000000"/>
                          </a:solidFill>
                          <a:effectLst/>
                        </a:rPr>
                        <a:t>SVC</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0.013702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0.007678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69460817"/>
                  </a:ext>
                </a:extLst>
              </a:tr>
              <a:tr h="182880">
                <a:tc>
                  <a:txBody>
                    <a:bodyPr/>
                    <a:lstStyle/>
                    <a:p>
                      <a:pPr algn="l" fontAlgn="b"/>
                      <a:r>
                        <a:rPr lang="en-US" sz="1600" b="0" u="none" strike="noStrike">
                          <a:solidFill>
                            <a:srgbClr val="000000"/>
                          </a:solidFill>
                          <a:effectLst/>
                        </a:rPr>
                        <a:t>GaussianNB</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0.490868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0.00882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2851032"/>
                  </a:ext>
                </a:extLst>
              </a:tr>
              <a:tr h="182880">
                <a:tc>
                  <a:txBody>
                    <a:bodyPr/>
                    <a:lstStyle/>
                    <a:p>
                      <a:pPr algn="l" fontAlgn="b"/>
                      <a:r>
                        <a:rPr lang="en-US" sz="1600" b="0" u="none" strike="noStrike">
                          <a:solidFill>
                            <a:srgbClr val="000000"/>
                          </a:solidFill>
                          <a:effectLst/>
                        </a:rPr>
                        <a:t>SGDClassifier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3.48E-05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73169940"/>
                  </a:ext>
                </a:extLst>
              </a:tr>
              <a:tr h="182880">
                <a:tc>
                  <a:txBody>
                    <a:bodyPr/>
                    <a:lstStyle/>
                    <a:p>
                      <a:pPr algn="l" fontAlgn="b"/>
                      <a:r>
                        <a:rPr lang="en-US" sz="1600" b="0" u="none" strike="noStrike">
                          <a:solidFill>
                            <a:srgbClr val="000000"/>
                          </a:solidFill>
                          <a:effectLst/>
                        </a:rPr>
                        <a:t>KNeighborsClassifier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0.049785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0.019099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5227100"/>
                  </a:ext>
                </a:extLst>
              </a:tr>
              <a:tr h="182880">
                <a:tc>
                  <a:txBody>
                    <a:bodyPr/>
                    <a:lstStyle/>
                    <a:p>
                      <a:pPr algn="l" fontAlgn="b"/>
                      <a:r>
                        <a:rPr lang="en-US" sz="1600" b="0" u="none" strike="noStrike" dirty="0" err="1">
                          <a:solidFill>
                            <a:srgbClr val="000000"/>
                          </a:solidFill>
                          <a:effectLst/>
                        </a:rPr>
                        <a:t>DecisionTreeClassifier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0.016426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34522808"/>
                  </a:ext>
                </a:extLst>
              </a:tr>
              <a:tr h="182880">
                <a:tc>
                  <a:txBody>
                    <a:bodyPr/>
                    <a:lstStyle/>
                    <a:p>
                      <a:pPr algn="l" fontAlgn="b"/>
                      <a:r>
                        <a:rPr lang="en-US" sz="1600" b="0" u="none" strike="noStrike">
                          <a:solidFill>
                            <a:srgbClr val="000000"/>
                          </a:solidFill>
                          <a:effectLst/>
                        </a:rPr>
                        <a:t>RandomForestClassifier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0.023244</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0870866"/>
                  </a:ext>
                </a:extLst>
              </a:tr>
              <a:tr h="182880">
                <a:tc>
                  <a:txBody>
                    <a:bodyPr/>
                    <a:lstStyle/>
                    <a:p>
                      <a:pPr algn="l" fontAlgn="b"/>
                      <a:r>
                        <a:rPr lang="en-US" sz="1600" b="0" u="none" strike="noStrike">
                          <a:solidFill>
                            <a:srgbClr val="000000"/>
                          </a:solidFill>
                          <a:effectLst/>
                        </a:rPr>
                        <a:t>GradientBoostingClassifier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0.012359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1240869"/>
                  </a:ext>
                </a:extLst>
              </a:tr>
              <a:tr h="182880">
                <a:tc>
                  <a:txBody>
                    <a:bodyPr/>
                    <a:lstStyle/>
                    <a:p>
                      <a:pPr algn="l" fontAlgn="b"/>
                      <a:r>
                        <a:rPr lang="en-US" sz="1600" b="0" u="none" strike="noStrike">
                          <a:solidFill>
                            <a:srgbClr val="000000"/>
                          </a:solidFill>
                          <a:effectLst/>
                        </a:rPr>
                        <a:t>LGBMClassifier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0.031764</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1333248"/>
                  </a:ext>
                </a:extLst>
              </a:tr>
            </a:tbl>
          </a:graphicData>
        </a:graphic>
      </p:graphicFrame>
      <p:graphicFrame>
        <p:nvGraphicFramePr>
          <p:cNvPr id="6" name="Table 5">
            <a:extLst>
              <a:ext uri="{FF2B5EF4-FFF2-40B4-BE49-F238E27FC236}">
                <a16:creationId xmlns:a16="http://schemas.microsoft.com/office/drawing/2014/main" id="{46C4A2DD-C8C8-4D81-871E-F9DD76A69CE4}"/>
              </a:ext>
            </a:extLst>
          </p:cNvPr>
          <p:cNvGraphicFramePr>
            <a:graphicFrameLocks noGrp="1"/>
          </p:cNvGraphicFramePr>
          <p:nvPr>
            <p:extLst>
              <p:ext uri="{D42A27DB-BD31-4B8C-83A1-F6EECF244321}">
                <p14:modId xmlns:p14="http://schemas.microsoft.com/office/powerpoint/2010/main" val="3393774056"/>
              </p:ext>
            </p:extLst>
          </p:nvPr>
        </p:nvGraphicFramePr>
        <p:xfrm>
          <a:off x="1566677" y="1112195"/>
          <a:ext cx="6099398" cy="2514600"/>
        </p:xfrm>
        <a:graphic>
          <a:graphicData uri="http://schemas.openxmlformats.org/drawingml/2006/table">
            <a:tbl>
              <a:tblPr>
                <a:tableStyleId>{5940675A-B579-460E-94D1-54222C63F5DA}</a:tableStyleId>
              </a:tblPr>
              <a:tblGrid>
                <a:gridCol w="2601841">
                  <a:extLst>
                    <a:ext uri="{9D8B030D-6E8A-4147-A177-3AD203B41FA5}">
                      <a16:colId xmlns:a16="http://schemas.microsoft.com/office/drawing/2014/main" val="2128551312"/>
                    </a:ext>
                  </a:extLst>
                </a:gridCol>
                <a:gridCol w="1876738">
                  <a:extLst>
                    <a:ext uri="{9D8B030D-6E8A-4147-A177-3AD203B41FA5}">
                      <a16:colId xmlns:a16="http://schemas.microsoft.com/office/drawing/2014/main" val="441574506"/>
                    </a:ext>
                  </a:extLst>
                </a:gridCol>
                <a:gridCol w="1620819">
                  <a:extLst>
                    <a:ext uri="{9D8B030D-6E8A-4147-A177-3AD203B41FA5}">
                      <a16:colId xmlns:a16="http://schemas.microsoft.com/office/drawing/2014/main" val="1094641219"/>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9950904"/>
                  </a:ext>
                </a:extLst>
              </a:tr>
              <a:tr h="182880">
                <a:tc>
                  <a:txBody>
                    <a:bodyPr/>
                    <a:lstStyle/>
                    <a:p>
                      <a:pPr algn="l" fontAlgn="b"/>
                      <a:r>
                        <a:rPr lang="en-US" sz="1600" b="0" u="none" strike="noStrike">
                          <a:solidFill>
                            <a:srgbClr val="000000"/>
                          </a:solidFill>
                          <a:effectLst/>
                        </a:rPr>
                        <a:t>LogisticRegression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0.003151641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0.006875139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4852963"/>
                  </a:ext>
                </a:extLst>
              </a:tr>
              <a:tr h="182880">
                <a:tc>
                  <a:txBody>
                    <a:bodyPr/>
                    <a:lstStyle/>
                    <a:p>
                      <a:pPr algn="l" fontAlgn="b"/>
                      <a:r>
                        <a:rPr lang="en-US" sz="1600" b="0" u="none" strike="noStrike">
                          <a:solidFill>
                            <a:srgbClr val="000000"/>
                          </a:solidFill>
                          <a:effectLst/>
                        </a:rPr>
                        <a:t>SVC</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0.014858768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0.007122507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65529396"/>
                  </a:ext>
                </a:extLst>
              </a:tr>
              <a:tr h="182880">
                <a:tc>
                  <a:txBody>
                    <a:bodyPr/>
                    <a:lstStyle/>
                    <a:p>
                      <a:pPr algn="l" fontAlgn="b"/>
                      <a:r>
                        <a:rPr lang="en-US" sz="1600" b="0" u="none" strike="noStrike">
                          <a:solidFill>
                            <a:srgbClr val="000000"/>
                          </a:solidFill>
                          <a:effectLst/>
                        </a:rPr>
                        <a:t>GaussianNB</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0.488666766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0.008222812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95911243"/>
                  </a:ext>
                </a:extLst>
              </a:tr>
              <a:tr h="182880">
                <a:tc>
                  <a:txBody>
                    <a:bodyPr/>
                    <a:lstStyle/>
                    <a:p>
                      <a:pPr algn="l" fontAlgn="b"/>
                      <a:r>
                        <a:rPr lang="en-US" sz="1600" b="0" u="none" strike="noStrike">
                          <a:solidFill>
                            <a:srgbClr val="000000"/>
                          </a:solidFill>
                          <a:effectLst/>
                        </a:rPr>
                        <a:t>SGDClassifier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7.44E-05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9224851"/>
                  </a:ext>
                </a:extLst>
              </a:tr>
              <a:tr h="182880">
                <a:tc>
                  <a:txBody>
                    <a:bodyPr/>
                    <a:lstStyle/>
                    <a:p>
                      <a:pPr algn="l" fontAlgn="b"/>
                      <a:r>
                        <a:rPr lang="en-US" sz="1600" b="0" u="none" strike="noStrike">
                          <a:solidFill>
                            <a:srgbClr val="000000"/>
                          </a:solidFill>
                          <a:effectLst/>
                        </a:rPr>
                        <a:t>KNeighborsClassifier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0.039932389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0.009026928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4707808"/>
                  </a:ext>
                </a:extLst>
              </a:tr>
              <a:tr h="182880">
                <a:tc>
                  <a:txBody>
                    <a:bodyPr/>
                    <a:lstStyle/>
                    <a:p>
                      <a:pPr algn="l" fontAlgn="b"/>
                      <a:r>
                        <a:rPr lang="en-US" sz="1600" b="0" u="none" strike="noStrike">
                          <a:solidFill>
                            <a:srgbClr val="000000"/>
                          </a:solidFill>
                          <a:effectLst/>
                        </a:rPr>
                        <a:t>DecisionTreeClassifier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0.012425075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4403346"/>
                  </a:ext>
                </a:extLst>
              </a:tr>
              <a:tr h="182880">
                <a:tc>
                  <a:txBody>
                    <a:bodyPr/>
                    <a:lstStyle/>
                    <a:p>
                      <a:pPr algn="l" fontAlgn="b"/>
                      <a:r>
                        <a:rPr lang="en-US" sz="1600" b="0" u="none" strike="noStrike">
                          <a:solidFill>
                            <a:srgbClr val="000000"/>
                          </a:solidFill>
                          <a:effectLst/>
                        </a:rPr>
                        <a:t>RandomForestClassifier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0.018383361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60482824"/>
                  </a:ext>
                </a:extLst>
              </a:tr>
              <a:tr h="182880">
                <a:tc>
                  <a:txBody>
                    <a:bodyPr/>
                    <a:lstStyle/>
                    <a:p>
                      <a:pPr algn="l" fontAlgn="b"/>
                      <a:r>
                        <a:rPr lang="en-US" sz="1600" b="0" u="none" strike="noStrike">
                          <a:solidFill>
                            <a:srgbClr val="000000"/>
                          </a:solidFill>
                          <a:effectLst/>
                        </a:rPr>
                        <a:t>GradientBoostingClassifier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0.012888494</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95813797"/>
                  </a:ext>
                </a:extLst>
              </a:tr>
              <a:tr h="182880">
                <a:tc>
                  <a:txBody>
                    <a:bodyPr/>
                    <a:lstStyle/>
                    <a:p>
                      <a:pPr algn="l" fontAlgn="b"/>
                      <a:r>
                        <a:rPr lang="en-US" sz="1600" b="0" u="none" strike="noStrike">
                          <a:solidFill>
                            <a:srgbClr val="000000"/>
                          </a:solidFill>
                          <a:effectLst/>
                        </a:rPr>
                        <a:t>LGBMClassifier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0.01854537</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93451935"/>
                  </a:ext>
                </a:extLst>
              </a:tr>
            </a:tbl>
          </a:graphicData>
        </a:graphic>
      </p:graphicFrame>
    </p:spTree>
    <p:extLst>
      <p:ext uri="{BB962C8B-B14F-4D97-AF65-F5344CB8AC3E}">
        <p14:creationId xmlns:p14="http://schemas.microsoft.com/office/powerpoint/2010/main" val="8711376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pPr marL="1200150" lvl="2" indent="-285750">
              <a:buFont typeface="Arial" panose="020B0604020202020204" pitchFamily="34" charset="0"/>
              <a:buChar char="•"/>
            </a:pPr>
            <a:r>
              <a:rPr lang="en-US" dirty="0"/>
              <a:t>Result 2:classification using original </a:t>
            </a:r>
            <a:r>
              <a:rPr lang="en-US" dirty="0" err="1"/>
              <a:t>acled_violence_count</a:t>
            </a:r>
            <a:r>
              <a:rPr lang="en-US" dirty="0"/>
              <a:t> with all variables</a:t>
            </a:r>
          </a:p>
          <a:p>
            <a:r>
              <a:rPr lang="en-US" dirty="0"/>
              <a:t>	two different random </a:t>
            </a:r>
            <a:r>
              <a:rPr lang="en-US" b="1" dirty="0"/>
              <a:t>setting (5 and 1), </a:t>
            </a:r>
            <a:r>
              <a:rPr lang="en-US" b="1" dirty="0" err="1"/>
              <a:t>test_size</a:t>
            </a:r>
            <a:r>
              <a:rPr lang="en-US" b="1" dirty="0"/>
              <a:t> = 0.4</a:t>
            </a:r>
          </a:p>
          <a:p>
            <a:endParaRPr lang="en-US" dirty="0"/>
          </a:p>
          <a:p>
            <a:endParaRPr lang="en-US" dirty="0"/>
          </a:p>
        </p:txBody>
      </p:sp>
      <p:graphicFrame>
        <p:nvGraphicFramePr>
          <p:cNvPr id="2" name="Table 1">
            <a:extLst>
              <a:ext uri="{FF2B5EF4-FFF2-40B4-BE49-F238E27FC236}">
                <a16:creationId xmlns:a16="http://schemas.microsoft.com/office/drawing/2014/main" id="{F73E4189-70DA-47B2-9F5E-8F47622A91C2}"/>
              </a:ext>
            </a:extLst>
          </p:cNvPr>
          <p:cNvGraphicFramePr>
            <a:graphicFrameLocks noGrp="1"/>
          </p:cNvGraphicFramePr>
          <p:nvPr>
            <p:extLst>
              <p:ext uri="{D42A27DB-BD31-4B8C-83A1-F6EECF244321}">
                <p14:modId xmlns:p14="http://schemas.microsoft.com/office/powerpoint/2010/main" val="963269280"/>
              </p:ext>
            </p:extLst>
          </p:nvPr>
        </p:nvGraphicFramePr>
        <p:xfrm>
          <a:off x="1420183" y="1457179"/>
          <a:ext cx="6851945" cy="2514600"/>
        </p:xfrm>
        <a:graphic>
          <a:graphicData uri="http://schemas.openxmlformats.org/drawingml/2006/table">
            <a:tbl>
              <a:tblPr>
                <a:tableStyleId>{5940675A-B579-460E-94D1-54222C63F5DA}</a:tableStyleId>
              </a:tblPr>
              <a:tblGrid>
                <a:gridCol w="2913784">
                  <a:extLst>
                    <a:ext uri="{9D8B030D-6E8A-4147-A177-3AD203B41FA5}">
                      <a16:colId xmlns:a16="http://schemas.microsoft.com/office/drawing/2014/main" val="2626404244"/>
                    </a:ext>
                  </a:extLst>
                </a:gridCol>
                <a:gridCol w="2139810">
                  <a:extLst>
                    <a:ext uri="{9D8B030D-6E8A-4147-A177-3AD203B41FA5}">
                      <a16:colId xmlns:a16="http://schemas.microsoft.com/office/drawing/2014/main" val="528990170"/>
                    </a:ext>
                  </a:extLst>
                </a:gridCol>
                <a:gridCol w="1798351">
                  <a:extLst>
                    <a:ext uri="{9D8B030D-6E8A-4147-A177-3AD203B41FA5}">
                      <a16:colId xmlns:a16="http://schemas.microsoft.com/office/drawing/2014/main" val="1624401589"/>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2415247"/>
                  </a:ext>
                </a:extLst>
              </a:tr>
              <a:tr h="182880">
                <a:tc>
                  <a:txBody>
                    <a:bodyPr/>
                    <a:lstStyle/>
                    <a:p>
                      <a:pPr algn="l" fontAlgn="b"/>
                      <a:r>
                        <a:rPr lang="en-US" sz="1600" b="0" u="none" strike="noStrike">
                          <a:solidFill>
                            <a:srgbClr val="000000"/>
                          </a:solidFill>
                          <a:effectLst/>
                        </a:rPr>
                        <a:t>LogisticRegression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0.003462704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0.004584305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18531587"/>
                  </a:ext>
                </a:extLst>
              </a:tr>
              <a:tr h="182880">
                <a:tc>
                  <a:txBody>
                    <a:bodyPr/>
                    <a:lstStyle/>
                    <a:p>
                      <a:pPr algn="l" fontAlgn="b"/>
                      <a:r>
                        <a:rPr lang="en-US" sz="1600" b="0" u="none" strike="noStrike">
                          <a:solidFill>
                            <a:srgbClr val="000000"/>
                          </a:solidFill>
                          <a:effectLst/>
                        </a:rPr>
                        <a:t>SVC</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0.023774197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0.00696136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49335376"/>
                  </a:ext>
                </a:extLst>
              </a:tr>
              <a:tr h="182880">
                <a:tc>
                  <a:txBody>
                    <a:bodyPr/>
                    <a:lstStyle/>
                    <a:p>
                      <a:pPr algn="l" fontAlgn="b"/>
                      <a:r>
                        <a:rPr lang="en-US" sz="1600" b="0" u="none" strike="noStrike">
                          <a:solidFill>
                            <a:srgbClr val="000000"/>
                          </a:solidFill>
                          <a:effectLst/>
                        </a:rPr>
                        <a:t>GaussianNB</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0.572694365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0.005969232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56088550"/>
                  </a:ext>
                </a:extLst>
              </a:tr>
              <a:tr h="182880">
                <a:tc>
                  <a:txBody>
                    <a:bodyPr/>
                    <a:lstStyle/>
                    <a:p>
                      <a:pPr algn="l" fontAlgn="b"/>
                      <a:r>
                        <a:rPr lang="en-US" sz="1600" b="0" u="none" strike="noStrike">
                          <a:solidFill>
                            <a:srgbClr val="000000"/>
                          </a:solidFill>
                          <a:effectLst/>
                        </a:rPr>
                        <a:t>SGDClassifier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0.002293753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0.002478632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7472142"/>
                  </a:ext>
                </a:extLst>
              </a:tr>
              <a:tr h="182880">
                <a:tc>
                  <a:txBody>
                    <a:bodyPr/>
                    <a:lstStyle/>
                    <a:p>
                      <a:pPr algn="l" fontAlgn="b"/>
                      <a:r>
                        <a:rPr lang="en-US" sz="1600" b="0" u="none" strike="noStrike">
                          <a:solidFill>
                            <a:srgbClr val="000000"/>
                          </a:solidFill>
                          <a:effectLst/>
                        </a:rPr>
                        <a:t>KNeighborsClassifier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0.041361393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0.008200335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0005519"/>
                  </a:ext>
                </a:extLst>
              </a:tr>
              <a:tr h="182880">
                <a:tc>
                  <a:txBody>
                    <a:bodyPr/>
                    <a:lstStyle/>
                    <a:p>
                      <a:pPr algn="l" fontAlgn="b"/>
                      <a:r>
                        <a:rPr lang="en-US" sz="1600" b="0" u="none" strike="noStrike">
                          <a:solidFill>
                            <a:srgbClr val="000000"/>
                          </a:solidFill>
                          <a:effectLst/>
                        </a:rPr>
                        <a:t>DecisionTreeClassifier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0.028146518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3674653"/>
                  </a:ext>
                </a:extLst>
              </a:tr>
              <a:tr h="182880">
                <a:tc>
                  <a:txBody>
                    <a:bodyPr/>
                    <a:lstStyle/>
                    <a:p>
                      <a:pPr algn="l" fontAlgn="b"/>
                      <a:r>
                        <a:rPr lang="en-US" sz="1600" b="0" u="none" strike="noStrike">
                          <a:solidFill>
                            <a:srgbClr val="000000"/>
                          </a:solidFill>
                          <a:effectLst/>
                        </a:rPr>
                        <a:t>RandomForestClassifier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0.016128338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71103908"/>
                  </a:ext>
                </a:extLst>
              </a:tr>
              <a:tr h="182880">
                <a:tc>
                  <a:txBody>
                    <a:bodyPr/>
                    <a:lstStyle/>
                    <a:p>
                      <a:pPr algn="l" fontAlgn="b"/>
                      <a:r>
                        <a:rPr lang="en-US" sz="1600" b="0" u="none" strike="noStrike">
                          <a:solidFill>
                            <a:srgbClr val="000000"/>
                          </a:solidFill>
                          <a:effectLst/>
                        </a:rPr>
                        <a:t>GradientBoostingClassifier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0.010284987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05793668"/>
                  </a:ext>
                </a:extLst>
              </a:tr>
              <a:tr h="182880">
                <a:tc>
                  <a:txBody>
                    <a:bodyPr/>
                    <a:lstStyle/>
                    <a:p>
                      <a:pPr algn="l" fontAlgn="b"/>
                      <a:r>
                        <a:rPr lang="en-US" sz="1600" b="0" u="none" strike="noStrike">
                          <a:solidFill>
                            <a:srgbClr val="000000"/>
                          </a:solidFill>
                          <a:effectLst/>
                        </a:rPr>
                        <a:t>LGBMClassifier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0.012982805</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0400402"/>
                  </a:ext>
                </a:extLst>
              </a:tr>
            </a:tbl>
          </a:graphicData>
        </a:graphic>
      </p:graphicFrame>
      <p:graphicFrame>
        <p:nvGraphicFramePr>
          <p:cNvPr id="7" name="Table 6">
            <a:extLst>
              <a:ext uri="{FF2B5EF4-FFF2-40B4-BE49-F238E27FC236}">
                <a16:creationId xmlns:a16="http://schemas.microsoft.com/office/drawing/2014/main" id="{353777ED-27AA-4185-A405-D0BB5524F956}"/>
              </a:ext>
            </a:extLst>
          </p:cNvPr>
          <p:cNvGraphicFramePr>
            <a:graphicFrameLocks noGrp="1"/>
          </p:cNvGraphicFramePr>
          <p:nvPr>
            <p:extLst>
              <p:ext uri="{D42A27DB-BD31-4B8C-83A1-F6EECF244321}">
                <p14:modId xmlns:p14="http://schemas.microsoft.com/office/powerpoint/2010/main" val="2561580802"/>
              </p:ext>
            </p:extLst>
          </p:nvPr>
        </p:nvGraphicFramePr>
        <p:xfrm>
          <a:off x="1420184" y="4143521"/>
          <a:ext cx="6851944" cy="2514600"/>
        </p:xfrm>
        <a:graphic>
          <a:graphicData uri="http://schemas.openxmlformats.org/drawingml/2006/table">
            <a:tbl>
              <a:tblPr>
                <a:tableStyleId>{5940675A-B579-460E-94D1-54222C63F5DA}</a:tableStyleId>
              </a:tblPr>
              <a:tblGrid>
                <a:gridCol w="2967567">
                  <a:extLst>
                    <a:ext uri="{9D8B030D-6E8A-4147-A177-3AD203B41FA5}">
                      <a16:colId xmlns:a16="http://schemas.microsoft.com/office/drawing/2014/main" val="233629593"/>
                    </a:ext>
                  </a:extLst>
                </a:gridCol>
                <a:gridCol w="2123138">
                  <a:extLst>
                    <a:ext uri="{9D8B030D-6E8A-4147-A177-3AD203B41FA5}">
                      <a16:colId xmlns:a16="http://schemas.microsoft.com/office/drawing/2014/main" val="946311672"/>
                    </a:ext>
                  </a:extLst>
                </a:gridCol>
                <a:gridCol w="1761239">
                  <a:extLst>
                    <a:ext uri="{9D8B030D-6E8A-4147-A177-3AD203B41FA5}">
                      <a16:colId xmlns:a16="http://schemas.microsoft.com/office/drawing/2014/main" val="2630995593"/>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F1_Score_Test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49954928"/>
                  </a:ext>
                </a:extLst>
              </a:tr>
              <a:tr h="182880">
                <a:tc>
                  <a:txBody>
                    <a:bodyPr/>
                    <a:lstStyle/>
                    <a:p>
                      <a:pPr algn="l" fontAlgn="b"/>
                      <a:r>
                        <a:rPr lang="en-US" sz="1600" b="0" u="none" strike="noStrike">
                          <a:solidFill>
                            <a:srgbClr val="000000"/>
                          </a:solidFill>
                          <a:effectLst/>
                        </a:rPr>
                        <a:t>LogisticRegression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0.003465454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0.005028098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7279211"/>
                  </a:ext>
                </a:extLst>
              </a:tr>
              <a:tr h="182880">
                <a:tc>
                  <a:txBody>
                    <a:bodyPr/>
                    <a:lstStyle/>
                    <a:p>
                      <a:pPr algn="l" fontAlgn="b"/>
                      <a:r>
                        <a:rPr lang="en-US" sz="1600" b="0" u="none" strike="noStrike">
                          <a:solidFill>
                            <a:srgbClr val="000000"/>
                          </a:solidFill>
                          <a:effectLst/>
                        </a:rPr>
                        <a:t>SVC</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0.010953024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0.005191368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4885180"/>
                  </a:ext>
                </a:extLst>
              </a:tr>
              <a:tr h="182880">
                <a:tc>
                  <a:txBody>
                    <a:bodyPr/>
                    <a:lstStyle/>
                    <a:p>
                      <a:pPr algn="l" fontAlgn="b"/>
                      <a:r>
                        <a:rPr lang="en-US" sz="1600" b="0" u="none" strike="noStrike">
                          <a:solidFill>
                            <a:srgbClr val="000000"/>
                          </a:solidFill>
                          <a:effectLst/>
                        </a:rPr>
                        <a:t>GaussianNB</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0.523340335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0.006244906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54348669"/>
                  </a:ext>
                </a:extLst>
              </a:tr>
              <a:tr h="182880">
                <a:tc>
                  <a:txBody>
                    <a:bodyPr/>
                    <a:lstStyle/>
                    <a:p>
                      <a:pPr algn="l" fontAlgn="b"/>
                      <a:r>
                        <a:rPr lang="en-US" sz="1600" b="0" u="none" strike="noStrike">
                          <a:solidFill>
                            <a:srgbClr val="000000"/>
                          </a:solidFill>
                          <a:effectLst/>
                        </a:rPr>
                        <a:t>SGDClassifier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0.000893744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0.00091028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04840271"/>
                  </a:ext>
                </a:extLst>
              </a:tr>
              <a:tr h="182880">
                <a:tc>
                  <a:txBody>
                    <a:bodyPr/>
                    <a:lstStyle/>
                    <a:p>
                      <a:pPr algn="l" fontAlgn="b"/>
                      <a:r>
                        <a:rPr lang="en-US" sz="1600" b="0" u="none" strike="noStrike">
                          <a:solidFill>
                            <a:srgbClr val="000000"/>
                          </a:solidFill>
                          <a:effectLst/>
                        </a:rPr>
                        <a:t>KNeighborsClassifier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0.039845338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0.008682036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213322"/>
                  </a:ext>
                </a:extLst>
              </a:tr>
              <a:tr h="182880">
                <a:tc>
                  <a:txBody>
                    <a:bodyPr/>
                    <a:lstStyle/>
                    <a:p>
                      <a:pPr algn="l" fontAlgn="b"/>
                      <a:r>
                        <a:rPr lang="en-US" sz="1600" b="0" u="none" strike="noStrike">
                          <a:solidFill>
                            <a:srgbClr val="000000"/>
                          </a:solidFill>
                          <a:effectLst/>
                        </a:rPr>
                        <a:t>DecisionTreeClassifier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0.018056558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43977670"/>
                  </a:ext>
                </a:extLst>
              </a:tr>
              <a:tr h="182880">
                <a:tc>
                  <a:txBody>
                    <a:bodyPr/>
                    <a:lstStyle/>
                    <a:p>
                      <a:pPr algn="l" fontAlgn="b"/>
                      <a:r>
                        <a:rPr lang="en-US" sz="1600" b="0" u="none" strike="noStrike">
                          <a:solidFill>
                            <a:srgbClr val="000000"/>
                          </a:solidFill>
                          <a:effectLst/>
                        </a:rPr>
                        <a:t>RandomForestClassifier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0.011747199</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86196806"/>
                  </a:ext>
                </a:extLst>
              </a:tr>
              <a:tr h="182880">
                <a:tc>
                  <a:txBody>
                    <a:bodyPr/>
                    <a:lstStyle/>
                    <a:p>
                      <a:pPr algn="l" fontAlgn="b"/>
                      <a:r>
                        <a:rPr lang="en-US" sz="1600" b="0" u="none" strike="noStrike">
                          <a:solidFill>
                            <a:srgbClr val="000000"/>
                          </a:solidFill>
                          <a:effectLst/>
                        </a:rPr>
                        <a:t>GradientBoostingClassifier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0.010353954</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6234197"/>
                  </a:ext>
                </a:extLst>
              </a:tr>
              <a:tr h="182880">
                <a:tc>
                  <a:txBody>
                    <a:bodyPr/>
                    <a:lstStyle/>
                    <a:p>
                      <a:pPr algn="l" fontAlgn="b"/>
                      <a:r>
                        <a:rPr lang="en-US" sz="1600" b="0" u="none" strike="noStrike">
                          <a:solidFill>
                            <a:srgbClr val="000000"/>
                          </a:solidFill>
                          <a:effectLst/>
                        </a:rPr>
                        <a:t>LGBMClassifier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0.03302076</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41013024"/>
                  </a:ext>
                </a:extLst>
              </a:tr>
            </a:tbl>
          </a:graphicData>
        </a:graphic>
      </p:graphicFrame>
    </p:spTree>
    <p:extLst>
      <p:ext uri="{BB962C8B-B14F-4D97-AF65-F5344CB8AC3E}">
        <p14:creationId xmlns:p14="http://schemas.microsoft.com/office/powerpoint/2010/main" val="4176332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pPr marL="1200150" lvl="2" indent="-285750">
              <a:buFont typeface="Arial" panose="020B0604020202020204" pitchFamily="34" charset="0"/>
              <a:buChar char="•"/>
            </a:pPr>
            <a:r>
              <a:rPr lang="en-US" dirty="0"/>
              <a:t>Result 3: regression with selected variables</a:t>
            </a:r>
          </a:p>
          <a:p>
            <a:r>
              <a:rPr lang="en-US" dirty="0"/>
              <a:t>	two different random </a:t>
            </a:r>
            <a:r>
              <a:rPr lang="en-US" b="1" dirty="0"/>
              <a:t>setting (5 and 1), </a:t>
            </a:r>
            <a:r>
              <a:rPr lang="en-US" b="1" dirty="0" err="1"/>
              <a:t>test_size</a:t>
            </a:r>
            <a:r>
              <a:rPr lang="en-US" b="1" dirty="0"/>
              <a:t> = 0.2</a:t>
            </a:r>
          </a:p>
          <a:p>
            <a:endParaRPr lang="en-US" dirty="0"/>
          </a:p>
          <a:p>
            <a:endParaRPr lang="en-US" dirty="0"/>
          </a:p>
        </p:txBody>
      </p:sp>
      <p:graphicFrame>
        <p:nvGraphicFramePr>
          <p:cNvPr id="3" name="Table 2">
            <a:extLst>
              <a:ext uri="{FF2B5EF4-FFF2-40B4-BE49-F238E27FC236}">
                <a16:creationId xmlns:a16="http://schemas.microsoft.com/office/drawing/2014/main" id="{98B8045B-EAB6-4892-AA49-1421C82B9C18}"/>
              </a:ext>
            </a:extLst>
          </p:cNvPr>
          <p:cNvGraphicFramePr>
            <a:graphicFrameLocks noGrp="1"/>
          </p:cNvGraphicFramePr>
          <p:nvPr>
            <p:extLst>
              <p:ext uri="{D42A27DB-BD31-4B8C-83A1-F6EECF244321}">
                <p14:modId xmlns:p14="http://schemas.microsoft.com/office/powerpoint/2010/main" val="531427103"/>
              </p:ext>
            </p:extLst>
          </p:nvPr>
        </p:nvGraphicFramePr>
        <p:xfrm>
          <a:off x="1388434" y="1112195"/>
          <a:ext cx="8340505" cy="2514600"/>
        </p:xfrm>
        <a:graphic>
          <a:graphicData uri="http://schemas.openxmlformats.org/drawingml/2006/table">
            <a:tbl>
              <a:tblPr>
                <a:tableStyleId>{5940675A-B579-460E-94D1-54222C63F5DA}</a:tableStyleId>
              </a:tblPr>
              <a:tblGrid>
                <a:gridCol w="2595769">
                  <a:extLst>
                    <a:ext uri="{9D8B030D-6E8A-4147-A177-3AD203B41FA5}">
                      <a16:colId xmlns:a16="http://schemas.microsoft.com/office/drawing/2014/main" val="1325644477"/>
                    </a:ext>
                  </a:extLst>
                </a:gridCol>
                <a:gridCol w="1595760">
                  <a:extLst>
                    <a:ext uri="{9D8B030D-6E8A-4147-A177-3AD203B41FA5}">
                      <a16:colId xmlns:a16="http://schemas.microsoft.com/office/drawing/2014/main" val="1071820189"/>
                    </a:ext>
                  </a:extLst>
                </a:gridCol>
                <a:gridCol w="1297885">
                  <a:extLst>
                    <a:ext uri="{9D8B030D-6E8A-4147-A177-3AD203B41FA5}">
                      <a16:colId xmlns:a16="http://schemas.microsoft.com/office/drawing/2014/main" val="477259402"/>
                    </a:ext>
                  </a:extLst>
                </a:gridCol>
                <a:gridCol w="1404269">
                  <a:extLst>
                    <a:ext uri="{9D8B030D-6E8A-4147-A177-3AD203B41FA5}">
                      <a16:colId xmlns:a16="http://schemas.microsoft.com/office/drawing/2014/main" val="137545835"/>
                    </a:ext>
                  </a:extLst>
                </a:gridCol>
                <a:gridCol w="1446822">
                  <a:extLst>
                    <a:ext uri="{9D8B030D-6E8A-4147-A177-3AD203B41FA5}">
                      <a16:colId xmlns:a16="http://schemas.microsoft.com/office/drawing/2014/main" val="2174791942"/>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8810055"/>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27.95982897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0.53529935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33.62287151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0.40719867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9057080"/>
                  </a:ext>
                </a:extLst>
              </a:tr>
              <a:tr h="182880">
                <a:tc>
                  <a:txBody>
                    <a:bodyPr/>
                    <a:lstStyle/>
                    <a:p>
                      <a:pPr algn="l" fontAlgn="b"/>
                      <a:r>
                        <a:rPr lang="en-US" sz="1600" b="0" u="none" strike="noStrike" dirty="0" err="1">
                          <a:solidFill>
                            <a:srgbClr val="000000"/>
                          </a:solidFill>
                          <a:effectLst/>
                        </a:rPr>
                        <a:t>RandomForestRegressor</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9.069753465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0.95110153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27.26625907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0.610156155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8059563"/>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13.2732091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0.89527361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27.27819681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0.609814717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4200654"/>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0.475661516</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0.99986551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28.10374611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0.58584015</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47958545"/>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5.229725155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0.98374219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25.99093398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0.645771631</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89410115"/>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1.05E+31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-6.56E+58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9.43E+30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-4.66E+58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1892696"/>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39.91972948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0.05271766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42.79751412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0.03954581</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47869397"/>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10.51073146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0.93432953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28.10520253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0.585797223</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07897634"/>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377220.4197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-84585252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338561.9922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-60105742.08</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31825252"/>
                  </a:ext>
                </a:extLst>
              </a:tr>
            </a:tbl>
          </a:graphicData>
        </a:graphic>
      </p:graphicFrame>
      <p:graphicFrame>
        <p:nvGraphicFramePr>
          <p:cNvPr id="6" name="Table 5">
            <a:extLst>
              <a:ext uri="{FF2B5EF4-FFF2-40B4-BE49-F238E27FC236}">
                <a16:creationId xmlns:a16="http://schemas.microsoft.com/office/drawing/2014/main" id="{3889F6C1-7EF2-4094-A9FD-E9F8FE9E5B53}"/>
              </a:ext>
            </a:extLst>
          </p:cNvPr>
          <p:cNvGraphicFramePr>
            <a:graphicFrameLocks noGrp="1"/>
          </p:cNvGraphicFramePr>
          <p:nvPr>
            <p:extLst>
              <p:ext uri="{D42A27DB-BD31-4B8C-83A1-F6EECF244321}">
                <p14:modId xmlns:p14="http://schemas.microsoft.com/office/powerpoint/2010/main" val="2750447347"/>
              </p:ext>
            </p:extLst>
          </p:nvPr>
        </p:nvGraphicFramePr>
        <p:xfrm>
          <a:off x="1388434" y="3866719"/>
          <a:ext cx="8340504" cy="2514600"/>
        </p:xfrm>
        <a:graphic>
          <a:graphicData uri="http://schemas.openxmlformats.org/drawingml/2006/table">
            <a:tbl>
              <a:tblPr>
                <a:tableStyleId>{5940675A-B579-460E-94D1-54222C63F5DA}</a:tableStyleId>
              </a:tblPr>
              <a:tblGrid>
                <a:gridCol w="2689130">
                  <a:extLst>
                    <a:ext uri="{9D8B030D-6E8A-4147-A177-3AD203B41FA5}">
                      <a16:colId xmlns:a16="http://schemas.microsoft.com/office/drawing/2014/main" val="3022132631"/>
                    </a:ext>
                  </a:extLst>
                </a:gridCol>
                <a:gridCol w="1785750">
                  <a:extLst>
                    <a:ext uri="{9D8B030D-6E8A-4147-A177-3AD203B41FA5}">
                      <a16:colId xmlns:a16="http://schemas.microsoft.com/office/drawing/2014/main" val="313973637"/>
                    </a:ext>
                  </a:extLst>
                </a:gridCol>
                <a:gridCol w="1449609">
                  <a:extLst>
                    <a:ext uri="{9D8B030D-6E8A-4147-A177-3AD203B41FA5}">
                      <a16:colId xmlns:a16="http://schemas.microsoft.com/office/drawing/2014/main" val="3623639816"/>
                    </a:ext>
                  </a:extLst>
                </a:gridCol>
                <a:gridCol w="1407591">
                  <a:extLst>
                    <a:ext uri="{9D8B030D-6E8A-4147-A177-3AD203B41FA5}">
                      <a16:colId xmlns:a16="http://schemas.microsoft.com/office/drawing/2014/main" val="3950700093"/>
                    </a:ext>
                  </a:extLst>
                </a:gridCol>
                <a:gridCol w="1008424">
                  <a:extLst>
                    <a:ext uri="{9D8B030D-6E8A-4147-A177-3AD203B41FA5}">
                      <a16:colId xmlns:a16="http://schemas.microsoft.com/office/drawing/2014/main" val="2253575794"/>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24832473"/>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29.99467565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0.486882333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25.49635481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0.598872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27842866"/>
                  </a:ext>
                </a:extLst>
              </a:tr>
              <a:tr h="182880">
                <a:tc>
                  <a:txBody>
                    <a:bodyPr/>
                    <a:lstStyle/>
                    <a:p>
                      <a:pPr algn="l" fontAlgn="b"/>
                      <a:r>
                        <a:rPr lang="en-US" sz="1600" b="0" u="none" strike="noStrike">
                          <a:solidFill>
                            <a:srgbClr val="000000"/>
                          </a:solidFill>
                          <a:effectLst/>
                        </a:rPr>
                        <a:t>RandomForestRegressor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9.848103855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0.944686153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23.38015431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0.662696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5079573"/>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13.76682557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0.891907329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22.05502979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0.699848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9358505"/>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0.395654315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0.999910719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24.79954853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0.620498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1084590"/>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5.111057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0.985101242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21.29989695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0.72004</a:t>
                      </a:r>
                      <a:r>
                        <a:rPr lang="en-US" sz="1600" b="0" u="none" strike="noStrike" dirty="0">
                          <a:solidFill>
                            <a:srgbClr val="000000"/>
                          </a:solidFill>
                          <a:effectLst/>
                        </a:rPr>
                        <a:t>9</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48934732"/>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2.54E+31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-3.67E+59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2.42E+31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0" u="none" strike="noStrike">
                          <a:solidFill>
                            <a:srgbClr val="000000"/>
                          </a:solidFill>
                          <a:effectLst/>
                        </a:rPr>
                        <a: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59419269"/>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39.33032883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0.117766016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39.24959824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0.049402</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90781421"/>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9.625792308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0.94715528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22.66815548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0.682927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9243928"/>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424321413.7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-1.02688E+14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404880560.8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-1E+14</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1582493"/>
                  </a:ext>
                </a:extLst>
              </a:tr>
            </a:tbl>
          </a:graphicData>
        </a:graphic>
      </p:graphicFrame>
    </p:spTree>
    <p:extLst>
      <p:ext uri="{BB962C8B-B14F-4D97-AF65-F5344CB8AC3E}">
        <p14:creationId xmlns:p14="http://schemas.microsoft.com/office/powerpoint/2010/main" val="782646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a:t>
            </a:r>
            <a:endParaRPr lang="en-US" dirty="0"/>
          </a:p>
        </p:txBody>
      </p:sp>
      <p:sp>
        <p:nvSpPr>
          <p:cNvPr id="5" name="TextBox 4">
            <a:extLst>
              <a:ext uri="{FF2B5EF4-FFF2-40B4-BE49-F238E27FC236}">
                <a16:creationId xmlns:a16="http://schemas.microsoft.com/office/drawing/2014/main" id="{31AAC022-C2A6-4573-8E35-A0047250099D}"/>
              </a:ext>
            </a:extLst>
          </p:cNvPr>
          <p:cNvSpPr txBox="1"/>
          <p:nvPr/>
        </p:nvSpPr>
        <p:spPr>
          <a:xfrm>
            <a:off x="412011" y="512031"/>
            <a:ext cx="11235784" cy="1200329"/>
          </a:xfrm>
          <a:prstGeom prst="rect">
            <a:avLst/>
          </a:prstGeom>
          <a:noFill/>
        </p:spPr>
        <p:txBody>
          <a:bodyPr wrap="square">
            <a:spAutoFit/>
          </a:bodyPr>
          <a:lstStyle/>
          <a:p>
            <a:pPr marL="1200150" lvl="2" indent="-285750">
              <a:buFont typeface="Arial" panose="020B0604020202020204" pitchFamily="34" charset="0"/>
              <a:buChar char="•"/>
            </a:pPr>
            <a:r>
              <a:rPr lang="en-US" dirty="0"/>
              <a:t>Result 3: regression with selected variables</a:t>
            </a:r>
          </a:p>
          <a:p>
            <a:r>
              <a:rPr lang="en-US" dirty="0"/>
              <a:t>	two different random </a:t>
            </a:r>
            <a:r>
              <a:rPr lang="en-US" b="1" dirty="0"/>
              <a:t>setting ( 1), </a:t>
            </a:r>
            <a:r>
              <a:rPr lang="en-US" b="1" dirty="0" err="1"/>
              <a:t>test_size</a:t>
            </a:r>
            <a:r>
              <a:rPr lang="en-US" b="1" dirty="0"/>
              <a:t> = 0.1</a:t>
            </a:r>
          </a:p>
          <a:p>
            <a:endParaRPr lang="en-US" dirty="0"/>
          </a:p>
          <a:p>
            <a:endParaRPr lang="en-US" dirty="0"/>
          </a:p>
        </p:txBody>
      </p:sp>
      <p:graphicFrame>
        <p:nvGraphicFramePr>
          <p:cNvPr id="2" name="Table 1">
            <a:extLst>
              <a:ext uri="{FF2B5EF4-FFF2-40B4-BE49-F238E27FC236}">
                <a16:creationId xmlns:a16="http://schemas.microsoft.com/office/drawing/2014/main" id="{6FEF0F68-3DD2-4205-9768-2E8D2DC08D0F}"/>
              </a:ext>
            </a:extLst>
          </p:cNvPr>
          <p:cNvGraphicFramePr>
            <a:graphicFrameLocks noGrp="1"/>
          </p:cNvGraphicFramePr>
          <p:nvPr>
            <p:extLst>
              <p:ext uri="{D42A27DB-BD31-4B8C-83A1-F6EECF244321}">
                <p14:modId xmlns:p14="http://schemas.microsoft.com/office/powerpoint/2010/main" val="3836144761"/>
              </p:ext>
            </p:extLst>
          </p:nvPr>
        </p:nvGraphicFramePr>
        <p:xfrm>
          <a:off x="1241941" y="1545173"/>
          <a:ext cx="7987119" cy="2514600"/>
        </p:xfrm>
        <a:graphic>
          <a:graphicData uri="http://schemas.openxmlformats.org/drawingml/2006/table">
            <a:tbl>
              <a:tblPr>
                <a:tableStyleId>{5940675A-B579-460E-94D1-54222C63F5DA}</a:tableStyleId>
              </a:tblPr>
              <a:tblGrid>
                <a:gridCol w="2847954">
                  <a:extLst>
                    <a:ext uri="{9D8B030D-6E8A-4147-A177-3AD203B41FA5}">
                      <a16:colId xmlns:a16="http://schemas.microsoft.com/office/drawing/2014/main" val="3536496624"/>
                    </a:ext>
                  </a:extLst>
                </a:gridCol>
                <a:gridCol w="1584576">
                  <a:extLst>
                    <a:ext uri="{9D8B030D-6E8A-4147-A177-3AD203B41FA5}">
                      <a16:colId xmlns:a16="http://schemas.microsoft.com/office/drawing/2014/main" val="1858518603"/>
                    </a:ext>
                  </a:extLst>
                </a:gridCol>
                <a:gridCol w="1263378">
                  <a:extLst>
                    <a:ext uri="{9D8B030D-6E8A-4147-A177-3AD203B41FA5}">
                      <a16:colId xmlns:a16="http://schemas.microsoft.com/office/drawing/2014/main" val="3603270072"/>
                    </a:ext>
                  </a:extLst>
                </a:gridCol>
                <a:gridCol w="1263378">
                  <a:extLst>
                    <a:ext uri="{9D8B030D-6E8A-4147-A177-3AD203B41FA5}">
                      <a16:colId xmlns:a16="http://schemas.microsoft.com/office/drawing/2014/main" val="2123557380"/>
                    </a:ext>
                  </a:extLst>
                </a:gridCol>
                <a:gridCol w="1027833">
                  <a:extLst>
                    <a:ext uri="{9D8B030D-6E8A-4147-A177-3AD203B41FA5}">
                      <a16:colId xmlns:a16="http://schemas.microsoft.com/office/drawing/2014/main" val="4009306225"/>
                    </a:ext>
                  </a:extLst>
                </a:gridCol>
              </a:tblGrid>
              <a:tr h="182880">
                <a:tc>
                  <a:txBody>
                    <a:bodyPr/>
                    <a:lstStyle/>
                    <a:p>
                      <a:pPr algn="l" fontAlgn="b"/>
                      <a:r>
                        <a:rPr lang="en-US" sz="1600" b="0" u="none" strike="noStrike">
                          <a:solidFill>
                            <a:srgbClr val="000000"/>
                          </a:solidFill>
                          <a:effectLst/>
                        </a:rPr>
                        <a:t>Model</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R2_Training</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RMSE_Test</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0" u="none" strike="noStrike">
                          <a:solidFill>
                            <a:srgbClr val="000000"/>
                          </a:solidFill>
                          <a:effectLst/>
                        </a:rPr>
                        <a:t>R2_Test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5503005"/>
                  </a:ext>
                </a:extLst>
              </a:tr>
              <a:tr h="182880">
                <a:tc>
                  <a:txBody>
                    <a:bodyPr/>
                    <a:lstStyle/>
                    <a:p>
                      <a:pPr algn="l" fontAlgn="b"/>
                      <a:r>
                        <a:rPr lang="en-US" sz="1600" b="0" u="none" strike="noStrike">
                          <a:solidFill>
                            <a:srgbClr val="000000"/>
                          </a:solidFill>
                          <a:effectLst/>
                        </a:rPr>
                        <a:t>LinearRegression</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29.47294965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0.49991035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25.9896896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0.586496</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0016675"/>
                  </a:ext>
                </a:extLst>
              </a:tr>
              <a:tr h="182880">
                <a:tc>
                  <a:txBody>
                    <a:bodyPr/>
                    <a:lstStyle/>
                    <a:p>
                      <a:pPr algn="l" fontAlgn="b"/>
                      <a:r>
                        <a:rPr lang="en-US" sz="1600" b="0" u="none" strike="noStrike">
                          <a:solidFill>
                            <a:srgbClr val="000000"/>
                          </a:solidFill>
                          <a:effectLst/>
                        </a:rPr>
                        <a:t>RandomForestRegressor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9.74907522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0.94528234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16.8093581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0.827027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2588991"/>
                  </a:ext>
                </a:extLst>
              </a:tr>
              <a:tr h="182880">
                <a:tc>
                  <a:txBody>
                    <a:bodyPr/>
                    <a:lstStyle/>
                    <a:p>
                      <a:pPr algn="l" fontAlgn="b"/>
                      <a:r>
                        <a:rPr lang="en-US" sz="1600" b="0" u="none" strike="noStrike">
                          <a:solidFill>
                            <a:srgbClr val="000000"/>
                          </a:solidFill>
                          <a:effectLst/>
                        </a:rPr>
                        <a:t>LGBMRegressor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13.82190785</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0.89001419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16.6580133</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0.830127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1792074"/>
                  </a:ext>
                </a:extLst>
              </a:tr>
              <a:tr h="182880">
                <a:tc>
                  <a:txBody>
                    <a:bodyPr/>
                    <a:lstStyle/>
                    <a:p>
                      <a:pPr algn="l" fontAlgn="b"/>
                      <a:r>
                        <a:rPr lang="en-US" sz="1600" b="0" u="none" strike="noStrike">
                          <a:solidFill>
                            <a:srgbClr val="000000"/>
                          </a:solidFill>
                          <a:effectLst/>
                        </a:rPr>
                        <a:t>XGBRegressor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0.516961337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0.99984614</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17.0954648</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0.821088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46187675"/>
                  </a:ext>
                </a:extLst>
              </a:tr>
              <a:tr h="182880">
                <a:tc>
                  <a:txBody>
                    <a:bodyPr/>
                    <a:lstStyle/>
                    <a:p>
                      <a:pPr algn="l" fontAlgn="b"/>
                      <a:r>
                        <a:rPr lang="en-US" sz="1600" b="0" u="none" strike="noStrike">
                          <a:solidFill>
                            <a:srgbClr val="000000"/>
                          </a:solidFill>
                          <a:effectLst/>
                        </a:rPr>
                        <a:t>CatBoostRegressor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5.372043309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0.98338579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15.1023711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0.860374</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96809219"/>
                  </a:ext>
                </a:extLst>
              </a:tr>
              <a:tr h="182880">
                <a:tc>
                  <a:txBody>
                    <a:bodyPr/>
                    <a:lstStyle/>
                    <a:p>
                      <a:pPr algn="l" fontAlgn="b"/>
                      <a:r>
                        <a:rPr lang="en-US" sz="1600" b="0" u="none" strike="noStrike">
                          <a:solidFill>
                            <a:srgbClr val="000000"/>
                          </a:solidFill>
                          <a:effectLst/>
                        </a:rPr>
                        <a:t>SGDRegressor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3.93E+30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-8.89E+57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2.64E+30</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600" b="0" u="none" strike="noStrike">
                          <a:solidFill>
                            <a:srgbClr val="000000"/>
                          </a:solidFill>
                          <a:effectLst/>
                        </a:rPr>
                        <a:t>########</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7236900"/>
                  </a:ext>
                </a:extLst>
              </a:tr>
              <a:tr h="182880">
                <a:tc>
                  <a:txBody>
                    <a:bodyPr/>
                    <a:lstStyle/>
                    <a:p>
                      <a:pPr algn="l" fontAlgn="b"/>
                      <a:r>
                        <a:rPr lang="en-US" sz="1600" b="0" u="none" strike="noStrike">
                          <a:solidFill>
                            <a:srgbClr val="000000"/>
                          </a:solidFill>
                          <a:effectLst/>
                        </a:rPr>
                        <a:t>KernelRidge</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39.45998589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0.10357386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43.7264082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-0.17048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1242962"/>
                  </a:ext>
                </a:extLst>
              </a:tr>
              <a:tr h="182880">
                <a:tc>
                  <a:txBody>
                    <a:bodyPr/>
                    <a:lstStyle/>
                    <a:p>
                      <a:pPr algn="l" fontAlgn="b"/>
                      <a:r>
                        <a:rPr lang="en-US" sz="1600" b="0" u="none" strike="noStrike">
                          <a:solidFill>
                            <a:srgbClr val="000000"/>
                          </a:solidFill>
                          <a:effectLst/>
                        </a:rPr>
                        <a:t>GradientBoostingRegressor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11.33497222</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0.92603239</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13.7650177</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FF0000"/>
                          </a:solidFill>
                          <a:effectLst/>
                        </a:rPr>
                        <a:t>0.884007</a:t>
                      </a:r>
                      <a:endParaRPr lang="en-US" sz="16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2040604"/>
                  </a:ext>
                </a:extLst>
              </a:tr>
              <a:tr h="182880">
                <a:tc>
                  <a:txBody>
                    <a:bodyPr/>
                    <a:lstStyle/>
                    <a:p>
                      <a:pPr algn="l" fontAlgn="b"/>
                      <a:r>
                        <a:rPr lang="en-US" sz="1600" b="0" u="none" strike="noStrike">
                          <a:solidFill>
                            <a:srgbClr val="000000"/>
                          </a:solidFill>
                          <a:effectLst/>
                        </a:rPr>
                        <a:t>MLPRegressor</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1089349.611</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-683180126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a:solidFill>
                            <a:srgbClr val="000000"/>
                          </a:solidFill>
                          <a:effectLst/>
                        </a:rPr>
                        <a:t>732763.046</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b="0" u="none" strike="noStrike" dirty="0">
                          <a:solidFill>
                            <a:srgbClr val="000000"/>
                          </a:solidFill>
                          <a:effectLst/>
                        </a:rPr>
                        <a:t>-3.3E+08</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7362587"/>
                  </a:ext>
                </a:extLst>
              </a:tr>
            </a:tbl>
          </a:graphicData>
        </a:graphic>
      </p:graphicFrame>
    </p:spTree>
    <p:extLst>
      <p:ext uri="{BB962C8B-B14F-4D97-AF65-F5344CB8AC3E}">
        <p14:creationId xmlns:p14="http://schemas.microsoft.com/office/powerpoint/2010/main" val="1425737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4411BB-2C90-4E2B-B5B1-28BCB1600611}"/>
              </a:ext>
            </a:extLst>
          </p:cNvPr>
          <p:cNvSpPr txBox="1">
            <a:spLocks/>
          </p:cNvSpPr>
          <p:nvPr/>
        </p:nvSpPr>
        <p:spPr>
          <a:xfrm>
            <a:off x="544204" y="138223"/>
            <a:ext cx="11103591" cy="373808"/>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Views: </a:t>
            </a:r>
            <a:r>
              <a:rPr lang="en-US" dirty="0" err="1"/>
              <a:t>acled_count_violence</a:t>
            </a:r>
            <a:r>
              <a:rPr lang="en-US" dirty="0"/>
              <a:t> histogram for next step categories</a:t>
            </a:r>
          </a:p>
        </p:txBody>
      </p:sp>
      <p:pic>
        <p:nvPicPr>
          <p:cNvPr id="6" name="Picture 5">
            <a:extLst>
              <a:ext uri="{FF2B5EF4-FFF2-40B4-BE49-F238E27FC236}">
                <a16:creationId xmlns:a16="http://schemas.microsoft.com/office/drawing/2014/main" id="{658D1E77-DCBE-49A6-A464-0E33871F4174}"/>
              </a:ext>
            </a:extLst>
          </p:cNvPr>
          <p:cNvPicPr>
            <a:picLocks noChangeAspect="1"/>
          </p:cNvPicPr>
          <p:nvPr/>
        </p:nvPicPr>
        <p:blipFill>
          <a:blip r:embed="rId3"/>
          <a:stretch>
            <a:fillRect/>
          </a:stretch>
        </p:blipFill>
        <p:spPr>
          <a:xfrm>
            <a:off x="401379" y="629093"/>
            <a:ext cx="10791825" cy="5867400"/>
          </a:xfrm>
          <a:prstGeom prst="rect">
            <a:avLst/>
          </a:prstGeom>
        </p:spPr>
      </p:pic>
    </p:spTree>
    <p:extLst>
      <p:ext uri="{BB962C8B-B14F-4D97-AF65-F5344CB8AC3E}">
        <p14:creationId xmlns:p14="http://schemas.microsoft.com/office/powerpoint/2010/main" val="1253204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7D-348A-4082-A373-2F835A71C0BC}"/>
              </a:ext>
            </a:extLst>
          </p:cNvPr>
          <p:cNvSpPr>
            <a:spLocks noGrp="1"/>
          </p:cNvSpPr>
          <p:nvPr>
            <p:ph type="title"/>
          </p:nvPr>
        </p:nvSpPr>
        <p:spPr>
          <a:xfrm>
            <a:off x="838200" y="76568"/>
            <a:ext cx="10515600" cy="417390"/>
          </a:xfrm>
        </p:spPr>
        <p:txBody>
          <a:bodyPr>
            <a:normAutofit fontScale="90000"/>
          </a:bodyPr>
          <a:lstStyle/>
          <a:p>
            <a:r>
              <a:rPr lang="en-US" dirty="0"/>
              <a:t>Do/Done list</a:t>
            </a:r>
          </a:p>
        </p:txBody>
      </p:sp>
      <p:sp>
        <p:nvSpPr>
          <p:cNvPr id="3" name="Content Placeholder 2">
            <a:extLst>
              <a:ext uri="{FF2B5EF4-FFF2-40B4-BE49-F238E27FC236}">
                <a16:creationId xmlns:a16="http://schemas.microsoft.com/office/drawing/2014/main" id="{183F40F4-29B1-4CF0-A637-15CD9C3045A7}"/>
              </a:ext>
            </a:extLst>
          </p:cNvPr>
          <p:cNvSpPr>
            <a:spLocks noGrp="1"/>
          </p:cNvSpPr>
          <p:nvPr>
            <p:ph idx="1"/>
          </p:nvPr>
        </p:nvSpPr>
        <p:spPr>
          <a:xfrm>
            <a:off x="767862" y="625843"/>
            <a:ext cx="10515600" cy="4351338"/>
          </a:xfrm>
        </p:spPr>
        <p:txBody>
          <a:bodyPr>
            <a:normAutofit/>
          </a:bodyPr>
          <a:lstStyle/>
          <a:p>
            <a:r>
              <a:rPr lang="en-US" dirty="0"/>
              <a:t>Data collection and storage: data warehouse</a:t>
            </a:r>
          </a:p>
          <a:p>
            <a:pPr lvl="1"/>
            <a:r>
              <a:rPr lang="en-US" dirty="0"/>
              <a:t>Store and Apply Views data</a:t>
            </a:r>
          </a:p>
          <a:p>
            <a:pPr lvl="2"/>
            <a:r>
              <a:rPr lang="en-US" dirty="0"/>
              <a:t>Views independent data</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1"/>
            <a:r>
              <a:rPr lang="en-US" dirty="0"/>
              <a:t>Views </a:t>
            </a:r>
            <a:r>
              <a:rPr lang="en-US" dirty="0" err="1"/>
              <a:t>ged_cm</a:t>
            </a:r>
            <a:r>
              <a:rPr lang="en-US" dirty="0"/>
              <a:t> data (UCDP Georeferenced Event Dataset)</a:t>
            </a:r>
          </a:p>
        </p:txBody>
      </p:sp>
      <p:pic>
        <p:nvPicPr>
          <p:cNvPr id="5" name="Picture 4">
            <a:extLst>
              <a:ext uri="{FF2B5EF4-FFF2-40B4-BE49-F238E27FC236}">
                <a16:creationId xmlns:a16="http://schemas.microsoft.com/office/drawing/2014/main" id="{DA6483A3-C1A7-4F37-915F-B558754D3D7E}"/>
              </a:ext>
            </a:extLst>
          </p:cNvPr>
          <p:cNvPicPr>
            <a:picLocks noChangeAspect="1"/>
          </p:cNvPicPr>
          <p:nvPr/>
        </p:nvPicPr>
        <p:blipFill>
          <a:blip r:embed="rId2"/>
          <a:stretch>
            <a:fillRect/>
          </a:stretch>
        </p:blipFill>
        <p:spPr>
          <a:xfrm>
            <a:off x="0" y="1791360"/>
            <a:ext cx="12192000" cy="2466387"/>
          </a:xfrm>
          <a:prstGeom prst="rect">
            <a:avLst/>
          </a:prstGeom>
        </p:spPr>
      </p:pic>
      <p:pic>
        <p:nvPicPr>
          <p:cNvPr id="10" name="Picture 9">
            <a:extLst>
              <a:ext uri="{FF2B5EF4-FFF2-40B4-BE49-F238E27FC236}">
                <a16:creationId xmlns:a16="http://schemas.microsoft.com/office/drawing/2014/main" id="{2F6971FB-B587-44C3-BA03-070A313866C2}"/>
              </a:ext>
            </a:extLst>
          </p:cNvPr>
          <p:cNvPicPr>
            <a:picLocks noChangeAspect="1"/>
          </p:cNvPicPr>
          <p:nvPr/>
        </p:nvPicPr>
        <p:blipFill>
          <a:blip r:embed="rId3"/>
          <a:stretch>
            <a:fillRect/>
          </a:stretch>
        </p:blipFill>
        <p:spPr>
          <a:xfrm>
            <a:off x="1468315" y="4932453"/>
            <a:ext cx="6148753" cy="1838598"/>
          </a:xfrm>
          <a:prstGeom prst="rect">
            <a:avLst/>
          </a:prstGeom>
        </p:spPr>
      </p:pic>
    </p:spTree>
    <p:extLst>
      <p:ext uri="{BB962C8B-B14F-4D97-AF65-F5344CB8AC3E}">
        <p14:creationId xmlns:p14="http://schemas.microsoft.com/office/powerpoint/2010/main" val="1504295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9363F-399C-4F69-9C80-5E2ED0D70886}"/>
              </a:ext>
            </a:extLst>
          </p:cNvPr>
          <p:cNvPicPr>
            <a:picLocks noChangeAspect="1"/>
          </p:cNvPicPr>
          <p:nvPr/>
        </p:nvPicPr>
        <p:blipFill>
          <a:blip r:embed="rId2"/>
          <a:stretch>
            <a:fillRect/>
          </a:stretch>
        </p:blipFill>
        <p:spPr>
          <a:xfrm>
            <a:off x="1929367" y="1436944"/>
            <a:ext cx="7094078" cy="2922403"/>
          </a:xfrm>
          <a:prstGeom prst="rect">
            <a:avLst/>
          </a:prstGeom>
        </p:spPr>
      </p:pic>
      <p:sp>
        <p:nvSpPr>
          <p:cNvPr id="4" name="Rectangle 3">
            <a:extLst>
              <a:ext uri="{FF2B5EF4-FFF2-40B4-BE49-F238E27FC236}">
                <a16:creationId xmlns:a16="http://schemas.microsoft.com/office/drawing/2014/main" id="{9DDB78C9-B665-4F0C-8432-4C8475959152}"/>
              </a:ext>
            </a:extLst>
          </p:cNvPr>
          <p:cNvSpPr/>
          <p:nvPr/>
        </p:nvSpPr>
        <p:spPr>
          <a:xfrm>
            <a:off x="7432158" y="1158949"/>
            <a:ext cx="1786270" cy="669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4641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82C83-75F1-49D3-BFBB-AAA1B00D293F}"/>
              </a:ext>
            </a:extLst>
          </p:cNvPr>
          <p:cNvPicPr>
            <a:picLocks noChangeAspect="1"/>
          </p:cNvPicPr>
          <p:nvPr/>
        </p:nvPicPr>
        <p:blipFill>
          <a:blip r:embed="rId2"/>
          <a:stretch>
            <a:fillRect/>
          </a:stretch>
        </p:blipFill>
        <p:spPr>
          <a:xfrm>
            <a:off x="0" y="1"/>
            <a:ext cx="3662794" cy="2204505"/>
          </a:xfrm>
          <a:prstGeom prst="rect">
            <a:avLst/>
          </a:prstGeom>
        </p:spPr>
      </p:pic>
      <p:pic>
        <p:nvPicPr>
          <p:cNvPr id="4" name="Picture 3">
            <a:extLst>
              <a:ext uri="{FF2B5EF4-FFF2-40B4-BE49-F238E27FC236}">
                <a16:creationId xmlns:a16="http://schemas.microsoft.com/office/drawing/2014/main" id="{DC7C31BE-D499-406E-8AF6-9EA5C74CDBBE}"/>
              </a:ext>
            </a:extLst>
          </p:cNvPr>
          <p:cNvPicPr>
            <a:picLocks noChangeAspect="1"/>
          </p:cNvPicPr>
          <p:nvPr/>
        </p:nvPicPr>
        <p:blipFill>
          <a:blip r:embed="rId3"/>
          <a:stretch>
            <a:fillRect/>
          </a:stretch>
        </p:blipFill>
        <p:spPr>
          <a:xfrm>
            <a:off x="3662794" y="1"/>
            <a:ext cx="3667671" cy="2204505"/>
          </a:xfrm>
          <a:prstGeom prst="rect">
            <a:avLst/>
          </a:prstGeom>
        </p:spPr>
      </p:pic>
      <p:pic>
        <p:nvPicPr>
          <p:cNvPr id="5" name="Picture 4">
            <a:extLst>
              <a:ext uri="{FF2B5EF4-FFF2-40B4-BE49-F238E27FC236}">
                <a16:creationId xmlns:a16="http://schemas.microsoft.com/office/drawing/2014/main" id="{CB90FA80-8E24-4944-8DD4-20D78A7A4BC3}"/>
              </a:ext>
            </a:extLst>
          </p:cNvPr>
          <p:cNvPicPr>
            <a:picLocks noChangeAspect="1"/>
          </p:cNvPicPr>
          <p:nvPr/>
        </p:nvPicPr>
        <p:blipFill>
          <a:blip r:embed="rId4"/>
          <a:stretch>
            <a:fillRect/>
          </a:stretch>
        </p:blipFill>
        <p:spPr>
          <a:xfrm>
            <a:off x="7325588" y="0"/>
            <a:ext cx="3662794" cy="2204505"/>
          </a:xfrm>
          <a:prstGeom prst="rect">
            <a:avLst/>
          </a:prstGeom>
        </p:spPr>
      </p:pic>
      <p:pic>
        <p:nvPicPr>
          <p:cNvPr id="6" name="Picture 5">
            <a:extLst>
              <a:ext uri="{FF2B5EF4-FFF2-40B4-BE49-F238E27FC236}">
                <a16:creationId xmlns:a16="http://schemas.microsoft.com/office/drawing/2014/main" id="{F2096C5D-1969-4D0E-9962-35F565EE6B2C}"/>
              </a:ext>
            </a:extLst>
          </p:cNvPr>
          <p:cNvPicPr>
            <a:picLocks noChangeAspect="1"/>
          </p:cNvPicPr>
          <p:nvPr/>
        </p:nvPicPr>
        <p:blipFill>
          <a:blip r:embed="rId5"/>
          <a:stretch>
            <a:fillRect/>
          </a:stretch>
        </p:blipFill>
        <p:spPr>
          <a:xfrm>
            <a:off x="-7312" y="2204505"/>
            <a:ext cx="3662794" cy="2204505"/>
          </a:xfrm>
          <a:prstGeom prst="rect">
            <a:avLst/>
          </a:prstGeom>
        </p:spPr>
      </p:pic>
      <p:pic>
        <p:nvPicPr>
          <p:cNvPr id="7" name="Picture 6">
            <a:extLst>
              <a:ext uri="{FF2B5EF4-FFF2-40B4-BE49-F238E27FC236}">
                <a16:creationId xmlns:a16="http://schemas.microsoft.com/office/drawing/2014/main" id="{E32FEC90-C319-4E31-8960-E23620CB0D7B}"/>
              </a:ext>
            </a:extLst>
          </p:cNvPr>
          <p:cNvPicPr>
            <a:picLocks noChangeAspect="1"/>
          </p:cNvPicPr>
          <p:nvPr/>
        </p:nvPicPr>
        <p:blipFill>
          <a:blip r:embed="rId6"/>
          <a:stretch>
            <a:fillRect/>
          </a:stretch>
        </p:blipFill>
        <p:spPr>
          <a:xfrm>
            <a:off x="3670106" y="2204504"/>
            <a:ext cx="3667671" cy="2204505"/>
          </a:xfrm>
          <a:prstGeom prst="rect">
            <a:avLst/>
          </a:prstGeom>
        </p:spPr>
      </p:pic>
      <p:pic>
        <p:nvPicPr>
          <p:cNvPr id="8" name="Picture 7">
            <a:extLst>
              <a:ext uri="{FF2B5EF4-FFF2-40B4-BE49-F238E27FC236}">
                <a16:creationId xmlns:a16="http://schemas.microsoft.com/office/drawing/2014/main" id="{1529962B-2A97-471A-BC7D-4C7C3BC36E81}"/>
              </a:ext>
            </a:extLst>
          </p:cNvPr>
          <p:cNvPicPr>
            <a:picLocks noChangeAspect="1"/>
          </p:cNvPicPr>
          <p:nvPr/>
        </p:nvPicPr>
        <p:blipFill>
          <a:blip r:embed="rId7"/>
          <a:stretch>
            <a:fillRect/>
          </a:stretch>
        </p:blipFill>
        <p:spPr>
          <a:xfrm>
            <a:off x="2433206" y="4653494"/>
            <a:ext cx="3662794" cy="2204505"/>
          </a:xfrm>
          <a:prstGeom prst="rect">
            <a:avLst/>
          </a:prstGeom>
        </p:spPr>
      </p:pic>
      <p:pic>
        <p:nvPicPr>
          <p:cNvPr id="9" name="Picture 8">
            <a:extLst>
              <a:ext uri="{FF2B5EF4-FFF2-40B4-BE49-F238E27FC236}">
                <a16:creationId xmlns:a16="http://schemas.microsoft.com/office/drawing/2014/main" id="{C9D9589B-B2EA-4DA0-8A1D-0D60EC18D6BC}"/>
              </a:ext>
            </a:extLst>
          </p:cNvPr>
          <p:cNvPicPr>
            <a:picLocks noChangeAspect="1"/>
          </p:cNvPicPr>
          <p:nvPr/>
        </p:nvPicPr>
        <p:blipFill>
          <a:blip r:embed="rId8"/>
          <a:stretch>
            <a:fillRect/>
          </a:stretch>
        </p:blipFill>
        <p:spPr>
          <a:xfrm>
            <a:off x="6096000" y="4653492"/>
            <a:ext cx="3662794" cy="2204505"/>
          </a:xfrm>
          <a:prstGeom prst="rect">
            <a:avLst/>
          </a:prstGeom>
        </p:spPr>
      </p:pic>
      <p:sp>
        <p:nvSpPr>
          <p:cNvPr id="10" name="TextBox 9">
            <a:extLst>
              <a:ext uri="{FF2B5EF4-FFF2-40B4-BE49-F238E27FC236}">
                <a16:creationId xmlns:a16="http://schemas.microsoft.com/office/drawing/2014/main" id="{2849D7C8-5F77-4B26-BA32-9DBAB6BBF582}"/>
              </a:ext>
            </a:extLst>
          </p:cNvPr>
          <p:cNvSpPr txBox="1"/>
          <p:nvPr/>
        </p:nvSpPr>
        <p:spPr>
          <a:xfrm>
            <a:off x="7454022" y="2346906"/>
            <a:ext cx="4737978" cy="2523768"/>
          </a:xfrm>
          <a:prstGeom prst="rect">
            <a:avLst/>
          </a:prstGeom>
          <a:noFill/>
        </p:spPr>
        <p:txBody>
          <a:bodyPr wrap="square" rtlCol="0">
            <a:spAutoFit/>
          </a:bodyPr>
          <a:lstStyle/>
          <a:p>
            <a:r>
              <a:rPr lang="en-US" sz="3200" dirty="0"/>
              <a:t>Somalia</a:t>
            </a:r>
          </a:p>
          <a:p>
            <a:r>
              <a:rPr lang="en-US" dirty="0"/>
              <a:t>Somali Democratic Republic (1969–1991)</a:t>
            </a:r>
          </a:p>
          <a:p>
            <a:r>
              <a:rPr lang="en-US" dirty="0"/>
              <a:t>Somalia Civil War (1991 - 2006)</a:t>
            </a:r>
          </a:p>
          <a:p>
            <a:r>
              <a:rPr lang="en-US" dirty="0"/>
              <a:t>Somalia War (2006–2009)</a:t>
            </a:r>
          </a:p>
          <a:p>
            <a:r>
              <a:rPr lang="en-US" dirty="0"/>
              <a:t>Somali Civil War (2009–present)</a:t>
            </a:r>
          </a:p>
          <a:p>
            <a:r>
              <a:rPr lang="en-US" dirty="0"/>
              <a:t>(From wiki)</a:t>
            </a:r>
          </a:p>
          <a:p>
            <a:endParaRPr lang="en-US" dirty="0"/>
          </a:p>
          <a:p>
            <a:endParaRPr lang="en-US" dirty="0"/>
          </a:p>
        </p:txBody>
      </p:sp>
      <p:sp>
        <p:nvSpPr>
          <p:cNvPr id="11" name="TextBox 10">
            <a:extLst>
              <a:ext uri="{FF2B5EF4-FFF2-40B4-BE49-F238E27FC236}">
                <a16:creationId xmlns:a16="http://schemas.microsoft.com/office/drawing/2014/main" id="{96D26514-3EE5-4F9E-B02B-EC68ED48D526}"/>
              </a:ext>
            </a:extLst>
          </p:cNvPr>
          <p:cNvSpPr txBox="1"/>
          <p:nvPr/>
        </p:nvSpPr>
        <p:spPr>
          <a:xfrm>
            <a:off x="555121" y="315686"/>
            <a:ext cx="301686"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E3AC34F0-0534-435E-9386-17240C108DF7}"/>
              </a:ext>
            </a:extLst>
          </p:cNvPr>
          <p:cNvSpPr txBox="1"/>
          <p:nvPr/>
        </p:nvSpPr>
        <p:spPr>
          <a:xfrm>
            <a:off x="3962917" y="304800"/>
            <a:ext cx="301686" cy="369332"/>
          </a:xfrm>
          <a:prstGeom prst="rect">
            <a:avLst/>
          </a:prstGeom>
          <a:noFill/>
        </p:spPr>
        <p:txBody>
          <a:bodyPr wrap="none" rtlCol="0">
            <a:spAutoFit/>
          </a:bodyPr>
          <a:lstStyle/>
          <a:p>
            <a:r>
              <a:rPr lang="en-US" dirty="0"/>
              <a:t>2</a:t>
            </a:r>
          </a:p>
        </p:txBody>
      </p:sp>
      <p:sp>
        <p:nvSpPr>
          <p:cNvPr id="13" name="TextBox 12">
            <a:extLst>
              <a:ext uri="{FF2B5EF4-FFF2-40B4-BE49-F238E27FC236}">
                <a16:creationId xmlns:a16="http://schemas.microsoft.com/office/drawing/2014/main" id="{BF32AE7C-D1CA-4D5E-B899-8BF3BDCD9AC7}"/>
              </a:ext>
            </a:extLst>
          </p:cNvPr>
          <p:cNvSpPr txBox="1"/>
          <p:nvPr/>
        </p:nvSpPr>
        <p:spPr>
          <a:xfrm>
            <a:off x="7927397" y="489466"/>
            <a:ext cx="301686" cy="369332"/>
          </a:xfrm>
          <a:prstGeom prst="rect">
            <a:avLst/>
          </a:prstGeom>
          <a:noFill/>
        </p:spPr>
        <p:txBody>
          <a:bodyPr wrap="none" rtlCol="0">
            <a:spAutoFit/>
          </a:bodyPr>
          <a:lstStyle/>
          <a:p>
            <a:r>
              <a:rPr lang="en-US" dirty="0"/>
              <a:t>3</a:t>
            </a:r>
          </a:p>
        </p:txBody>
      </p:sp>
      <p:sp>
        <p:nvSpPr>
          <p:cNvPr id="14" name="TextBox 13">
            <a:extLst>
              <a:ext uri="{FF2B5EF4-FFF2-40B4-BE49-F238E27FC236}">
                <a16:creationId xmlns:a16="http://schemas.microsoft.com/office/drawing/2014/main" id="{FBD8BBE3-8305-4A38-A64E-7193E8EFD854}"/>
              </a:ext>
            </a:extLst>
          </p:cNvPr>
          <p:cNvSpPr txBox="1"/>
          <p:nvPr/>
        </p:nvSpPr>
        <p:spPr>
          <a:xfrm>
            <a:off x="705964" y="2623457"/>
            <a:ext cx="301686" cy="369332"/>
          </a:xfrm>
          <a:prstGeom prst="rect">
            <a:avLst/>
          </a:prstGeom>
          <a:noFill/>
        </p:spPr>
        <p:txBody>
          <a:bodyPr wrap="none" rtlCol="0">
            <a:spAutoFit/>
          </a:bodyPr>
          <a:lstStyle/>
          <a:p>
            <a:r>
              <a:rPr lang="en-US" dirty="0"/>
              <a:t>4</a:t>
            </a:r>
          </a:p>
        </p:txBody>
      </p:sp>
      <p:sp>
        <p:nvSpPr>
          <p:cNvPr id="15" name="TextBox 14">
            <a:extLst>
              <a:ext uri="{FF2B5EF4-FFF2-40B4-BE49-F238E27FC236}">
                <a16:creationId xmlns:a16="http://schemas.microsoft.com/office/drawing/2014/main" id="{2DA71A65-4C93-465D-8638-2D48181F810A}"/>
              </a:ext>
            </a:extLst>
          </p:cNvPr>
          <p:cNvSpPr txBox="1"/>
          <p:nvPr/>
        </p:nvSpPr>
        <p:spPr>
          <a:xfrm>
            <a:off x="4113760" y="2623457"/>
            <a:ext cx="301686" cy="369332"/>
          </a:xfrm>
          <a:prstGeom prst="rect">
            <a:avLst/>
          </a:prstGeom>
          <a:noFill/>
        </p:spPr>
        <p:txBody>
          <a:bodyPr wrap="none" rtlCol="0">
            <a:spAutoFit/>
          </a:bodyPr>
          <a:lstStyle/>
          <a:p>
            <a:r>
              <a:rPr lang="en-US" dirty="0"/>
              <a:t>5</a:t>
            </a:r>
          </a:p>
        </p:txBody>
      </p:sp>
      <p:sp>
        <p:nvSpPr>
          <p:cNvPr id="16" name="TextBox 15">
            <a:extLst>
              <a:ext uri="{FF2B5EF4-FFF2-40B4-BE49-F238E27FC236}">
                <a16:creationId xmlns:a16="http://schemas.microsoft.com/office/drawing/2014/main" id="{EAE8E8E3-02F3-433C-BBAE-7B0394EC8341}"/>
              </a:ext>
            </a:extLst>
          </p:cNvPr>
          <p:cNvSpPr txBox="1"/>
          <p:nvPr/>
        </p:nvSpPr>
        <p:spPr>
          <a:xfrm>
            <a:off x="2966484" y="4870674"/>
            <a:ext cx="301686"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66795B11-E013-4496-8BDD-35119442F693}"/>
              </a:ext>
            </a:extLst>
          </p:cNvPr>
          <p:cNvSpPr txBox="1"/>
          <p:nvPr/>
        </p:nvSpPr>
        <p:spPr>
          <a:xfrm>
            <a:off x="6687879" y="4870674"/>
            <a:ext cx="30168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4532614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7C31BE-D499-406E-8AF6-9EA5C74CDBBE}"/>
              </a:ext>
            </a:extLst>
          </p:cNvPr>
          <p:cNvPicPr>
            <a:picLocks noChangeAspect="1"/>
          </p:cNvPicPr>
          <p:nvPr/>
        </p:nvPicPr>
        <p:blipFill>
          <a:blip r:embed="rId2"/>
          <a:stretch>
            <a:fillRect/>
          </a:stretch>
        </p:blipFill>
        <p:spPr>
          <a:xfrm>
            <a:off x="1923517" y="2992789"/>
            <a:ext cx="5049025" cy="3034787"/>
          </a:xfrm>
          <a:prstGeom prst="rect">
            <a:avLst/>
          </a:prstGeom>
        </p:spPr>
      </p:pic>
      <p:pic>
        <p:nvPicPr>
          <p:cNvPr id="8" name="Picture 7">
            <a:extLst>
              <a:ext uri="{FF2B5EF4-FFF2-40B4-BE49-F238E27FC236}">
                <a16:creationId xmlns:a16="http://schemas.microsoft.com/office/drawing/2014/main" id="{1529962B-2A97-471A-BC7D-4C7C3BC36E81}"/>
              </a:ext>
            </a:extLst>
          </p:cNvPr>
          <p:cNvPicPr>
            <a:picLocks noChangeAspect="1"/>
          </p:cNvPicPr>
          <p:nvPr/>
        </p:nvPicPr>
        <p:blipFill>
          <a:blip r:embed="rId3"/>
          <a:stretch>
            <a:fillRect/>
          </a:stretch>
        </p:blipFill>
        <p:spPr>
          <a:xfrm>
            <a:off x="1923517" y="0"/>
            <a:ext cx="5049025" cy="3038828"/>
          </a:xfrm>
          <a:prstGeom prst="rect">
            <a:avLst/>
          </a:prstGeom>
        </p:spPr>
      </p:pic>
      <p:sp>
        <p:nvSpPr>
          <p:cNvPr id="10" name="TextBox 9">
            <a:extLst>
              <a:ext uri="{FF2B5EF4-FFF2-40B4-BE49-F238E27FC236}">
                <a16:creationId xmlns:a16="http://schemas.microsoft.com/office/drawing/2014/main" id="{2849D7C8-5F77-4B26-BA32-9DBAB6BBF582}"/>
              </a:ext>
            </a:extLst>
          </p:cNvPr>
          <p:cNvSpPr txBox="1"/>
          <p:nvPr/>
        </p:nvSpPr>
        <p:spPr>
          <a:xfrm>
            <a:off x="7454022" y="2346906"/>
            <a:ext cx="4737978" cy="2523768"/>
          </a:xfrm>
          <a:prstGeom prst="rect">
            <a:avLst/>
          </a:prstGeom>
          <a:noFill/>
        </p:spPr>
        <p:txBody>
          <a:bodyPr wrap="square" rtlCol="0">
            <a:spAutoFit/>
          </a:bodyPr>
          <a:lstStyle/>
          <a:p>
            <a:r>
              <a:rPr lang="en-US" sz="3200" dirty="0"/>
              <a:t>Somalia</a:t>
            </a:r>
          </a:p>
          <a:p>
            <a:r>
              <a:rPr lang="en-US" dirty="0"/>
              <a:t>Somali Democratic Republic (1969–1991)</a:t>
            </a:r>
          </a:p>
          <a:p>
            <a:r>
              <a:rPr lang="en-US" dirty="0"/>
              <a:t>Somalia Civil War (1991 - 2006)</a:t>
            </a:r>
          </a:p>
          <a:p>
            <a:r>
              <a:rPr lang="en-US" dirty="0"/>
              <a:t>Somalia War (2006–2009)</a:t>
            </a:r>
          </a:p>
          <a:p>
            <a:r>
              <a:rPr lang="en-US" dirty="0"/>
              <a:t>Somali Civil War (2009–present)</a:t>
            </a:r>
          </a:p>
          <a:p>
            <a:r>
              <a:rPr lang="en-US" dirty="0"/>
              <a:t>(From wiki)</a:t>
            </a:r>
          </a:p>
          <a:p>
            <a:endParaRPr lang="en-US" dirty="0"/>
          </a:p>
          <a:p>
            <a:endParaRPr lang="en-US" dirty="0"/>
          </a:p>
        </p:txBody>
      </p:sp>
      <p:sp>
        <p:nvSpPr>
          <p:cNvPr id="11" name="TextBox 10">
            <a:extLst>
              <a:ext uri="{FF2B5EF4-FFF2-40B4-BE49-F238E27FC236}">
                <a16:creationId xmlns:a16="http://schemas.microsoft.com/office/drawing/2014/main" id="{96D26514-3EE5-4F9E-B02B-EC68ED48D526}"/>
              </a:ext>
            </a:extLst>
          </p:cNvPr>
          <p:cNvSpPr txBox="1"/>
          <p:nvPr/>
        </p:nvSpPr>
        <p:spPr>
          <a:xfrm>
            <a:off x="555121" y="315686"/>
            <a:ext cx="301686" cy="369332"/>
          </a:xfrm>
          <a:prstGeom prst="rect">
            <a:avLst/>
          </a:prstGeom>
          <a:noFill/>
        </p:spPr>
        <p:txBody>
          <a:bodyPr wrap="none" rtlCol="0">
            <a:spAutoFit/>
          </a:bodyPr>
          <a:lstStyle/>
          <a:p>
            <a:r>
              <a:rPr lang="en-US" dirty="0"/>
              <a:t>1</a:t>
            </a:r>
          </a:p>
        </p:txBody>
      </p:sp>
      <p:sp>
        <p:nvSpPr>
          <p:cNvPr id="13" name="TextBox 12">
            <a:extLst>
              <a:ext uri="{FF2B5EF4-FFF2-40B4-BE49-F238E27FC236}">
                <a16:creationId xmlns:a16="http://schemas.microsoft.com/office/drawing/2014/main" id="{BF32AE7C-D1CA-4D5E-B899-8BF3BDCD9AC7}"/>
              </a:ext>
            </a:extLst>
          </p:cNvPr>
          <p:cNvSpPr txBox="1"/>
          <p:nvPr/>
        </p:nvSpPr>
        <p:spPr>
          <a:xfrm>
            <a:off x="7927397" y="489466"/>
            <a:ext cx="301686" cy="369332"/>
          </a:xfrm>
          <a:prstGeom prst="rect">
            <a:avLst/>
          </a:prstGeom>
          <a:noFill/>
        </p:spPr>
        <p:txBody>
          <a:bodyPr wrap="none" rtlCol="0">
            <a:spAutoFit/>
          </a:bodyPr>
          <a:lstStyle/>
          <a:p>
            <a:r>
              <a:rPr lang="en-US" dirty="0"/>
              <a:t>3</a:t>
            </a:r>
          </a:p>
        </p:txBody>
      </p:sp>
      <p:sp>
        <p:nvSpPr>
          <p:cNvPr id="14" name="TextBox 13">
            <a:extLst>
              <a:ext uri="{FF2B5EF4-FFF2-40B4-BE49-F238E27FC236}">
                <a16:creationId xmlns:a16="http://schemas.microsoft.com/office/drawing/2014/main" id="{FBD8BBE3-8305-4A38-A64E-7193E8EFD854}"/>
              </a:ext>
            </a:extLst>
          </p:cNvPr>
          <p:cNvSpPr txBox="1"/>
          <p:nvPr/>
        </p:nvSpPr>
        <p:spPr>
          <a:xfrm>
            <a:off x="705964" y="2623457"/>
            <a:ext cx="301686" cy="369332"/>
          </a:xfrm>
          <a:prstGeom prst="rect">
            <a:avLst/>
          </a:prstGeom>
          <a:noFill/>
        </p:spPr>
        <p:txBody>
          <a:bodyPr wrap="none" rtlCol="0">
            <a:spAutoFit/>
          </a:bodyPr>
          <a:lstStyle/>
          <a:p>
            <a:r>
              <a:rPr lang="en-US" dirty="0"/>
              <a:t>4</a:t>
            </a:r>
          </a:p>
        </p:txBody>
      </p:sp>
      <p:grpSp>
        <p:nvGrpSpPr>
          <p:cNvPr id="20" name="Group 19">
            <a:extLst>
              <a:ext uri="{FF2B5EF4-FFF2-40B4-BE49-F238E27FC236}">
                <a16:creationId xmlns:a16="http://schemas.microsoft.com/office/drawing/2014/main" id="{E19833EA-38CF-48E2-9C14-7AB53097A94F}"/>
              </a:ext>
            </a:extLst>
          </p:cNvPr>
          <p:cNvGrpSpPr/>
          <p:nvPr/>
        </p:nvGrpSpPr>
        <p:grpSpPr>
          <a:xfrm>
            <a:off x="3551794" y="5497063"/>
            <a:ext cx="116640" cy="331200"/>
            <a:chOff x="3551794" y="5497063"/>
            <a:chExt cx="116640" cy="33120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D0B4CB5-1D79-45E7-A13A-4C8709EB02AC}"/>
                    </a:ext>
                  </a:extLst>
                </p14:cNvPr>
                <p14:cNvContentPartPr/>
                <p14:nvPr/>
              </p14:nvContentPartPr>
              <p14:xfrm>
                <a:off x="3558994" y="5594623"/>
                <a:ext cx="107640" cy="233640"/>
              </p14:xfrm>
            </p:contentPart>
          </mc:Choice>
          <mc:Fallback xmlns="">
            <p:pic>
              <p:nvPicPr>
                <p:cNvPr id="18" name="Ink 17">
                  <a:extLst>
                    <a:ext uri="{FF2B5EF4-FFF2-40B4-BE49-F238E27FC236}">
                      <a16:creationId xmlns:a16="http://schemas.microsoft.com/office/drawing/2014/main" id="{5D0B4CB5-1D79-45E7-A13A-4C8709EB02AC}"/>
                    </a:ext>
                  </a:extLst>
                </p:cNvPr>
                <p:cNvPicPr/>
                <p:nvPr/>
              </p:nvPicPr>
              <p:blipFill>
                <a:blip r:embed="rId5"/>
                <a:stretch>
                  <a:fillRect/>
                </a:stretch>
              </p:blipFill>
              <p:spPr>
                <a:xfrm>
                  <a:off x="3550354" y="5585983"/>
                  <a:ext cx="125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6A87D56B-59C1-4030-96FF-0BB7C15A7683}"/>
                    </a:ext>
                  </a:extLst>
                </p14:cNvPr>
                <p14:cNvContentPartPr/>
                <p14:nvPr/>
              </p14:nvContentPartPr>
              <p14:xfrm>
                <a:off x="3551794" y="5497063"/>
                <a:ext cx="116640" cy="275760"/>
              </p14:xfrm>
            </p:contentPart>
          </mc:Choice>
          <mc:Fallback xmlns="">
            <p:pic>
              <p:nvPicPr>
                <p:cNvPr id="19" name="Ink 18">
                  <a:extLst>
                    <a:ext uri="{FF2B5EF4-FFF2-40B4-BE49-F238E27FC236}">
                      <a16:creationId xmlns:a16="http://schemas.microsoft.com/office/drawing/2014/main" id="{6A87D56B-59C1-4030-96FF-0BB7C15A7683}"/>
                    </a:ext>
                  </a:extLst>
                </p:cNvPr>
                <p:cNvPicPr/>
                <p:nvPr/>
              </p:nvPicPr>
              <p:blipFill>
                <a:blip r:embed="rId7"/>
                <a:stretch>
                  <a:fillRect/>
                </a:stretch>
              </p:blipFill>
              <p:spPr>
                <a:xfrm>
                  <a:off x="3542794" y="5488063"/>
                  <a:ext cx="134280" cy="293400"/>
                </a:xfrm>
                <a:prstGeom prst="rect">
                  <a:avLst/>
                </a:prstGeom>
              </p:spPr>
            </p:pic>
          </mc:Fallback>
        </mc:AlternateContent>
      </p:grpSp>
      <p:grpSp>
        <p:nvGrpSpPr>
          <p:cNvPr id="23" name="Group 22">
            <a:extLst>
              <a:ext uri="{FF2B5EF4-FFF2-40B4-BE49-F238E27FC236}">
                <a16:creationId xmlns:a16="http://schemas.microsoft.com/office/drawing/2014/main" id="{23734E07-81A1-4097-9FD9-DA8F6F563ED4}"/>
              </a:ext>
            </a:extLst>
          </p:cNvPr>
          <p:cNvGrpSpPr/>
          <p:nvPr/>
        </p:nvGrpSpPr>
        <p:grpSpPr>
          <a:xfrm>
            <a:off x="5159554" y="5562223"/>
            <a:ext cx="101520" cy="199800"/>
            <a:chOff x="5159554" y="5562223"/>
            <a:chExt cx="101520" cy="199800"/>
          </a:xfrm>
        </p:grpSpPr>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E63239B9-0852-45A0-909F-C73CA5861A35}"/>
                    </a:ext>
                  </a:extLst>
                </p14:cNvPr>
                <p14:cNvContentPartPr/>
                <p14:nvPr/>
              </p14:nvContentPartPr>
              <p14:xfrm>
                <a:off x="5203114" y="5583823"/>
                <a:ext cx="43560" cy="175680"/>
              </p14:xfrm>
            </p:contentPart>
          </mc:Choice>
          <mc:Fallback xmlns="">
            <p:pic>
              <p:nvPicPr>
                <p:cNvPr id="21" name="Ink 20">
                  <a:extLst>
                    <a:ext uri="{FF2B5EF4-FFF2-40B4-BE49-F238E27FC236}">
                      <a16:creationId xmlns:a16="http://schemas.microsoft.com/office/drawing/2014/main" id="{E63239B9-0852-45A0-909F-C73CA5861A35}"/>
                    </a:ext>
                  </a:extLst>
                </p:cNvPr>
                <p:cNvPicPr/>
                <p:nvPr/>
              </p:nvPicPr>
              <p:blipFill>
                <a:blip r:embed="rId9"/>
                <a:stretch>
                  <a:fillRect/>
                </a:stretch>
              </p:blipFill>
              <p:spPr>
                <a:xfrm>
                  <a:off x="5194474" y="5575183"/>
                  <a:ext cx="612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33B87EE3-8C5E-456E-BB72-33D9346AE633}"/>
                    </a:ext>
                  </a:extLst>
                </p14:cNvPr>
                <p14:cNvContentPartPr/>
                <p14:nvPr/>
              </p14:nvContentPartPr>
              <p14:xfrm>
                <a:off x="5159554" y="5562223"/>
                <a:ext cx="101520" cy="199800"/>
              </p14:xfrm>
            </p:contentPart>
          </mc:Choice>
          <mc:Fallback xmlns="">
            <p:pic>
              <p:nvPicPr>
                <p:cNvPr id="22" name="Ink 21">
                  <a:extLst>
                    <a:ext uri="{FF2B5EF4-FFF2-40B4-BE49-F238E27FC236}">
                      <a16:creationId xmlns:a16="http://schemas.microsoft.com/office/drawing/2014/main" id="{33B87EE3-8C5E-456E-BB72-33D9346AE633}"/>
                    </a:ext>
                  </a:extLst>
                </p:cNvPr>
                <p:cNvPicPr/>
                <p:nvPr/>
              </p:nvPicPr>
              <p:blipFill>
                <a:blip r:embed="rId11"/>
                <a:stretch>
                  <a:fillRect/>
                </a:stretch>
              </p:blipFill>
              <p:spPr>
                <a:xfrm>
                  <a:off x="5150554" y="5553583"/>
                  <a:ext cx="119160" cy="217440"/>
                </a:xfrm>
                <a:prstGeom prst="rect">
                  <a:avLst/>
                </a:prstGeom>
              </p:spPr>
            </p:pic>
          </mc:Fallback>
        </mc:AlternateContent>
      </p:grpSp>
      <p:grpSp>
        <p:nvGrpSpPr>
          <p:cNvPr id="26" name="Group 25">
            <a:extLst>
              <a:ext uri="{FF2B5EF4-FFF2-40B4-BE49-F238E27FC236}">
                <a16:creationId xmlns:a16="http://schemas.microsoft.com/office/drawing/2014/main" id="{D4650A97-4379-4DE1-859D-4DE0A7136498}"/>
              </a:ext>
            </a:extLst>
          </p:cNvPr>
          <p:cNvGrpSpPr/>
          <p:nvPr/>
        </p:nvGrpSpPr>
        <p:grpSpPr>
          <a:xfrm>
            <a:off x="4092874" y="5573023"/>
            <a:ext cx="135000" cy="207720"/>
            <a:chOff x="4092874" y="5573023"/>
            <a:chExt cx="135000" cy="207720"/>
          </a:xfrm>
        </p:grpSpPr>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A9B36191-AD6D-4F33-8A01-80DB882E53A0}"/>
                    </a:ext>
                  </a:extLst>
                </p14:cNvPr>
                <p14:cNvContentPartPr/>
                <p14:nvPr/>
              </p14:nvContentPartPr>
              <p14:xfrm>
                <a:off x="4126714" y="5573023"/>
                <a:ext cx="63360" cy="207720"/>
              </p14:xfrm>
            </p:contentPart>
          </mc:Choice>
          <mc:Fallback xmlns="">
            <p:pic>
              <p:nvPicPr>
                <p:cNvPr id="24" name="Ink 23">
                  <a:extLst>
                    <a:ext uri="{FF2B5EF4-FFF2-40B4-BE49-F238E27FC236}">
                      <a16:creationId xmlns:a16="http://schemas.microsoft.com/office/drawing/2014/main" id="{A9B36191-AD6D-4F33-8A01-80DB882E53A0}"/>
                    </a:ext>
                  </a:extLst>
                </p:cNvPr>
                <p:cNvPicPr/>
                <p:nvPr/>
              </p:nvPicPr>
              <p:blipFill>
                <a:blip r:embed="rId13"/>
                <a:stretch>
                  <a:fillRect/>
                </a:stretch>
              </p:blipFill>
              <p:spPr>
                <a:xfrm>
                  <a:off x="4118074" y="5564383"/>
                  <a:ext cx="81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1A538FF2-3693-4020-A8C5-D613C9ABE449}"/>
                    </a:ext>
                  </a:extLst>
                </p14:cNvPr>
                <p14:cNvContentPartPr/>
                <p14:nvPr/>
              </p14:nvContentPartPr>
              <p14:xfrm>
                <a:off x="4092874" y="5594623"/>
                <a:ext cx="135000" cy="184320"/>
              </p14:xfrm>
            </p:contentPart>
          </mc:Choice>
          <mc:Fallback xmlns="">
            <p:pic>
              <p:nvPicPr>
                <p:cNvPr id="25" name="Ink 24">
                  <a:extLst>
                    <a:ext uri="{FF2B5EF4-FFF2-40B4-BE49-F238E27FC236}">
                      <a16:creationId xmlns:a16="http://schemas.microsoft.com/office/drawing/2014/main" id="{1A538FF2-3693-4020-A8C5-D613C9ABE449}"/>
                    </a:ext>
                  </a:extLst>
                </p:cNvPr>
                <p:cNvPicPr/>
                <p:nvPr/>
              </p:nvPicPr>
              <p:blipFill>
                <a:blip r:embed="rId15"/>
                <a:stretch>
                  <a:fillRect/>
                </a:stretch>
              </p:blipFill>
              <p:spPr>
                <a:xfrm>
                  <a:off x="4083874" y="5585983"/>
                  <a:ext cx="152640" cy="201960"/>
                </a:xfrm>
                <a:prstGeom prst="rect">
                  <a:avLst/>
                </a:prstGeom>
              </p:spPr>
            </p:pic>
          </mc:Fallback>
        </mc:AlternateContent>
      </p:grpSp>
      <p:cxnSp>
        <p:nvCxnSpPr>
          <p:cNvPr id="30" name="Straight Connector 29">
            <a:extLst>
              <a:ext uri="{FF2B5EF4-FFF2-40B4-BE49-F238E27FC236}">
                <a16:creationId xmlns:a16="http://schemas.microsoft.com/office/drawing/2014/main" id="{E2E5D4BF-63CD-4715-B2B1-EAB49FDBF32E}"/>
              </a:ext>
            </a:extLst>
          </p:cNvPr>
          <p:cNvCxnSpPr/>
          <p:nvPr/>
        </p:nvCxnSpPr>
        <p:spPr>
          <a:xfrm>
            <a:off x="1328057" y="1828800"/>
            <a:ext cx="6237514"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27666BF-C56F-4155-B602-2FC83E32B291}"/>
              </a:ext>
            </a:extLst>
          </p:cNvPr>
          <p:cNvCxnSpPr/>
          <p:nvPr/>
        </p:nvCxnSpPr>
        <p:spPr>
          <a:xfrm>
            <a:off x="3623090" y="152403"/>
            <a:ext cx="0" cy="5834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CB5722-08BA-4862-A319-F10BC3CFD8F5}"/>
              </a:ext>
            </a:extLst>
          </p:cNvPr>
          <p:cNvCxnSpPr/>
          <p:nvPr/>
        </p:nvCxnSpPr>
        <p:spPr>
          <a:xfrm>
            <a:off x="856807" y="816424"/>
            <a:ext cx="752519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3335DB3-E93A-4181-8807-FC06644C7312}"/>
              </a:ext>
            </a:extLst>
          </p:cNvPr>
          <p:cNvCxnSpPr>
            <a:cxnSpLocks/>
          </p:cNvCxnSpPr>
          <p:nvPr/>
        </p:nvCxnSpPr>
        <p:spPr>
          <a:xfrm>
            <a:off x="5562601" y="152403"/>
            <a:ext cx="0" cy="6183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90B161-EB8B-4725-81C6-7E2030151FC1}"/>
              </a:ext>
            </a:extLst>
          </p:cNvPr>
          <p:cNvCxnSpPr/>
          <p:nvPr/>
        </p:nvCxnSpPr>
        <p:spPr>
          <a:xfrm>
            <a:off x="584670" y="1186542"/>
            <a:ext cx="752519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CD5ADD-ACBD-4A10-A5D7-C71D133B1668}"/>
              </a:ext>
            </a:extLst>
          </p:cNvPr>
          <p:cNvCxnSpPr>
            <a:cxnSpLocks/>
          </p:cNvCxnSpPr>
          <p:nvPr/>
        </p:nvCxnSpPr>
        <p:spPr>
          <a:xfrm>
            <a:off x="5290464" y="522521"/>
            <a:ext cx="0" cy="6183083"/>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A09C91-9BD3-4E53-9D47-6EF0840F3197}"/>
              </a:ext>
            </a:extLst>
          </p:cNvPr>
          <p:cNvSpPr txBox="1"/>
          <p:nvPr/>
        </p:nvSpPr>
        <p:spPr>
          <a:xfrm>
            <a:off x="8464778" y="631758"/>
            <a:ext cx="3284169" cy="369332"/>
          </a:xfrm>
          <a:prstGeom prst="rect">
            <a:avLst/>
          </a:prstGeom>
          <a:noFill/>
        </p:spPr>
        <p:txBody>
          <a:bodyPr wrap="none" rtlCol="0">
            <a:spAutoFit/>
          </a:bodyPr>
          <a:lstStyle/>
          <a:p>
            <a:r>
              <a:rPr lang="en-US" dirty="0"/>
              <a:t>Event label generating: threshold</a:t>
            </a:r>
          </a:p>
        </p:txBody>
      </p:sp>
      <p:sp>
        <p:nvSpPr>
          <p:cNvPr id="42" name="TextBox 41">
            <a:extLst>
              <a:ext uri="{FF2B5EF4-FFF2-40B4-BE49-F238E27FC236}">
                <a16:creationId xmlns:a16="http://schemas.microsoft.com/office/drawing/2014/main" id="{04B9394D-1AB8-4C1F-ABC7-A78A0105051E}"/>
              </a:ext>
            </a:extLst>
          </p:cNvPr>
          <p:cNvSpPr txBox="1"/>
          <p:nvPr/>
        </p:nvSpPr>
        <p:spPr>
          <a:xfrm>
            <a:off x="2923094" y="6166118"/>
            <a:ext cx="8128315" cy="369332"/>
          </a:xfrm>
          <a:prstGeom prst="rect">
            <a:avLst/>
          </a:prstGeom>
          <a:noFill/>
        </p:spPr>
        <p:txBody>
          <a:bodyPr wrap="none" rtlCol="0">
            <a:spAutoFit/>
          </a:bodyPr>
          <a:lstStyle/>
          <a:p>
            <a:r>
              <a:rPr lang="en-US" dirty="0"/>
              <a:t>Change point in the feature (may consider multiple features with close change point)</a:t>
            </a:r>
          </a:p>
        </p:txBody>
      </p:sp>
    </p:spTree>
    <p:extLst>
      <p:ext uri="{BB962C8B-B14F-4D97-AF65-F5344CB8AC3E}">
        <p14:creationId xmlns:p14="http://schemas.microsoft.com/office/powerpoint/2010/main" val="1807355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228F2-BDD3-4D23-9689-113EF03C7402}"/>
              </a:ext>
            </a:extLst>
          </p:cNvPr>
          <p:cNvPicPr>
            <a:picLocks noChangeAspect="1"/>
          </p:cNvPicPr>
          <p:nvPr/>
        </p:nvPicPr>
        <p:blipFill>
          <a:blip r:embed="rId2"/>
          <a:stretch>
            <a:fillRect/>
          </a:stretch>
        </p:blipFill>
        <p:spPr>
          <a:xfrm>
            <a:off x="169221" y="1099159"/>
            <a:ext cx="3662794" cy="2204505"/>
          </a:xfrm>
          <a:prstGeom prst="rect">
            <a:avLst/>
          </a:prstGeom>
        </p:spPr>
      </p:pic>
      <p:pic>
        <p:nvPicPr>
          <p:cNvPr id="3" name="Picture 2">
            <a:extLst>
              <a:ext uri="{FF2B5EF4-FFF2-40B4-BE49-F238E27FC236}">
                <a16:creationId xmlns:a16="http://schemas.microsoft.com/office/drawing/2014/main" id="{A3404F3E-00AF-4299-8360-39CCD2693302}"/>
              </a:ext>
            </a:extLst>
          </p:cNvPr>
          <p:cNvPicPr>
            <a:picLocks noChangeAspect="1"/>
          </p:cNvPicPr>
          <p:nvPr/>
        </p:nvPicPr>
        <p:blipFill>
          <a:blip r:embed="rId3"/>
          <a:stretch>
            <a:fillRect/>
          </a:stretch>
        </p:blipFill>
        <p:spPr>
          <a:xfrm>
            <a:off x="7577999" y="1099158"/>
            <a:ext cx="3667671" cy="2204505"/>
          </a:xfrm>
          <a:prstGeom prst="rect">
            <a:avLst/>
          </a:prstGeom>
        </p:spPr>
      </p:pic>
      <p:pic>
        <p:nvPicPr>
          <p:cNvPr id="4" name="Picture 3">
            <a:extLst>
              <a:ext uri="{FF2B5EF4-FFF2-40B4-BE49-F238E27FC236}">
                <a16:creationId xmlns:a16="http://schemas.microsoft.com/office/drawing/2014/main" id="{ACB7040A-F06B-47CE-A8E1-1843D94E6E81}"/>
              </a:ext>
            </a:extLst>
          </p:cNvPr>
          <p:cNvPicPr>
            <a:picLocks noChangeAspect="1"/>
          </p:cNvPicPr>
          <p:nvPr/>
        </p:nvPicPr>
        <p:blipFill>
          <a:blip r:embed="rId4"/>
          <a:stretch>
            <a:fillRect/>
          </a:stretch>
        </p:blipFill>
        <p:spPr>
          <a:xfrm>
            <a:off x="5345517" y="4148583"/>
            <a:ext cx="3662794" cy="2204505"/>
          </a:xfrm>
          <a:prstGeom prst="rect">
            <a:avLst/>
          </a:prstGeom>
        </p:spPr>
      </p:pic>
      <p:pic>
        <p:nvPicPr>
          <p:cNvPr id="5" name="Picture 4">
            <a:extLst>
              <a:ext uri="{FF2B5EF4-FFF2-40B4-BE49-F238E27FC236}">
                <a16:creationId xmlns:a16="http://schemas.microsoft.com/office/drawing/2014/main" id="{4CD9945C-ECF8-453A-8B1F-C2FC6B490695}"/>
              </a:ext>
            </a:extLst>
          </p:cNvPr>
          <p:cNvPicPr>
            <a:picLocks noChangeAspect="1"/>
          </p:cNvPicPr>
          <p:nvPr/>
        </p:nvPicPr>
        <p:blipFill>
          <a:blip r:embed="rId5"/>
          <a:stretch>
            <a:fillRect/>
          </a:stretch>
        </p:blipFill>
        <p:spPr>
          <a:xfrm>
            <a:off x="1677846" y="4146934"/>
            <a:ext cx="3667671" cy="2204505"/>
          </a:xfrm>
          <a:prstGeom prst="rect">
            <a:avLst/>
          </a:prstGeom>
        </p:spPr>
      </p:pic>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1415772"/>
          </a:xfrm>
          <a:prstGeom prst="rect">
            <a:avLst/>
          </a:prstGeom>
          <a:noFill/>
        </p:spPr>
        <p:txBody>
          <a:bodyPr wrap="square" rtlCol="0">
            <a:spAutoFit/>
          </a:bodyPr>
          <a:lstStyle/>
          <a:p>
            <a:r>
              <a:rPr lang="en-US" sz="3200" b="0" i="0" dirty="0">
                <a:solidFill>
                  <a:srgbClr val="000000"/>
                </a:solidFill>
                <a:effectLst/>
                <a:latin typeface="Linux Libertine"/>
              </a:rPr>
              <a:t>Rwandan genocide</a:t>
            </a:r>
          </a:p>
          <a:p>
            <a:r>
              <a:rPr lang="en-US" dirty="0"/>
              <a:t>Rwandan genocide (1994)</a:t>
            </a:r>
          </a:p>
          <a:p>
            <a:endParaRPr lang="en-US" dirty="0"/>
          </a:p>
          <a:p>
            <a:endParaRPr lang="en-US" dirty="0"/>
          </a:p>
        </p:txBody>
      </p:sp>
      <p:pic>
        <p:nvPicPr>
          <p:cNvPr id="8" name="Picture 7">
            <a:extLst>
              <a:ext uri="{FF2B5EF4-FFF2-40B4-BE49-F238E27FC236}">
                <a16:creationId xmlns:a16="http://schemas.microsoft.com/office/drawing/2014/main" id="{6249EC1A-490D-43F1-B641-2B80D89DCC35}"/>
              </a:ext>
            </a:extLst>
          </p:cNvPr>
          <p:cNvPicPr>
            <a:picLocks noChangeAspect="1"/>
          </p:cNvPicPr>
          <p:nvPr/>
        </p:nvPicPr>
        <p:blipFill>
          <a:blip r:embed="rId6"/>
          <a:stretch>
            <a:fillRect/>
          </a:stretch>
        </p:blipFill>
        <p:spPr>
          <a:xfrm>
            <a:off x="3832015" y="1107724"/>
            <a:ext cx="3667671" cy="2204505"/>
          </a:xfrm>
          <a:prstGeom prst="rect">
            <a:avLst/>
          </a:prstGeom>
        </p:spPr>
      </p:pic>
    </p:spTree>
    <p:extLst>
      <p:ext uri="{BB962C8B-B14F-4D97-AF65-F5344CB8AC3E}">
        <p14:creationId xmlns:p14="http://schemas.microsoft.com/office/powerpoint/2010/main" val="2506851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861774"/>
          </a:xfrm>
          <a:prstGeom prst="rect">
            <a:avLst/>
          </a:prstGeom>
          <a:noFill/>
        </p:spPr>
        <p:txBody>
          <a:bodyPr wrap="square" rtlCol="0">
            <a:spAutoFit/>
          </a:bodyPr>
          <a:lstStyle/>
          <a:p>
            <a:r>
              <a:rPr lang="en-US" sz="3200" b="0" i="0" dirty="0">
                <a:solidFill>
                  <a:srgbClr val="000000"/>
                </a:solidFill>
                <a:effectLst/>
                <a:latin typeface="Linux Libertine"/>
              </a:rPr>
              <a:t>Frame work: simulation</a:t>
            </a:r>
            <a:endParaRPr lang="en-US" dirty="0"/>
          </a:p>
          <a:p>
            <a:endParaRPr lang="en-US" dirty="0"/>
          </a:p>
        </p:txBody>
      </p:sp>
      <p:pic>
        <p:nvPicPr>
          <p:cNvPr id="3" name="Picture 2">
            <a:extLst>
              <a:ext uri="{FF2B5EF4-FFF2-40B4-BE49-F238E27FC236}">
                <a16:creationId xmlns:a16="http://schemas.microsoft.com/office/drawing/2014/main" id="{00148026-8F6C-425E-9135-3BD17EE840F5}"/>
              </a:ext>
            </a:extLst>
          </p:cNvPr>
          <p:cNvPicPr>
            <a:picLocks noChangeAspect="1"/>
          </p:cNvPicPr>
          <p:nvPr/>
        </p:nvPicPr>
        <p:blipFill>
          <a:blip r:embed="rId2"/>
          <a:stretch>
            <a:fillRect/>
          </a:stretch>
        </p:blipFill>
        <p:spPr>
          <a:xfrm>
            <a:off x="2161067" y="1725686"/>
            <a:ext cx="6019800" cy="2981325"/>
          </a:xfrm>
          <a:prstGeom prst="rect">
            <a:avLst/>
          </a:prstGeom>
        </p:spPr>
      </p:pic>
    </p:spTree>
    <p:extLst>
      <p:ext uri="{BB962C8B-B14F-4D97-AF65-F5344CB8AC3E}">
        <p14:creationId xmlns:p14="http://schemas.microsoft.com/office/powerpoint/2010/main" val="4217837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861774"/>
          </a:xfrm>
          <a:prstGeom prst="rect">
            <a:avLst/>
          </a:prstGeom>
          <a:noFill/>
        </p:spPr>
        <p:txBody>
          <a:bodyPr wrap="square" rtlCol="0">
            <a:spAutoFit/>
          </a:bodyPr>
          <a:lstStyle/>
          <a:p>
            <a:r>
              <a:rPr lang="en-US" sz="3200" b="0" i="0" dirty="0">
                <a:solidFill>
                  <a:srgbClr val="000000"/>
                </a:solidFill>
                <a:effectLst/>
                <a:latin typeface="Linux Libertine"/>
              </a:rPr>
              <a:t>Frame work</a:t>
            </a:r>
            <a:endParaRPr lang="en-US" dirty="0"/>
          </a:p>
          <a:p>
            <a:endParaRPr lang="en-US" dirty="0"/>
          </a:p>
        </p:txBody>
      </p:sp>
      <p:pic>
        <p:nvPicPr>
          <p:cNvPr id="3" name="Picture 2">
            <a:extLst>
              <a:ext uri="{FF2B5EF4-FFF2-40B4-BE49-F238E27FC236}">
                <a16:creationId xmlns:a16="http://schemas.microsoft.com/office/drawing/2014/main" id="{29F9DE86-2BA0-4E34-8A48-B43E371B0427}"/>
              </a:ext>
            </a:extLst>
          </p:cNvPr>
          <p:cNvPicPr>
            <a:picLocks noChangeAspect="1"/>
          </p:cNvPicPr>
          <p:nvPr/>
        </p:nvPicPr>
        <p:blipFill>
          <a:blip r:embed="rId2"/>
          <a:stretch>
            <a:fillRect/>
          </a:stretch>
        </p:blipFill>
        <p:spPr>
          <a:xfrm>
            <a:off x="567883" y="839644"/>
            <a:ext cx="3603625" cy="1478258"/>
          </a:xfrm>
          <a:prstGeom prst="rect">
            <a:avLst/>
          </a:prstGeom>
        </p:spPr>
      </p:pic>
      <p:pic>
        <p:nvPicPr>
          <p:cNvPr id="4" name="Picture 3">
            <a:extLst>
              <a:ext uri="{FF2B5EF4-FFF2-40B4-BE49-F238E27FC236}">
                <a16:creationId xmlns:a16="http://schemas.microsoft.com/office/drawing/2014/main" id="{81984BB3-196E-4B99-BD91-EBC54EF294E3}"/>
              </a:ext>
            </a:extLst>
          </p:cNvPr>
          <p:cNvPicPr>
            <a:picLocks noChangeAspect="1"/>
          </p:cNvPicPr>
          <p:nvPr/>
        </p:nvPicPr>
        <p:blipFill>
          <a:blip r:embed="rId3"/>
          <a:stretch>
            <a:fillRect/>
          </a:stretch>
        </p:blipFill>
        <p:spPr>
          <a:xfrm>
            <a:off x="6574557" y="758917"/>
            <a:ext cx="3557242" cy="1478258"/>
          </a:xfrm>
          <a:prstGeom prst="rect">
            <a:avLst/>
          </a:prstGeom>
        </p:spPr>
      </p:pic>
      <p:sp>
        <p:nvSpPr>
          <p:cNvPr id="6" name="Rectangle: Rounded Corners 5">
            <a:extLst>
              <a:ext uri="{FF2B5EF4-FFF2-40B4-BE49-F238E27FC236}">
                <a16:creationId xmlns:a16="http://schemas.microsoft.com/office/drawing/2014/main" id="{66441C45-A0F9-4854-8889-B96F6ED6D231}"/>
              </a:ext>
            </a:extLst>
          </p:cNvPr>
          <p:cNvSpPr/>
          <p:nvPr/>
        </p:nvSpPr>
        <p:spPr>
          <a:xfrm>
            <a:off x="4171508" y="2775099"/>
            <a:ext cx="2115879"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a:p>
            <a:pPr algn="ctr"/>
            <a:r>
              <a:rPr lang="en-US" dirty="0" err="1"/>
              <a:t>Difference_socre</a:t>
            </a:r>
            <a:endParaRPr lang="en-US" dirty="0"/>
          </a:p>
        </p:txBody>
      </p:sp>
      <p:pic>
        <p:nvPicPr>
          <p:cNvPr id="9" name="Picture 8">
            <a:extLst>
              <a:ext uri="{FF2B5EF4-FFF2-40B4-BE49-F238E27FC236}">
                <a16:creationId xmlns:a16="http://schemas.microsoft.com/office/drawing/2014/main" id="{ECF7ACC3-6C03-4364-B670-FD4E18BA190C}"/>
              </a:ext>
            </a:extLst>
          </p:cNvPr>
          <p:cNvPicPr>
            <a:picLocks noChangeAspect="1"/>
          </p:cNvPicPr>
          <p:nvPr/>
        </p:nvPicPr>
        <p:blipFill>
          <a:blip r:embed="rId4"/>
          <a:stretch>
            <a:fillRect/>
          </a:stretch>
        </p:blipFill>
        <p:spPr>
          <a:xfrm>
            <a:off x="590550" y="4445283"/>
            <a:ext cx="11010900" cy="2314575"/>
          </a:xfrm>
          <a:prstGeom prst="rect">
            <a:avLst/>
          </a:prstGeom>
        </p:spPr>
      </p:pic>
      <p:cxnSp>
        <p:nvCxnSpPr>
          <p:cNvPr id="11" name="Straight Arrow Connector 10">
            <a:extLst>
              <a:ext uri="{FF2B5EF4-FFF2-40B4-BE49-F238E27FC236}">
                <a16:creationId xmlns:a16="http://schemas.microsoft.com/office/drawing/2014/main" id="{4A0F9506-E66E-4B9B-A9D2-AF737E221DF0}"/>
              </a:ext>
            </a:extLst>
          </p:cNvPr>
          <p:cNvCxnSpPr>
            <a:stCxn id="3" idx="3"/>
            <a:endCxn id="6" idx="0"/>
          </p:cNvCxnSpPr>
          <p:nvPr/>
        </p:nvCxnSpPr>
        <p:spPr>
          <a:xfrm>
            <a:off x="4171508" y="1578773"/>
            <a:ext cx="1057940" cy="1196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19616C-8A99-4218-AFDB-9A63BE8A3064}"/>
              </a:ext>
            </a:extLst>
          </p:cNvPr>
          <p:cNvCxnSpPr>
            <a:stCxn id="4" idx="1"/>
            <a:endCxn id="6" idx="0"/>
          </p:cNvCxnSpPr>
          <p:nvPr/>
        </p:nvCxnSpPr>
        <p:spPr>
          <a:xfrm flipH="1">
            <a:off x="5229448" y="1498046"/>
            <a:ext cx="1345109" cy="1277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60F9AB-3F63-47FD-9B6A-00A093EF026F}"/>
              </a:ext>
            </a:extLst>
          </p:cNvPr>
          <p:cNvCxnSpPr>
            <a:cxnSpLocks/>
            <a:stCxn id="6" idx="2"/>
          </p:cNvCxnSpPr>
          <p:nvPr/>
        </p:nvCxnSpPr>
        <p:spPr>
          <a:xfrm>
            <a:off x="5229448" y="3689499"/>
            <a:ext cx="0" cy="87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DAB2AA-3145-4C11-9631-578A6BA28BB1}"/>
              </a:ext>
            </a:extLst>
          </p:cNvPr>
          <p:cNvCxnSpPr/>
          <p:nvPr/>
        </p:nvCxnSpPr>
        <p:spPr>
          <a:xfrm>
            <a:off x="9569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9D2573-1E28-419D-BC11-BA7E94A34C9D}"/>
              </a:ext>
            </a:extLst>
          </p:cNvPr>
          <p:cNvCxnSpPr/>
          <p:nvPr/>
        </p:nvCxnSpPr>
        <p:spPr>
          <a:xfrm>
            <a:off x="248093" y="228897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3FA12F-0D4F-4869-BFB0-7208FC812C77}"/>
              </a:ext>
            </a:extLst>
          </p:cNvPr>
          <p:cNvCxnSpPr/>
          <p:nvPr/>
        </p:nvCxnSpPr>
        <p:spPr>
          <a:xfrm>
            <a:off x="20910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34CF25-D59E-4301-B3B9-72AB05706E22}"/>
              </a:ext>
            </a:extLst>
          </p:cNvPr>
          <p:cNvCxnSpPr/>
          <p:nvPr/>
        </p:nvCxnSpPr>
        <p:spPr>
          <a:xfrm>
            <a:off x="19138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45C001-C16B-442B-9D2C-3DEE5E67543C}"/>
              </a:ext>
            </a:extLst>
          </p:cNvPr>
          <p:cNvCxnSpPr/>
          <p:nvPr/>
        </p:nvCxnSpPr>
        <p:spPr>
          <a:xfrm>
            <a:off x="5316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2C8A48-F8D5-4356-8892-75085827C3DD}"/>
              </a:ext>
            </a:extLst>
          </p:cNvPr>
          <p:cNvCxnSpPr>
            <a:cxnSpLocks/>
          </p:cNvCxnSpPr>
          <p:nvPr/>
        </p:nvCxnSpPr>
        <p:spPr>
          <a:xfrm>
            <a:off x="786803" y="5974907"/>
            <a:ext cx="114619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96DACF-3352-4F16-97CE-AD53A69590C5}"/>
              </a:ext>
            </a:extLst>
          </p:cNvPr>
          <p:cNvCxnSpPr/>
          <p:nvPr/>
        </p:nvCxnSpPr>
        <p:spPr>
          <a:xfrm>
            <a:off x="6138533" y="1796326"/>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A15DB6-E26F-4783-9551-471AA0C896EB}"/>
              </a:ext>
            </a:extLst>
          </p:cNvPr>
          <p:cNvCxnSpPr/>
          <p:nvPr/>
        </p:nvCxnSpPr>
        <p:spPr>
          <a:xfrm>
            <a:off x="625194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84DF53-7346-46A2-9648-9DFA05E58BDF}"/>
              </a:ext>
            </a:extLst>
          </p:cNvPr>
          <p:cNvCxnSpPr/>
          <p:nvPr/>
        </p:nvCxnSpPr>
        <p:spPr>
          <a:xfrm>
            <a:off x="623422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55856-44C3-48A6-8C25-9C4BDE3346A4}"/>
              </a:ext>
            </a:extLst>
          </p:cNvPr>
          <p:cNvCxnSpPr/>
          <p:nvPr/>
        </p:nvCxnSpPr>
        <p:spPr>
          <a:xfrm>
            <a:off x="609600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5774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CB4E7-F828-496F-9DAB-A429E92E159A}"/>
              </a:ext>
            </a:extLst>
          </p:cNvPr>
          <p:cNvPicPr>
            <a:picLocks noChangeAspect="1"/>
          </p:cNvPicPr>
          <p:nvPr/>
        </p:nvPicPr>
        <p:blipFill>
          <a:blip r:embed="rId2"/>
          <a:stretch>
            <a:fillRect/>
          </a:stretch>
        </p:blipFill>
        <p:spPr>
          <a:xfrm>
            <a:off x="482823" y="4445209"/>
            <a:ext cx="11049000" cy="2381250"/>
          </a:xfrm>
          <a:prstGeom prst="rect">
            <a:avLst/>
          </a:prstGeom>
        </p:spPr>
      </p:pic>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861774"/>
          </a:xfrm>
          <a:prstGeom prst="rect">
            <a:avLst/>
          </a:prstGeom>
          <a:noFill/>
        </p:spPr>
        <p:txBody>
          <a:bodyPr wrap="square" rtlCol="0">
            <a:spAutoFit/>
          </a:bodyPr>
          <a:lstStyle/>
          <a:p>
            <a:r>
              <a:rPr lang="en-US" sz="3200" b="0" i="0" dirty="0">
                <a:solidFill>
                  <a:srgbClr val="000000"/>
                </a:solidFill>
                <a:effectLst/>
                <a:latin typeface="Linux Libertine"/>
              </a:rPr>
              <a:t>Frame work</a:t>
            </a:r>
            <a:endParaRPr lang="en-US" dirty="0"/>
          </a:p>
          <a:p>
            <a:endParaRPr lang="en-US" dirty="0"/>
          </a:p>
        </p:txBody>
      </p:sp>
      <p:pic>
        <p:nvPicPr>
          <p:cNvPr id="3" name="Picture 2">
            <a:extLst>
              <a:ext uri="{FF2B5EF4-FFF2-40B4-BE49-F238E27FC236}">
                <a16:creationId xmlns:a16="http://schemas.microsoft.com/office/drawing/2014/main" id="{29F9DE86-2BA0-4E34-8A48-B43E371B0427}"/>
              </a:ext>
            </a:extLst>
          </p:cNvPr>
          <p:cNvPicPr>
            <a:picLocks noChangeAspect="1"/>
          </p:cNvPicPr>
          <p:nvPr/>
        </p:nvPicPr>
        <p:blipFill>
          <a:blip r:embed="rId3"/>
          <a:stretch>
            <a:fillRect/>
          </a:stretch>
        </p:blipFill>
        <p:spPr>
          <a:xfrm>
            <a:off x="567883" y="839644"/>
            <a:ext cx="3603625" cy="1478258"/>
          </a:xfrm>
          <a:prstGeom prst="rect">
            <a:avLst/>
          </a:prstGeom>
        </p:spPr>
      </p:pic>
      <p:pic>
        <p:nvPicPr>
          <p:cNvPr id="4" name="Picture 3">
            <a:extLst>
              <a:ext uri="{FF2B5EF4-FFF2-40B4-BE49-F238E27FC236}">
                <a16:creationId xmlns:a16="http://schemas.microsoft.com/office/drawing/2014/main" id="{81984BB3-196E-4B99-BD91-EBC54EF294E3}"/>
              </a:ext>
            </a:extLst>
          </p:cNvPr>
          <p:cNvPicPr>
            <a:picLocks noChangeAspect="1"/>
          </p:cNvPicPr>
          <p:nvPr/>
        </p:nvPicPr>
        <p:blipFill>
          <a:blip r:embed="rId4"/>
          <a:stretch>
            <a:fillRect/>
          </a:stretch>
        </p:blipFill>
        <p:spPr>
          <a:xfrm>
            <a:off x="6574557" y="758917"/>
            <a:ext cx="3557242" cy="1478258"/>
          </a:xfrm>
          <a:prstGeom prst="rect">
            <a:avLst/>
          </a:prstGeom>
        </p:spPr>
      </p:pic>
      <p:sp>
        <p:nvSpPr>
          <p:cNvPr id="6" name="Rectangle: Rounded Corners 5">
            <a:extLst>
              <a:ext uri="{FF2B5EF4-FFF2-40B4-BE49-F238E27FC236}">
                <a16:creationId xmlns:a16="http://schemas.microsoft.com/office/drawing/2014/main" id="{66441C45-A0F9-4854-8889-B96F6ED6D231}"/>
              </a:ext>
            </a:extLst>
          </p:cNvPr>
          <p:cNvSpPr/>
          <p:nvPr/>
        </p:nvSpPr>
        <p:spPr>
          <a:xfrm>
            <a:off x="3987209" y="2775099"/>
            <a:ext cx="249865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a:p>
            <a:pPr algn="ctr"/>
            <a:r>
              <a:rPr lang="en-US" dirty="0"/>
              <a:t>Difference_socre_v2</a:t>
            </a:r>
          </a:p>
        </p:txBody>
      </p:sp>
      <p:cxnSp>
        <p:nvCxnSpPr>
          <p:cNvPr id="11" name="Straight Arrow Connector 10">
            <a:extLst>
              <a:ext uri="{FF2B5EF4-FFF2-40B4-BE49-F238E27FC236}">
                <a16:creationId xmlns:a16="http://schemas.microsoft.com/office/drawing/2014/main" id="{4A0F9506-E66E-4B9B-A9D2-AF737E221DF0}"/>
              </a:ext>
            </a:extLst>
          </p:cNvPr>
          <p:cNvCxnSpPr>
            <a:cxnSpLocks/>
            <a:stCxn id="3" idx="3"/>
            <a:endCxn id="6" idx="0"/>
          </p:cNvCxnSpPr>
          <p:nvPr/>
        </p:nvCxnSpPr>
        <p:spPr>
          <a:xfrm>
            <a:off x="4171508" y="1578773"/>
            <a:ext cx="1065027" cy="1196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19616C-8A99-4218-AFDB-9A63BE8A3064}"/>
              </a:ext>
            </a:extLst>
          </p:cNvPr>
          <p:cNvCxnSpPr>
            <a:cxnSpLocks/>
            <a:stCxn id="4" idx="1"/>
            <a:endCxn id="6" idx="0"/>
          </p:cNvCxnSpPr>
          <p:nvPr/>
        </p:nvCxnSpPr>
        <p:spPr>
          <a:xfrm flipH="1">
            <a:off x="5236535" y="1498046"/>
            <a:ext cx="1338022" cy="1277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60F9AB-3F63-47FD-9B6A-00A093EF026F}"/>
              </a:ext>
            </a:extLst>
          </p:cNvPr>
          <p:cNvCxnSpPr>
            <a:cxnSpLocks/>
            <a:stCxn id="6" idx="2"/>
          </p:cNvCxnSpPr>
          <p:nvPr/>
        </p:nvCxnSpPr>
        <p:spPr>
          <a:xfrm flipH="1">
            <a:off x="5229448" y="3689499"/>
            <a:ext cx="7087" cy="87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DAB2AA-3145-4C11-9631-578A6BA28BB1}"/>
              </a:ext>
            </a:extLst>
          </p:cNvPr>
          <p:cNvCxnSpPr/>
          <p:nvPr/>
        </p:nvCxnSpPr>
        <p:spPr>
          <a:xfrm>
            <a:off x="9569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9D2573-1E28-419D-BC11-BA7E94A34C9D}"/>
              </a:ext>
            </a:extLst>
          </p:cNvPr>
          <p:cNvCxnSpPr/>
          <p:nvPr/>
        </p:nvCxnSpPr>
        <p:spPr>
          <a:xfrm>
            <a:off x="248093" y="228897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3FA12F-0D4F-4869-BFB0-7208FC812C77}"/>
              </a:ext>
            </a:extLst>
          </p:cNvPr>
          <p:cNvCxnSpPr/>
          <p:nvPr/>
        </p:nvCxnSpPr>
        <p:spPr>
          <a:xfrm>
            <a:off x="20910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34CF25-D59E-4301-B3B9-72AB05706E22}"/>
              </a:ext>
            </a:extLst>
          </p:cNvPr>
          <p:cNvCxnSpPr/>
          <p:nvPr/>
        </p:nvCxnSpPr>
        <p:spPr>
          <a:xfrm>
            <a:off x="19138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45C001-C16B-442B-9D2C-3DEE5E67543C}"/>
              </a:ext>
            </a:extLst>
          </p:cNvPr>
          <p:cNvCxnSpPr/>
          <p:nvPr/>
        </p:nvCxnSpPr>
        <p:spPr>
          <a:xfrm>
            <a:off x="5316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2C8A48-F8D5-4356-8892-75085827C3DD}"/>
              </a:ext>
            </a:extLst>
          </p:cNvPr>
          <p:cNvCxnSpPr>
            <a:cxnSpLocks/>
          </p:cNvCxnSpPr>
          <p:nvPr/>
        </p:nvCxnSpPr>
        <p:spPr>
          <a:xfrm>
            <a:off x="510351" y="6421475"/>
            <a:ext cx="114619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96DACF-3352-4F16-97CE-AD53A69590C5}"/>
              </a:ext>
            </a:extLst>
          </p:cNvPr>
          <p:cNvCxnSpPr/>
          <p:nvPr/>
        </p:nvCxnSpPr>
        <p:spPr>
          <a:xfrm>
            <a:off x="613853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A15DB6-E26F-4783-9551-471AA0C896EB}"/>
              </a:ext>
            </a:extLst>
          </p:cNvPr>
          <p:cNvCxnSpPr/>
          <p:nvPr/>
        </p:nvCxnSpPr>
        <p:spPr>
          <a:xfrm>
            <a:off x="625194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84DF53-7346-46A2-9648-9DFA05E58BDF}"/>
              </a:ext>
            </a:extLst>
          </p:cNvPr>
          <p:cNvCxnSpPr/>
          <p:nvPr/>
        </p:nvCxnSpPr>
        <p:spPr>
          <a:xfrm>
            <a:off x="623422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55856-44C3-48A6-8C25-9C4BDE3346A4}"/>
              </a:ext>
            </a:extLst>
          </p:cNvPr>
          <p:cNvCxnSpPr/>
          <p:nvPr/>
        </p:nvCxnSpPr>
        <p:spPr>
          <a:xfrm>
            <a:off x="609600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13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7D608-A267-4265-943E-1C68503E02B2}"/>
              </a:ext>
            </a:extLst>
          </p:cNvPr>
          <p:cNvPicPr>
            <a:picLocks noChangeAspect="1"/>
          </p:cNvPicPr>
          <p:nvPr/>
        </p:nvPicPr>
        <p:blipFill>
          <a:blip r:embed="rId2"/>
          <a:stretch>
            <a:fillRect/>
          </a:stretch>
        </p:blipFill>
        <p:spPr>
          <a:xfrm>
            <a:off x="367977" y="4444988"/>
            <a:ext cx="11068050" cy="2362200"/>
          </a:xfrm>
          <a:prstGeom prst="rect">
            <a:avLst/>
          </a:prstGeom>
        </p:spPr>
      </p:pic>
      <p:pic>
        <p:nvPicPr>
          <p:cNvPr id="23" name="Picture 22">
            <a:extLst>
              <a:ext uri="{FF2B5EF4-FFF2-40B4-BE49-F238E27FC236}">
                <a16:creationId xmlns:a16="http://schemas.microsoft.com/office/drawing/2014/main" id="{FB675C2B-D066-4976-BD17-23128EAEC945}"/>
              </a:ext>
            </a:extLst>
          </p:cNvPr>
          <p:cNvPicPr>
            <a:picLocks noChangeAspect="1"/>
          </p:cNvPicPr>
          <p:nvPr/>
        </p:nvPicPr>
        <p:blipFill>
          <a:blip r:embed="rId3"/>
          <a:stretch>
            <a:fillRect/>
          </a:stretch>
        </p:blipFill>
        <p:spPr>
          <a:xfrm>
            <a:off x="6900977" y="864272"/>
            <a:ext cx="3608865" cy="1478258"/>
          </a:xfrm>
          <a:prstGeom prst="rect">
            <a:avLst/>
          </a:prstGeom>
        </p:spPr>
      </p:pic>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861774"/>
          </a:xfrm>
          <a:prstGeom prst="rect">
            <a:avLst/>
          </a:prstGeom>
          <a:noFill/>
        </p:spPr>
        <p:txBody>
          <a:bodyPr wrap="square" rtlCol="0">
            <a:spAutoFit/>
          </a:bodyPr>
          <a:lstStyle/>
          <a:p>
            <a:r>
              <a:rPr lang="en-US" sz="3200" b="0" i="0" dirty="0">
                <a:solidFill>
                  <a:srgbClr val="000000"/>
                </a:solidFill>
                <a:effectLst/>
                <a:latin typeface="Linux Libertine"/>
              </a:rPr>
              <a:t>Frame work</a:t>
            </a:r>
            <a:endParaRPr lang="en-US" dirty="0"/>
          </a:p>
          <a:p>
            <a:endParaRPr lang="en-US" dirty="0"/>
          </a:p>
        </p:txBody>
      </p:sp>
      <p:pic>
        <p:nvPicPr>
          <p:cNvPr id="3" name="Picture 2">
            <a:extLst>
              <a:ext uri="{FF2B5EF4-FFF2-40B4-BE49-F238E27FC236}">
                <a16:creationId xmlns:a16="http://schemas.microsoft.com/office/drawing/2014/main" id="{29F9DE86-2BA0-4E34-8A48-B43E371B0427}"/>
              </a:ext>
            </a:extLst>
          </p:cNvPr>
          <p:cNvPicPr>
            <a:picLocks noChangeAspect="1"/>
          </p:cNvPicPr>
          <p:nvPr/>
        </p:nvPicPr>
        <p:blipFill>
          <a:blip r:embed="rId4"/>
          <a:stretch>
            <a:fillRect/>
          </a:stretch>
        </p:blipFill>
        <p:spPr>
          <a:xfrm>
            <a:off x="567883" y="839644"/>
            <a:ext cx="3603625" cy="1478258"/>
          </a:xfrm>
          <a:prstGeom prst="rect">
            <a:avLst/>
          </a:prstGeom>
        </p:spPr>
      </p:pic>
      <p:sp>
        <p:nvSpPr>
          <p:cNvPr id="6" name="Rectangle: Rounded Corners 5">
            <a:extLst>
              <a:ext uri="{FF2B5EF4-FFF2-40B4-BE49-F238E27FC236}">
                <a16:creationId xmlns:a16="http://schemas.microsoft.com/office/drawing/2014/main" id="{66441C45-A0F9-4854-8889-B96F6ED6D231}"/>
              </a:ext>
            </a:extLst>
          </p:cNvPr>
          <p:cNvSpPr/>
          <p:nvPr/>
        </p:nvSpPr>
        <p:spPr>
          <a:xfrm>
            <a:off x="4171508" y="2775099"/>
            <a:ext cx="2115879"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a:p>
            <a:pPr algn="ctr"/>
            <a:r>
              <a:rPr lang="en-US" dirty="0" err="1"/>
              <a:t>Difference_socre</a:t>
            </a:r>
            <a:endParaRPr lang="en-US" dirty="0"/>
          </a:p>
        </p:txBody>
      </p:sp>
      <p:cxnSp>
        <p:nvCxnSpPr>
          <p:cNvPr id="11" name="Straight Arrow Connector 10">
            <a:extLst>
              <a:ext uri="{FF2B5EF4-FFF2-40B4-BE49-F238E27FC236}">
                <a16:creationId xmlns:a16="http://schemas.microsoft.com/office/drawing/2014/main" id="{4A0F9506-E66E-4B9B-A9D2-AF737E221DF0}"/>
              </a:ext>
            </a:extLst>
          </p:cNvPr>
          <p:cNvCxnSpPr>
            <a:stCxn id="3" idx="3"/>
            <a:endCxn id="6" idx="0"/>
          </p:cNvCxnSpPr>
          <p:nvPr/>
        </p:nvCxnSpPr>
        <p:spPr>
          <a:xfrm>
            <a:off x="4171508" y="1578773"/>
            <a:ext cx="1057940" cy="1196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19616C-8A99-4218-AFDB-9A63BE8A3064}"/>
              </a:ext>
            </a:extLst>
          </p:cNvPr>
          <p:cNvCxnSpPr>
            <a:cxnSpLocks/>
            <a:endCxn id="6" idx="0"/>
          </p:cNvCxnSpPr>
          <p:nvPr/>
        </p:nvCxnSpPr>
        <p:spPr>
          <a:xfrm flipH="1">
            <a:off x="5229448" y="1498046"/>
            <a:ext cx="1345109" cy="1277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60F9AB-3F63-47FD-9B6A-00A093EF026F}"/>
              </a:ext>
            </a:extLst>
          </p:cNvPr>
          <p:cNvCxnSpPr>
            <a:cxnSpLocks/>
            <a:stCxn id="6" idx="2"/>
          </p:cNvCxnSpPr>
          <p:nvPr/>
        </p:nvCxnSpPr>
        <p:spPr>
          <a:xfrm>
            <a:off x="5229448" y="3689499"/>
            <a:ext cx="0" cy="87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DAB2AA-3145-4C11-9631-578A6BA28BB1}"/>
              </a:ext>
            </a:extLst>
          </p:cNvPr>
          <p:cNvCxnSpPr/>
          <p:nvPr/>
        </p:nvCxnSpPr>
        <p:spPr>
          <a:xfrm>
            <a:off x="9569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9D2573-1E28-419D-BC11-BA7E94A34C9D}"/>
              </a:ext>
            </a:extLst>
          </p:cNvPr>
          <p:cNvCxnSpPr/>
          <p:nvPr/>
        </p:nvCxnSpPr>
        <p:spPr>
          <a:xfrm>
            <a:off x="248093" y="228897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3FA12F-0D4F-4869-BFB0-7208FC812C77}"/>
              </a:ext>
            </a:extLst>
          </p:cNvPr>
          <p:cNvCxnSpPr/>
          <p:nvPr/>
        </p:nvCxnSpPr>
        <p:spPr>
          <a:xfrm>
            <a:off x="20910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34CF25-D59E-4301-B3B9-72AB05706E22}"/>
              </a:ext>
            </a:extLst>
          </p:cNvPr>
          <p:cNvCxnSpPr/>
          <p:nvPr/>
        </p:nvCxnSpPr>
        <p:spPr>
          <a:xfrm>
            <a:off x="19138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45C001-C16B-442B-9D2C-3DEE5E67543C}"/>
              </a:ext>
            </a:extLst>
          </p:cNvPr>
          <p:cNvCxnSpPr/>
          <p:nvPr/>
        </p:nvCxnSpPr>
        <p:spPr>
          <a:xfrm>
            <a:off x="5316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2C8A48-F8D5-4356-8892-75085827C3DD}"/>
              </a:ext>
            </a:extLst>
          </p:cNvPr>
          <p:cNvCxnSpPr>
            <a:cxnSpLocks/>
          </p:cNvCxnSpPr>
          <p:nvPr/>
        </p:nvCxnSpPr>
        <p:spPr>
          <a:xfrm>
            <a:off x="786803" y="6389586"/>
            <a:ext cx="114619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96DACF-3352-4F16-97CE-AD53A69590C5}"/>
              </a:ext>
            </a:extLst>
          </p:cNvPr>
          <p:cNvCxnSpPr/>
          <p:nvPr/>
        </p:nvCxnSpPr>
        <p:spPr>
          <a:xfrm>
            <a:off x="613853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A15DB6-E26F-4783-9551-471AA0C896EB}"/>
              </a:ext>
            </a:extLst>
          </p:cNvPr>
          <p:cNvCxnSpPr/>
          <p:nvPr/>
        </p:nvCxnSpPr>
        <p:spPr>
          <a:xfrm>
            <a:off x="625194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84DF53-7346-46A2-9648-9DFA05E58BDF}"/>
              </a:ext>
            </a:extLst>
          </p:cNvPr>
          <p:cNvCxnSpPr/>
          <p:nvPr/>
        </p:nvCxnSpPr>
        <p:spPr>
          <a:xfrm>
            <a:off x="623422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55856-44C3-48A6-8C25-9C4BDE3346A4}"/>
              </a:ext>
            </a:extLst>
          </p:cNvPr>
          <p:cNvCxnSpPr/>
          <p:nvPr/>
        </p:nvCxnSpPr>
        <p:spPr>
          <a:xfrm>
            <a:off x="609600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04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56FB250-EAE8-4579-A81E-D4E4BCC9BE50}"/>
              </a:ext>
            </a:extLst>
          </p:cNvPr>
          <p:cNvPicPr>
            <a:picLocks noChangeAspect="1"/>
          </p:cNvPicPr>
          <p:nvPr/>
        </p:nvPicPr>
        <p:blipFill>
          <a:blip r:embed="rId2"/>
          <a:stretch>
            <a:fillRect/>
          </a:stretch>
        </p:blipFill>
        <p:spPr>
          <a:xfrm>
            <a:off x="269450" y="4505325"/>
            <a:ext cx="11068050" cy="2352675"/>
          </a:xfrm>
          <a:prstGeom prst="rect">
            <a:avLst/>
          </a:prstGeom>
        </p:spPr>
      </p:pic>
      <p:pic>
        <p:nvPicPr>
          <p:cNvPr id="5" name="Picture 4">
            <a:extLst>
              <a:ext uri="{FF2B5EF4-FFF2-40B4-BE49-F238E27FC236}">
                <a16:creationId xmlns:a16="http://schemas.microsoft.com/office/drawing/2014/main" id="{E03C029D-4DD2-4CE7-AC10-89AB65346B34}"/>
              </a:ext>
            </a:extLst>
          </p:cNvPr>
          <p:cNvPicPr>
            <a:picLocks noChangeAspect="1"/>
          </p:cNvPicPr>
          <p:nvPr/>
        </p:nvPicPr>
        <p:blipFill>
          <a:blip r:embed="rId3"/>
          <a:stretch>
            <a:fillRect/>
          </a:stretch>
        </p:blipFill>
        <p:spPr>
          <a:xfrm>
            <a:off x="6900977" y="864272"/>
            <a:ext cx="3608865" cy="1478258"/>
          </a:xfrm>
          <a:prstGeom prst="rect">
            <a:avLst/>
          </a:prstGeom>
        </p:spPr>
      </p:pic>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861774"/>
          </a:xfrm>
          <a:prstGeom prst="rect">
            <a:avLst/>
          </a:prstGeom>
          <a:noFill/>
        </p:spPr>
        <p:txBody>
          <a:bodyPr wrap="square" rtlCol="0">
            <a:spAutoFit/>
          </a:bodyPr>
          <a:lstStyle/>
          <a:p>
            <a:r>
              <a:rPr lang="en-US" sz="3200" b="0" i="0" dirty="0">
                <a:solidFill>
                  <a:srgbClr val="000000"/>
                </a:solidFill>
                <a:effectLst/>
                <a:latin typeface="Linux Libertine"/>
              </a:rPr>
              <a:t>Frame work</a:t>
            </a:r>
            <a:endParaRPr lang="en-US" dirty="0"/>
          </a:p>
          <a:p>
            <a:endParaRPr lang="en-US" dirty="0"/>
          </a:p>
        </p:txBody>
      </p:sp>
      <p:pic>
        <p:nvPicPr>
          <p:cNvPr id="3" name="Picture 2">
            <a:extLst>
              <a:ext uri="{FF2B5EF4-FFF2-40B4-BE49-F238E27FC236}">
                <a16:creationId xmlns:a16="http://schemas.microsoft.com/office/drawing/2014/main" id="{29F9DE86-2BA0-4E34-8A48-B43E371B0427}"/>
              </a:ext>
            </a:extLst>
          </p:cNvPr>
          <p:cNvPicPr>
            <a:picLocks noChangeAspect="1"/>
          </p:cNvPicPr>
          <p:nvPr/>
        </p:nvPicPr>
        <p:blipFill>
          <a:blip r:embed="rId4"/>
          <a:stretch>
            <a:fillRect/>
          </a:stretch>
        </p:blipFill>
        <p:spPr>
          <a:xfrm>
            <a:off x="567883" y="839644"/>
            <a:ext cx="3603625" cy="1478258"/>
          </a:xfrm>
          <a:prstGeom prst="rect">
            <a:avLst/>
          </a:prstGeom>
        </p:spPr>
      </p:pic>
      <p:sp>
        <p:nvSpPr>
          <p:cNvPr id="6" name="Rectangle: Rounded Corners 5">
            <a:extLst>
              <a:ext uri="{FF2B5EF4-FFF2-40B4-BE49-F238E27FC236}">
                <a16:creationId xmlns:a16="http://schemas.microsoft.com/office/drawing/2014/main" id="{66441C45-A0F9-4854-8889-B96F6ED6D231}"/>
              </a:ext>
            </a:extLst>
          </p:cNvPr>
          <p:cNvSpPr/>
          <p:nvPr/>
        </p:nvSpPr>
        <p:spPr>
          <a:xfrm>
            <a:off x="4019108" y="2775099"/>
            <a:ext cx="244548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a:p>
            <a:pPr algn="ctr"/>
            <a:r>
              <a:rPr lang="en-US" dirty="0"/>
              <a:t>Difference_socre_v2</a:t>
            </a:r>
          </a:p>
        </p:txBody>
      </p:sp>
      <p:cxnSp>
        <p:nvCxnSpPr>
          <p:cNvPr id="11" name="Straight Arrow Connector 10">
            <a:extLst>
              <a:ext uri="{FF2B5EF4-FFF2-40B4-BE49-F238E27FC236}">
                <a16:creationId xmlns:a16="http://schemas.microsoft.com/office/drawing/2014/main" id="{4A0F9506-E66E-4B9B-A9D2-AF737E221DF0}"/>
              </a:ext>
            </a:extLst>
          </p:cNvPr>
          <p:cNvCxnSpPr>
            <a:cxnSpLocks/>
            <a:stCxn id="3" idx="3"/>
            <a:endCxn id="6" idx="0"/>
          </p:cNvCxnSpPr>
          <p:nvPr/>
        </p:nvCxnSpPr>
        <p:spPr>
          <a:xfrm>
            <a:off x="4171508" y="1578773"/>
            <a:ext cx="1070344" cy="1196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19616C-8A99-4218-AFDB-9A63BE8A3064}"/>
              </a:ext>
            </a:extLst>
          </p:cNvPr>
          <p:cNvCxnSpPr>
            <a:cxnSpLocks/>
            <a:endCxn id="6" idx="0"/>
          </p:cNvCxnSpPr>
          <p:nvPr/>
        </p:nvCxnSpPr>
        <p:spPr>
          <a:xfrm flipH="1">
            <a:off x="5241852" y="1498046"/>
            <a:ext cx="1332705" cy="1277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460F9AB-3F63-47FD-9B6A-00A093EF026F}"/>
              </a:ext>
            </a:extLst>
          </p:cNvPr>
          <p:cNvCxnSpPr>
            <a:cxnSpLocks/>
            <a:stCxn id="6" idx="2"/>
          </p:cNvCxnSpPr>
          <p:nvPr/>
        </p:nvCxnSpPr>
        <p:spPr>
          <a:xfrm flipH="1">
            <a:off x="5229448" y="3689499"/>
            <a:ext cx="12404" cy="871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DAB2AA-3145-4C11-9631-578A6BA28BB1}"/>
              </a:ext>
            </a:extLst>
          </p:cNvPr>
          <p:cNvCxnSpPr/>
          <p:nvPr/>
        </p:nvCxnSpPr>
        <p:spPr>
          <a:xfrm>
            <a:off x="9569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9D2573-1E28-419D-BC11-BA7E94A34C9D}"/>
              </a:ext>
            </a:extLst>
          </p:cNvPr>
          <p:cNvCxnSpPr/>
          <p:nvPr/>
        </p:nvCxnSpPr>
        <p:spPr>
          <a:xfrm>
            <a:off x="248093" y="228897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3FA12F-0D4F-4869-BFB0-7208FC812C77}"/>
              </a:ext>
            </a:extLst>
          </p:cNvPr>
          <p:cNvCxnSpPr/>
          <p:nvPr/>
        </p:nvCxnSpPr>
        <p:spPr>
          <a:xfrm>
            <a:off x="20910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34CF25-D59E-4301-B3B9-72AB05706E22}"/>
              </a:ext>
            </a:extLst>
          </p:cNvPr>
          <p:cNvCxnSpPr/>
          <p:nvPr/>
        </p:nvCxnSpPr>
        <p:spPr>
          <a:xfrm>
            <a:off x="19138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45C001-C16B-442B-9D2C-3DEE5E67543C}"/>
              </a:ext>
            </a:extLst>
          </p:cNvPr>
          <p:cNvCxnSpPr/>
          <p:nvPr/>
        </p:nvCxnSpPr>
        <p:spPr>
          <a:xfrm>
            <a:off x="5316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2C8A48-F8D5-4356-8892-75085827C3DD}"/>
              </a:ext>
            </a:extLst>
          </p:cNvPr>
          <p:cNvCxnSpPr>
            <a:cxnSpLocks/>
          </p:cNvCxnSpPr>
          <p:nvPr/>
        </p:nvCxnSpPr>
        <p:spPr>
          <a:xfrm>
            <a:off x="318969" y="6527796"/>
            <a:ext cx="1146190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96DACF-3352-4F16-97CE-AD53A69590C5}"/>
              </a:ext>
            </a:extLst>
          </p:cNvPr>
          <p:cNvCxnSpPr/>
          <p:nvPr/>
        </p:nvCxnSpPr>
        <p:spPr>
          <a:xfrm>
            <a:off x="6138533" y="2019609"/>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A15DB6-E26F-4783-9551-471AA0C896EB}"/>
              </a:ext>
            </a:extLst>
          </p:cNvPr>
          <p:cNvCxnSpPr/>
          <p:nvPr/>
        </p:nvCxnSpPr>
        <p:spPr>
          <a:xfrm>
            <a:off x="6251943" y="1080392"/>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84DF53-7346-46A2-9648-9DFA05E58BDF}"/>
              </a:ext>
            </a:extLst>
          </p:cNvPr>
          <p:cNvCxnSpPr/>
          <p:nvPr/>
        </p:nvCxnSpPr>
        <p:spPr>
          <a:xfrm>
            <a:off x="6234221" y="1211533"/>
            <a:ext cx="51337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55856-44C3-48A6-8C25-9C4BDE3346A4}"/>
              </a:ext>
            </a:extLst>
          </p:cNvPr>
          <p:cNvCxnSpPr/>
          <p:nvPr/>
        </p:nvCxnSpPr>
        <p:spPr>
          <a:xfrm>
            <a:off x="6096000" y="1902662"/>
            <a:ext cx="51337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726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C1C3D1-32F3-4ED1-8C12-086208958E39}"/>
              </a:ext>
            </a:extLst>
          </p:cNvPr>
          <p:cNvSpPr txBox="1"/>
          <p:nvPr/>
        </p:nvSpPr>
        <p:spPr>
          <a:xfrm>
            <a:off x="269450" y="98142"/>
            <a:ext cx="4737978" cy="861774"/>
          </a:xfrm>
          <a:prstGeom prst="rect">
            <a:avLst/>
          </a:prstGeom>
          <a:noFill/>
        </p:spPr>
        <p:txBody>
          <a:bodyPr wrap="square" rtlCol="0">
            <a:spAutoFit/>
          </a:bodyPr>
          <a:lstStyle/>
          <a:p>
            <a:r>
              <a:rPr lang="en-US" sz="3200" b="0" i="0" dirty="0">
                <a:solidFill>
                  <a:srgbClr val="000000"/>
                </a:solidFill>
                <a:effectLst/>
                <a:latin typeface="Linux Libertine"/>
              </a:rPr>
              <a:t>Frame work: next step</a:t>
            </a:r>
            <a:endParaRPr lang="en-US" dirty="0"/>
          </a:p>
          <a:p>
            <a:endParaRPr lang="en-US" dirty="0"/>
          </a:p>
        </p:txBody>
      </p:sp>
      <p:pic>
        <p:nvPicPr>
          <p:cNvPr id="9" name="Picture 8">
            <a:extLst>
              <a:ext uri="{FF2B5EF4-FFF2-40B4-BE49-F238E27FC236}">
                <a16:creationId xmlns:a16="http://schemas.microsoft.com/office/drawing/2014/main" id="{0AC6CF4C-7C9B-4CF7-9288-BEA8CB8F7FC1}"/>
              </a:ext>
            </a:extLst>
          </p:cNvPr>
          <p:cNvPicPr>
            <a:picLocks noChangeAspect="1"/>
          </p:cNvPicPr>
          <p:nvPr/>
        </p:nvPicPr>
        <p:blipFill>
          <a:blip r:embed="rId3"/>
          <a:stretch>
            <a:fillRect/>
          </a:stretch>
        </p:blipFill>
        <p:spPr>
          <a:xfrm>
            <a:off x="269450" y="1326412"/>
            <a:ext cx="6858000" cy="3886200"/>
          </a:xfrm>
          <a:prstGeom prst="rect">
            <a:avLst/>
          </a:prstGeom>
        </p:spPr>
      </p:pic>
      <p:sp>
        <p:nvSpPr>
          <p:cNvPr id="2" name="TextBox 1">
            <a:extLst>
              <a:ext uri="{FF2B5EF4-FFF2-40B4-BE49-F238E27FC236}">
                <a16:creationId xmlns:a16="http://schemas.microsoft.com/office/drawing/2014/main" id="{6C6F91F9-C2A0-4CB2-9769-9003C1034739}"/>
              </a:ext>
            </a:extLst>
          </p:cNvPr>
          <p:cNvSpPr txBox="1"/>
          <p:nvPr/>
        </p:nvSpPr>
        <p:spPr>
          <a:xfrm>
            <a:off x="7846828" y="1326412"/>
            <a:ext cx="2098716" cy="1200329"/>
          </a:xfrm>
          <a:prstGeom prst="rect">
            <a:avLst/>
          </a:prstGeom>
          <a:noFill/>
        </p:spPr>
        <p:txBody>
          <a:bodyPr wrap="none" rtlCol="0">
            <a:spAutoFit/>
          </a:bodyPr>
          <a:lstStyle/>
          <a:p>
            <a:r>
              <a:rPr lang="en-US" dirty="0"/>
              <a:t>Scoring function:</a:t>
            </a:r>
          </a:p>
          <a:p>
            <a:r>
              <a:rPr lang="en-US" dirty="0"/>
              <a:t>Difference score: v1</a:t>
            </a:r>
          </a:p>
          <a:p>
            <a:r>
              <a:rPr lang="en-US" dirty="0"/>
              <a:t>Difference score: v2 </a:t>
            </a:r>
          </a:p>
          <a:p>
            <a:r>
              <a:rPr lang="en-US" dirty="0"/>
              <a:t>RMSE</a:t>
            </a:r>
          </a:p>
        </p:txBody>
      </p:sp>
    </p:spTree>
    <p:extLst>
      <p:ext uri="{BB962C8B-B14F-4D97-AF65-F5344CB8AC3E}">
        <p14:creationId xmlns:p14="http://schemas.microsoft.com/office/powerpoint/2010/main" val="2738378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AB3E3CE1C87043855ED993C0D9E317" ma:contentTypeVersion="10" ma:contentTypeDescription="Create a new document." ma:contentTypeScope="" ma:versionID="1621b3be5e38fbf7e950bd59c7a45e5c">
  <xsd:schema xmlns:xsd="http://www.w3.org/2001/XMLSchema" xmlns:xs="http://www.w3.org/2001/XMLSchema" xmlns:p="http://schemas.microsoft.com/office/2006/metadata/properties" xmlns:ns3="1addd243-6ac7-4ec0-bfcc-b6e4216e7f37" targetNamespace="http://schemas.microsoft.com/office/2006/metadata/properties" ma:root="true" ma:fieldsID="97fc1e16aac65be981d45378ab942784" ns3:_="">
    <xsd:import namespace="1addd243-6ac7-4ec0-bfcc-b6e4216e7f3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dd243-6ac7-4ec0-bfcc-b6e4216e7f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F0A6CB-1D3D-4AC3-A43C-216912A56E6E}">
  <ds:schemaRefs>
    <ds:schemaRef ds:uri="http://schemas.microsoft.com/sharepoint/v3/contenttype/forms"/>
  </ds:schemaRefs>
</ds:datastoreItem>
</file>

<file path=customXml/itemProps2.xml><?xml version="1.0" encoding="utf-8"?>
<ds:datastoreItem xmlns:ds="http://schemas.openxmlformats.org/officeDocument/2006/customXml" ds:itemID="{5108A71A-0075-4998-9E77-54DDBB4F2BB2}">
  <ds:schemaRefs>
    <ds:schemaRef ds:uri="http://schemas.openxmlformats.org/package/2006/metadata/core-properties"/>
    <ds:schemaRef ds:uri="http://schemas.microsoft.com/office/infopath/2007/PartnerControls"/>
    <ds:schemaRef ds:uri="http://purl.org/dc/elements/1.1/"/>
    <ds:schemaRef ds:uri="http://www.w3.org/XML/1998/namespace"/>
    <ds:schemaRef ds:uri="http://schemas.microsoft.com/office/2006/documentManagement/types"/>
    <ds:schemaRef ds:uri="1addd243-6ac7-4ec0-bfcc-b6e4216e7f37"/>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A986F0AC-39EE-4C22-BE5A-FC720714C5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dd243-6ac7-4ec0-bfcc-b6e4216e7f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12885</TotalTime>
  <Words>13507</Words>
  <Application>Microsoft Office PowerPoint</Application>
  <PresentationFormat>宽屏</PresentationFormat>
  <Paragraphs>3737</Paragraphs>
  <Slides>139</Slides>
  <Notes>91</Notes>
  <HiddenSlides>0</HiddenSlides>
  <MMClips>0</MMClips>
  <ScaleCrop>false</ScaleCrop>
  <HeadingPairs>
    <vt:vector size="4" baseType="variant">
      <vt:variant>
        <vt:lpstr>主题</vt:lpstr>
      </vt:variant>
      <vt:variant>
        <vt:i4>1</vt:i4>
      </vt:variant>
      <vt:variant>
        <vt:lpstr>幻灯片标题</vt:lpstr>
      </vt:variant>
      <vt:variant>
        <vt:i4>139</vt:i4>
      </vt:variant>
    </vt:vector>
  </HeadingPairs>
  <TitlesOfParts>
    <vt:vector size="140" baseType="lpstr">
      <vt:lpstr>Office Theme</vt:lpstr>
      <vt:lpstr>Project Summary</vt:lpstr>
      <vt:lpstr>Big Picture</vt:lpstr>
      <vt:lpstr>Big Picture: implementation strategy</vt:lpstr>
      <vt:lpstr>Do/Done list</vt:lpstr>
      <vt:lpstr>Do/done list</vt:lpstr>
      <vt:lpstr>Do/Done list</vt:lpstr>
      <vt:lpstr>Do/Done list</vt:lpstr>
      <vt:lpstr>Do/Done list</vt:lpstr>
      <vt:lpstr>Do/Done list</vt:lpstr>
      <vt:lpstr>Do/Done list</vt:lpstr>
      <vt:lpstr>Do/Done list</vt:lpstr>
      <vt:lpstr>Do/Done list</vt:lpstr>
      <vt:lpstr>Big Picture</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Simulation on Tsetlin Machine (TM)</vt:lpstr>
      <vt:lpstr>Properties of PULSAR</vt:lpstr>
      <vt:lpstr>Next step: from data warehouse to  Tsetlin</vt:lpstr>
      <vt:lpstr>Next step: from data warehouse to  Tsetlin</vt:lpstr>
      <vt:lpstr>Next step: from data warehouse to  Tsetlin</vt:lpstr>
      <vt:lpstr>Next step: from data warehouse to  Tsetlin</vt:lpstr>
      <vt:lpstr>Next step: from data warehouse to  Tsetlin</vt:lpstr>
      <vt:lpstr>Next step: from data warehouse to  Tsetlin</vt:lpstr>
      <vt:lpstr>Next step: from data warehouse to  Tsetlin Machine</vt:lpstr>
      <vt:lpstr>Next step: from data warehouse to  Tsetlin Machine</vt:lpstr>
      <vt:lpstr>Next step: from data warehouse to  Tsetlin Machine</vt:lpstr>
      <vt:lpstr>Next step: from data warehouse to  Tsetlin Machine</vt:lpstr>
      <vt:lpstr>Next step: from data warehouse to  Tsetlin Machine</vt:lpstr>
      <vt:lpstr>Next step: from data warehouse to  Tsetlin Machine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Summary</dc:title>
  <dc:creator>徐 佳维</dc:creator>
  <cp:lastModifiedBy>徐 佳维</cp:lastModifiedBy>
  <cp:revision>174</cp:revision>
  <dcterms:created xsi:type="dcterms:W3CDTF">2021-09-13T12:55:54Z</dcterms:created>
  <dcterms:modified xsi:type="dcterms:W3CDTF">2022-09-25T21:39:00Z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0x010100F0AB3E3CE1C87043855ED993C0D9E317</vt:lpwstr>
  </property>
</Properties>
</file>